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744" r:id="rId4"/>
    <p:sldMasterId id="2147483804" r:id="rId5"/>
  </p:sldMasterIdLst>
  <p:notesMasterIdLst>
    <p:notesMasterId r:id="rId16"/>
  </p:notesMasterIdLst>
  <p:handoutMasterIdLst>
    <p:handoutMasterId r:id="rId17"/>
  </p:handoutMasterIdLst>
  <p:sldIdLst>
    <p:sldId id="275" r:id="rId6"/>
    <p:sldId id="278" r:id="rId7"/>
    <p:sldId id="284" r:id="rId8"/>
    <p:sldId id="345" r:id="rId9"/>
    <p:sldId id="290" r:id="rId10"/>
    <p:sldId id="347" r:id="rId11"/>
    <p:sldId id="343" r:id="rId12"/>
    <p:sldId id="357" r:id="rId13"/>
    <p:sldId id="303" r:id="rId14"/>
    <p:sldId id="358" r:id="rId15"/>
  </p:sldIdLst>
  <p:sldSz cx="12192000" cy="6858000"/>
  <p:notesSz cx="6797675"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밝은 스타일 2 - 강조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밝은 스타일 3 - 강조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7" autoAdjust="0"/>
    <p:restoredTop sz="95179" autoAdjust="0"/>
  </p:normalViewPr>
  <p:slideViewPr>
    <p:cSldViewPr>
      <p:cViewPr varScale="1">
        <p:scale>
          <a:sx n="91" d="100"/>
          <a:sy n="91" d="100"/>
        </p:scale>
        <p:origin x="1192" y="17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39" d="100"/>
          <a:sy n="139" d="100"/>
        </p:scale>
        <p:origin x="-102" y="-13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2945659" cy="496331"/>
          </a:xfrm>
          <a:prstGeom prst="rect">
            <a:avLst/>
          </a:prstGeom>
        </p:spPr>
        <p:txBody>
          <a:bodyPr vert="horz" lIns="91721" tIns="45860" rIns="91721" bIns="45860" rtlCol="0"/>
          <a:lstStyle>
            <a:lvl1pPr algn="l">
              <a:defRPr sz="1200"/>
            </a:lvl1pPr>
          </a:lstStyle>
          <a:p>
            <a:endParaRPr lang="ko-KR" altLang="en-US"/>
          </a:p>
        </p:txBody>
      </p:sp>
      <p:sp>
        <p:nvSpPr>
          <p:cNvPr id="3" name="날짜 개체 틀 2"/>
          <p:cNvSpPr>
            <a:spLocks noGrp="1"/>
          </p:cNvSpPr>
          <p:nvPr>
            <p:ph type="dt" sz="quarter" idx="1"/>
          </p:nvPr>
        </p:nvSpPr>
        <p:spPr>
          <a:xfrm>
            <a:off x="3850445" y="2"/>
            <a:ext cx="2945659" cy="496331"/>
          </a:xfrm>
          <a:prstGeom prst="rect">
            <a:avLst/>
          </a:prstGeom>
        </p:spPr>
        <p:txBody>
          <a:bodyPr vert="horz" lIns="91721" tIns="45860" rIns="91721" bIns="45860" rtlCol="0"/>
          <a:lstStyle>
            <a:lvl1pPr algn="r">
              <a:defRPr sz="1200"/>
            </a:lvl1pPr>
          </a:lstStyle>
          <a:p>
            <a:fld id="{56FC9CD0-1643-49F3-8F47-5AB1C5922736}" type="datetimeFigureOut">
              <a:rPr lang="ko-KR" altLang="en-US" smtClean="0"/>
              <a:pPr/>
              <a:t>2018. 9. 19.</a:t>
            </a:fld>
            <a:endParaRPr lang="ko-KR" altLang="en-US"/>
          </a:p>
        </p:txBody>
      </p:sp>
      <p:sp>
        <p:nvSpPr>
          <p:cNvPr id="4" name="바닥글 개체 틀 3"/>
          <p:cNvSpPr>
            <a:spLocks noGrp="1"/>
          </p:cNvSpPr>
          <p:nvPr>
            <p:ph type="ftr" sz="quarter" idx="2"/>
          </p:nvPr>
        </p:nvSpPr>
        <p:spPr>
          <a:xfrm>
            <a:off x="2" y="9428585"/>
            <a:ext cx="2945659" cy="496331"/>
          </a:xfrm>
          <a:prstGeom prst="rect">
            <a:avLst/>
          </a:prstGeom>
        </p:spPr>
        <p:txBody>
          <a:bodyPr vert="horz" lIns="91721" tIns="45860" rIns="91721" bIns="4586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0445" y="9428585"/>
            <a:ext cx="2945659" cy="496331"/>
          </a:xfrm>
          <a:prstGeom prst="rect">
            <a:avLst/>
          </a:prstGeom>
        </p:spPr>
        <p:txBody>
          <a:bodyPr vert="horz" lIns="91721" tIns="45860" rIns="91721" bIns="45860" rtlCol="0" anchor="b"/>
          <a:lstStyle>
            <a:lvl1pPr algn="r">
              <a:defRPr sz="1200"/>
            </a:lvl1pPr>
          </a:lstStyle>
          <a:p>
            <a:fld id="{0BEE5436-F201-4B84-9955-8D06B241B084}" type="slidenum">
              <a:rPr lang="ko-KR" altLang="en-US" smtClean="0"/>
              <a:pPr/>
              <a:t>‹#›</a:t>
            </a:fld>
            <a:endParaRPr lang="ko-KR" altLang="en-US"/>
          </a:p>
        </p:txBody>
      </p:sp>
    </p:spTree>
    <p:extLst>
      <p:ext uri="{BB962C8B-B14F-4D97-AF65-F5344CB8AC3E}">
        <p14:creationId xmlns:p14="http://schemas.microsoft.com/office/powerpoint/2010/main" val="1512540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2945659" cy="496331"/>
          </a:xfrm>
          <a:prstGeom prst="rect">
            <a:avLst/>
          </a:prstGeom>
        </p:spPr>
        <p:txBody>
          <a:bodyPr vert="horz" lIns="91721" tIns="45860" rIns="91721" bIns="45860" rtlCol="0"/>
          <a:lstStyle>
            <a:lvl1pPr algn="l">
              <a:defRPr sz="1200"/>
            </a:lvl1pPr>
          </a:lstStyle>
          <a:p>
            <a:endParaRPr lang="ko-KR" altLang="en-US"/>
          </a:p>
        </p:txBody>
      </p:sp>
      <p:sp>
        <p:nvSpPr>
          <p:cNvPr id="3" name="날짜 개체 틀 2"/>
          <p:cNvSpPr>
            <a:spLocks noGrp="1"/>
          </p:cNvSpPr>
          <p:nvPr>
            <p:ph type="dt" idx="1"/>
          </p:nvPr>
        </p:nvSpPr>
        <p:spPr>
          <a:xfrm>
            <a:off x="3850445" y="2"/>
            <a:ext cx="2945659" cy="496331"/>
          </a:xfrm>
          <a:prstGeom prst="rect">
            <a:avLst/>
          </a:prstGeom>
        </p:spPr>
        <p:txBody>
          <a:bodyPr vert="horz" lIns="91721" tIns="45860" rIns="91721" bIns="45860" rtlCol="0"/>
          <a:lstStyle>
            <a:lvl1pPr algn="r">
              <a:defRPr sz="1200"/>
            </a:lvl1pPr>
          </a:lstStyle>
          <a:p>
            <a:fld id="{0FDB7091-9408-4C71-B600-17989A3D57F4}" type="datetimeFigureOut">
              <a:rPr lang="ko-KR" altLang="en-US" smtClean="0"/>
              <a:pPr/>
              <a:t>2018. 9. 19.</a:t>
            </a:fld>
            <a:endParaRPr lang="ko-KR" altLang="en-US"/>
          </a:p>
        </p:txBody>
      </p:sp>
      <p:sp>
        <p:nvSpPr>
          <p:cNvPr id="4" name="슬라이드 이미지 개체 틀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721" tIns="45860" rIns="91721" bIns="45860" rtlCol="0" anchor="ctr"/>
          <a:lstStyle/>
          <a:p>
            <a:endParaRPr lang="ko-KR" altLang="en-US"/>
          </a:p>
        </p:txBody>
      </p:sp>
      <p:sp>
        <p:nvSpPr>
          <p:cNvPr id="5" name="슬라이드 노트 개체 틀 4"/>
          <p:cNvSpPr>
            <a:spLocks noGrp="1"/>
          </p:cNvSpPr>
          <p:nvPr>
            <p:ph type="body" sz="quarter" idx="3"/>
          </p:nvPr>
        </p:nvSpPr>
        <p:spPr>
          <a:xfrm>
            <a:off x="679768" y="4715153"/>
            <a:ext cx="5438140" cy="4466986"/>
          </a:xfrm>
          <a:prstGeom prst="rect">
            <a:avLst/>
          </a:prstGeom>
        </p:spPr>
        <p:txBody>
          <a:bodyPr vert="horz" lIns="91721" tIns="45860" rIns="91721" bIns="4586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2" y="9428585"/>
            <a:ext cx="2945659" cy="496331"/>
          </a:xfrm>
          <a:prstGeom prst="rect">
            <a:avLst/>
          </a:prstGeom>
        </p:spPr>
        <p:txBody>
          <a:bodyPr vert="horz" lIns="91721" tIns="45860" rIns="91721" bIns="4586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5" y="9428585"/>
            <a:ext cx="2945659" cy="496331"/>
          </a:xfrm>
          <a:prstGeom prst="rect">
            <a:avLst/>
          </a:prstGeom>
        </p:spPr>
        <p:txBody>
          <a:bodyPr vert="horz" lIns="91721" tIns="45860" rIns="91721" bIns="45860" rtlCol="0" anchor="b"/>
          <a:lstStyle>
            <a:lvl1pPr algn="r">
              <a:defRPr sz="1200"/>
            </a:lvl1pPr>
          </a:lstStyle>
          <a:p>
            <a:fld id="{14FA083E-A039-4647-86B0-39A8B98F6036}" type="slidenum">
              <a:rPr lang="ko-KR" altLang="en-US" smtClean="0"/>
              <a:pPr/>
              <a:t>‹#›</a:t>
            </a:fld>
            <a:endParaRPr lang="ko-KR" altLang="en-US"/>
          </a:p>
        </p:txBody>
      </p:sp>
    </p:spTree>
    <p:extLst>
      <p:ext uri="{BB962C8B-B14F-4D97-AF65-F5344CB8AC3E}">
        <p14:creationId xmlns:p14="http://schemas.microsoft.com/office/powerpoint/2010/main" val="974405089"/>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6"/>
            <a:ext cx="10363200" cy="1470025"/>
          </a:xfr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839200" y="274639"/>
            <a:ext cx="27432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09600" y="274639"/>
            <a:ext cx="80264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6"/>
            <a:ext cx="10363200" cy="1470025"/>
          </a:xfr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lvl1pPr>
              <a:defRPr/>
            </a:lvl1pPr>
          </a:lstStyle>
          <a:p>
            <a:pPr>
              <a:defRPr/>
            </a:pPr>
            <a:fld id="{C124613A-07AF-4CF7-A5AD-ED03AA4FC9FB}"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vl1pPr>
          </a:lstStyle>
          <a:p>
            <a:pPr>
              <a:defRPr/>
            </a:pPr>
            <a:fld id="{08DA71D4-0320-4890-9940-76D5E0FE68D6}"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514475EB-83D6-49B5-9180-16430511C628}"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vl1pPr>
          </a:lstStyle>
          <a:p>
            <a:pPr>
              <a:defRPr/>
            </a:pPr>
            <a:fld id="{D4A8EA66-90E3-41B6-A0D5-1341F0BAAEFD}"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lvl1pPr>
              <a:defRPr/>
            </a:lvl1pPr>
          </a:lstStyle>
          <a:p>
            <a:pPr>
              <a:defRPr/>
            </a:pPr>
            <a:fld id="{9411BC23-E573-4530-BFB0-BB9BC4BFDEA0}"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vl1pPr>
          </a:lstStyle>
          <a:p>
            <a:pPr>
              <a:defRPr/>
            </a:pPr>
            <a:fld id="{94C067A7-B779-4D03-A8C8-E9385FCFBDAB}"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3"/>
          <p:cNvSpPr>
            <a:spLocks noGrp="1"/>
          </p:cNvSpPr>
          <p:nvPr>
            <p:ph type="dt" sz="half" idx="10"/>
          </p:nvPr>
        </p:nvSpPr>
        <p:spPr/>
        <p:txBody>
          <a:bodyPr/>
          <a:lstStyle>
            <a:lvl1pPr>
              <a:defRPr/>
            </a:lvl1pPr>
          </a:lstStyle>
          <a:p>
            <a:pPr>
              <a:defRPr/>
            </a:pPr>
            <a:fld id="{4E425EA4-49F7-456D-B6E6-D1E9B4B53260}"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6"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7" name="슬라이드 번호 개체 틀 5"/>
          <p:cNvSpPr>
            <a:spLocks noGrp="1"/>
          </p:cNvSpPr>
          <p:nvPr>
            <p:ph type="sldNum" sz="quarter" idx="12"/>
          </p:nvPr>
        </p:nvSpPr>
        <p:spPr/>
        <p:txBody>
          <a:bodyPr/>
          <a:lstStyle>
            <a:lvl1pPr>
              <a:defRPr/>
            </a:lvl1pPr>
          </a:lstStyle>
          <a:p>
            <a:pPr>
              <a:defRPr/>
            </a:pPr>
            <a:fld id="{BB278EBF-C794-48B2-811E-141F5F0ABBA9}"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p:txBody>
          <a:bodyPr/>
          <a:lstStyle>
            <a:lvl1pPr>
              <a:defRPr/>
            </a:lvl1pPr>
          </a:lstStyle>
          <a:p>
            <a:pPr>
              <a:defRPr/>
            </a:pPr>
            <a:fld id="{86976586-3865-48D5-94EF-727D7D05171C}"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8"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9" name="슬라이드 번호 개체 틀 5"/>
          <p:cNvSpPr>
            <a:spLocks noGrp="1"/>
          </p:cNvSpPr>
          <p:nvPr>
            <p:ph type="sldNum" sz="quarter" idx="12"/>
          </p:nvPr>
        </p:nvSpPr>
        <p:spPr/>
        <p:txBody>
          <a:bodyPr/>
          <a:lstStyle>
            <a:lvl1pPr>
              <a:defRPr/>
            </a:lvl1pPr>
          </a:lstStyle>
          <a:p>
            <a:pPr>
              <a:defRPr/>
            </a:pPr>
            <a:fld id="{895DD417-FFA9-4320-BE95-A0F0647128DB}"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3"/>
          <p:cNvSpPr>
            <a:spLocks noGrp="1"/>
          </p:cNvSpPr>
          <p:nvPr>
            <p:ph type="dt" sz="half" idx="10"/>
          </p:nvPr>
        </p:nvSpPr>
        <p:spPr/>
        <p:txBody>
          <a:bodyPr/>
          <a:lstStyle>
            <a:lvl1pPr>
              <a:defRPr/>
            </a:lvl1pPr>
          </a:lstStyle>
          <a:p>
            <a:pPr>
              <a:defRPr/>
            </a:pPr>
            <a:fld id="{1CD56ABE-7147-45F1-8233-81A955D750C1}"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4"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5" name="슬라이드 번호 개체 틀 5"/>
          <p:cNvSpPr>
            <a:spLocks noGrp="1"/>
          </p:cNvSpPr>
          <p:nvPr>
            <p:ph type="sldNum" sz="quarter" idx="12"/>
          </p:nvPr>
        </p:nvSpPr>
        <p:spPr/>
        <p:txBody>
          <a:bodyPr/>
          <a:lstStyle>
            <a:lvl1pPr>
              <a:defRPr/>
            </a:lvl1pPr>
          </a:lstStyle>
          <a:p>
            <a:pPr>
              <a:defRPr/>
            </a:pPr>
            <a:fld id="{D4FFBC2C-4D0C-4BA8-82D2-23534DE7DA42}"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fld id="{4E182318-9B72-4FC0-90FF-8BA6332A75DA}"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3"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4" name="슬라이드 번호 개체 틀 5"/>
          <p:cNvSpPr>
            <a:spLocks noGrp="1"/>
          </p:cNvSpPr>
          <p:nvPr>
            <p:ph type="sldNum" sz="quarter" idx="12"/>
          </p:nvPr>
        </p:nvSpPr>
        <p:spPr/>
        <p:txBody>
          <a:bodyPr/>
          <a:lstStyle>
            <a:lvl1pPr>
              <a:defRPr/>
            </a:lvl1pPr>
          </a:lstStyle>
          <a:p>
            <a:pPr>
              <a:defRPr/>
            </a:pPr>
            <a:fld id="{7706DD64-A887-4A11-A03D-BB3FB248CFA4}"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59FE352D-3984-4C1D-B507-849424A47CC0}"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6"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7" name="슬라이드 번호 개체 틀 5"/>
          <p:cNvSpPr>
            <a:spLocks noGrp="1"/>
          </p:cNvSpPr>
          <p:nvPr>
            <p:ph type="sldNum" sz="quarter" idx="12"/>
          </p:nvPr>
        </p:nvSpPr>
        <p:spPr/>
        <p:txBody>
          <a:bodyPr/>
          <a:lstStyle>
            <a:lvl1pPr>
              <a:defRPr/>
            </a:lvl1pPr>
          </a:lstStyle>
          <a:p>
            <a:pPr>
              <a:defRPr/>
            </a:pPr>
            <a:fld id="{B24C1BE2-F6B6-4B4F-9FD4-30E9D08E3594}"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a:p>
        </p:txBody>
      </p:sp>
      <p:sp>
        <p:nvSpPr>
          <p:cNvPr id="4" name="텍스트 개체 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3"/>
          <p:cNvSpPr>
            <a:spLocks noGrp="1"/>
          </p:cNvSpPr>
          <p:nvPr>
            <p:ph type="dt" sz="half" idx="10"/>
          </p:nvPr>
        </p:nvSpPr>
        <p:spPr/>
        <p:txBody>
          <a:bodyPr/>
          <a:lstStyle>
            <a:lvl1pPr>
              <a:defRPr/>
            </a:lvl1pPr>
          </a:lstStyle>
          <a:p>
            <a:pPr>
              <a:defRPr/>
            </a:pPr>
            <a:fld id="{4093A197-1924-4710-9344-425B92539B67}"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6"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7" name="슬라이드 번호 개체 틀 5"/>
          <p:cNvSpPr>
            <a:spLocks noGrp="1"/>
          </p:cNvSpPr>
          <p:nvPr>
            <p:ph type="sldNum" sz="quarter" idx="12"/>
          </p:nvPr>
        </p:nvSpPr>
        <p:spPr/>
        <p:txBody>
          <a:bodyPr/>
          <a:lstStyle>
            <a:lvl1pPr>
              <a:defRPr/>
            </a:lvl1pPr>
          </a:lstStyle>
          <a:p>
            <a:pPr>
              <a:defRPr/>
            </a:pPr>
            <a:fld id="{87370146-D289-4F63-96AC-7D34EA2EC1BD}"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A53FDF94-E0A5-4F9A-A708-33494F061E01}"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vl1pPr>
          </a:lstStyle>
          <a:p>
            <a:pPr>
              <a:defRPr/>
            </a:pPr>
            <a:fld id="{6D556651-BBBD-4B37-A570-5652CF5B230F}"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839200" y="274639"/>
            <a:ext cx="27432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09600" y="274639"/>
            <a:ext cx="80264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lvl1pPr>
              <a:defRPr/>
            </a:lvl1pPr>
          </a:lstStyle>
          <a:p>
            <a:pPr>
              <a:defRPr/>
            </a:pPr>
            <a:fld id="{074DE177-59D5-4519-A447-DDF10053BB9F}"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lvl1pPr>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lvl1pPr>
              <a:defRPr/>
            </a:lvl1pPr>
          </a:lstStyle>
          <a:p>
            <a:pPr>
              <a:defRPr/>
            </a:pPr>
            <a:fld id="{C440F150-596A-4235-BD3A-C4786BEC932E}"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6"/>
            <a:ext cx="10363200" cy="1470025"/>
          </a:xfr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8" name="바닥글 개체 틀 7"/>
          <p:cNvSpPr>
            <a:spLocks noGrp="1"/>
          </p:cNvSpPr>
          <p:nvPr>
            <p:ph type="ftr" sz="quarter" idx="11"/>
          </p:nvPr>
        </p:nvSpPr>
        <p:spPr/>
        <p:txBody>
          <a:bodyPr/>
          <a:lstStyle/>
          <a:p>
            <a:endParaRPr lang="ko-KR" altLang="en-US">
              <a:solidFill>
                <a:prstClr val="black">
                  <a:tint val="75000"/>
                </a:prstClr>
              </a:solidFill>
            </a:endParaRPr>
          </a:p>
        </p:txBody>
      </p:sp>
      <p:sp>
        <p:nvSpPr>
          <p:cNvPr id="9" name="슬라이드 번호 개체 틀 8"/>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4" name="바닥글 개체 틀 3"/>
          <p:cNvSpPr>
            <a:spLocks noGrp="1"/>
          </p:cNvSpPr>
          <p:nvPr>
            <p:ph type="ftr" sz="quarter" idx="11"/>
          </p:nvPr>
        </p:nvSpPr>
        <p:spPr/>
        <p:txBody>
          <a:bodyPr/>
          <a:lstStyle/>
          <a:p>
            <a:endParaRPr lang="ko-KR" altLang="en-US">
              <a:solidFill>
                <a:prstClr val="black">
                  <a:tint val="75000"/>
                </a:prstClr>
              </a:solidFill>
            </a:endParaRPr>
          </a:p>
        </p:txBody>
      </p:sp>
      <p:sp>
        <p:nvSpPr>
          <p:cNvPr id="5" name="슬라이드 번호 개체 틀 4"/>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3" name="바닥글 개체 틀 2"/>
          <p:cNvSpPr>
            <a:spLocks noGrp="1"/>
          </p:cNvSpPr>
          <p:nvPr>
            <p:ph type="ftr" sz="quarter" idx="11"/>
          </p:nvPr>
        </p:nvSpPr>
        <p:spPr/>
        <p:txBody>
          <a:bodyPr/>
          <a:lstStyle/>
          <a:p>
            <a:endParaRPr lang="ko-KR" altLang="en-US">
              <a:solidFill>
                <a:prstClr val="black">
                  <a:tint val="75000"/>
                </a:prstClr>
              </a:solidFill>
            </a:endParaRPr>
          </a:p>
        </p:txBody>
      </p:sp>
      <p:sp>
        <p:nvSpPr>
          <p:cNvPr id="4" name="슬라이드 번호 개체 틀 3"/>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839200" y="274639"/>
            <a:ext cx="27432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09600" y="274639"/>
            <a:ext cx="80264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6"/>
            <a:ext cx="10363200" cy="1470025"/>
          </a:xfr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8" name="바닥글 개체 틀 7"/>
          <p:cNvSpPr>
            <a:spLocks noGrp="1"/>
          </p:cNvSpPr>
          <p:nvPr>
            <p:ph type="ftr" sz="quarter" idx="11"/>
          </p:nvPr>
        </p:nvSpPr>
        <p:spPr/>
        <p:txBody>
          <a:bodyPr/>
          <a:lstStyle/>
          <a:p>
            <a:endParaRPr lang="ko-KR" altLang="en-US">
              <a:solidFill>
                <a:prstClr val="black">
                  <a:tint val="75000"/>
                </a:prstClr>
              </a:solidFill>
            </a:endParaRPr>
          </a:p>
        </p:txBody>
      </p:sp>
      <p:sp>
        <p:nvSpPr>
          <p:cNvPr id="9" name="슬라이드 번호 개체 틀 8"/>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4" name="바닥글 개체 틀 3"/>
          <p:cNvSpPr>
            <a:spLocks noGrp="1"/>
          </p:cNvSpPr>
          <p:nvPr>
            <p:ph type="ftr" sz="quarter" idx="11"/>
          </p:nvPr>
        </p:nvSpPr>
        <p:spPr/>
        <p:txBody>
          <a:bodyPr/>
          <a:lstStyle/>
          <a:p>
            <a:endParaRPr lang="ko-KR" altLang="en-US">
              <a:solidFill>
                <a:prstClr val="black">
                  <a:tint val="75000"/>
                </a:prstClr>
              </a:solidFill>
            </a:endParaRPr>
          </a:p>
        </p:txBody>
      </p:sp>
      <p:sp>
        <p:nvSpPr>
          <p:cNvPr id="5" name="슬라이드 번호 개체 틀 4"/>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3" name="바닥글 개체 틀 2"/>
          <p:cNvSpPr>
            <a:spLocks noGrp="1"/>
          </p:cNvSpPr>
          <p:nvPr>
            <p:ph type="ftr" sz="quarter" idx="11"/>
          </p:nvPr>
        </p:nvSpPr>
        <p:spPr/>
        <p:txBody>
          <a:bodyPr/>
          <a:lstStyle/>
          <a:p>
            <a:endParaRPr lang="ko-KR" altLang="en-US">
              <a:solidFill>
                <a:prstClr val="black">
                  <a:tint val="75000"/>
                </a:prstClr>
              </a:solidFill>
            </a:endParaRPr>
          </a:p>
        </p:txBody>
      </p:sp>
      <p:sp>
        <p:nvSpPr>
          <p:cNvPr id="4" name="슬라이드 번호 개체 틀 3"/>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839200" y="274639"/>
            <a:ext cx="27432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09600" y="274639"/>
            <a:ext cx="80264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914400" y="2130426"/>
            <a:ext cx="10363200" cy="1470025"/>
          </a:xfrm>
        </p:spPr>
        <p:txBody>
          <a:bodyPr/>
          <a:lstStyle/>
          <a:p>
            <a:r>
              <a:rPr lang="ko-KR" altLang="en-US"/>
              <a:t>마스터 제목 스타일 편집</a:t>
            </a:r>
          </a:p>
        </p:txBody>
      </p:sp>
      <p:sp>
        <p:nvSpPr>
          <p:cNvPr id="3" name="부제목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8" name="바닥글 개체 틀 7"/>
          <p:cNvSpPr>
            <a:spLocks noGrp="1"/>
          </p:cNvSpPr>
          <p:nvPr>
            <p:ph type="ftr" sz="quarter" idx="11"/>
          </p:nvPr>
        </p:nvSpPr>
        <p:spPr/>
        <p:txBody>
          <a:bodyPr/>
          <a:lstStyle/>
          <a:p>
            <a:endParaRPr lang="ko-KR" altLang="en-US">
              <a:solidFill>
                <a:prstClr val="black">
                  <a:tint val="75000"/>
                </a:prstClr>
              </a:solidFill>
            </a:endParaRPr>
          </a:p>
        </p:txBody>
      </p:sp>
      <p:sp>
        <p:nvSpPr>
          <p:cNvPr id="9" name="슬라이드 번호 개체 틀 8"/>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4" name="바닥글 개체 틀 3"/>
          <p:cNvSpPr>
            <a:spLocks noGrp="1"/>
          </p:cNvSpPr>
          <p:nvPr>
            <p:ph type="ftr" sz="quarter" idx="11"/>
          </p:nvPr>
        </p:nvSpPr>
        <p:spPr/>
        <p:txBody>
          <a:bodyPr/>
          <a:lstStyle/>
          <a:p>
            <a:endParaRPr lang="ko-KR" altLang="en-US">
              <a:solidFill>
                <a:prstClr val="black">
                  <a:tint val="75000"/>
                </a:prstClr>
              </a:solidFill>
            </a:endParaRPr>
          </a:p>
        </p:txBody>
      </p:sp>
      <p:sp>
        <p:nvSpPr>
          <p:cNvPr id="5" name="슬라이드 번호 개체 틀 4"/>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3" name="바닥글 개체 틀 2"/>
          <p:cNvSpPr>
            <a:spLocks noGrp="1"/>
          </p:cNvSpPr>
          <p:nvPr>
            <p:ph type="ftr" sz="quarter" idx="11"/>
          </p:nvPr>
        </p:nvSpPr>
        <p:spPr/>
        <p:txBody>
          <a:bodyPr/>
          <a:lstStyle/>
          <a:p>
            <a:endParaRPr lang="ko-KR" altLang="en-US">
              <a:solidFill>
                <a:prstClr val="black">
                  <a:tint val="75000"/>
                </a:prstClr>
              </a:solidFill>
            </a:endParaRPr>
          </a:p>
        </p:txBody>
      </p:sp>
      <p:sp>
        <p:nvSpPr>
          <p:cNvPr id="4" name="슬라이드 번호 개체 틀 3"/>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6" name="바닥글 개체 틀 5"/>
          <p:cNvSpPr>
            <a:spLocks noGrp="1"/>
          </p:cNvSpPr>
          <p:nvPr>
            <p:ph type="ftr" sz="quarter" idx="11"/>
          </p:nvPr>
        </p:nvSpPr>
        <p:spPr/>
        <p:txBody>
          <a:bodyPr/>
          <a:lstStyle/>
          <a:p>
            <a:endParaRPr lang="ko-KR" altLang="en-US">
              <a:solidFill>
                <a:prstClr val="black">
                  <a:tint val="75000"/>
                </a:prstClr>
              </a:solidFill>
            </a:endParaRPr>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839200" y="274639"/>
            <a:ext cx="27432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09600" y="274639"/>
            <a:ext cx="80264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11"/>
          </p:nvPr>
        </p:nvSpPr>
        <p:spPr/>
        <p:txBody>
          <a:bodyPr/>
          <a:lstStyle/>
          <a:p>
            <a:endParaRPr lang="ko-KR" altLang="en-US">
              <a:solidFill>
                <a:prstClr val="black">
                  <a:tint val="75000"/>
                </a:prstClr>
              </a:solidFill>
            </a:endParaRPr>
          </a:p>
        </p:txBody>
      </p:sp>
      <p:sp>
        <p:nvSpPr>
          <p:cNvPr id="6" name="슬라이드 번호 개체 틀 5"/>
          <p:cNvSpPr>
            <a:spLocks noGrp="1"/>
          </p:cNvSpPr>
          <p:nvPr>
            <p:ph type="sldNum" sz="quarter" idx="12"/>
          </p:nvPr>
        </p:nvSpPr>
        <p:spPr/>
        <p:txBody>
          <a:body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791D1DC1-032E-4C65-A766-82F2023250B6}" type="datetimeFigureOut">
              <a:rPr lang="ko-KR" altLang="en-US" smtClean="0"/>
              <a:pPr/>
              <a:t>2018. 9. 19.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586E2E4-2E2C-4C2B-92CF-D0EA074B4605}"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D1DC1-032E-4C65-A766-82F2023250B6}" type="datetimeFigureOut">
              <a:rPr lang="ko-KR" altLang="en-US" smtClean="0"/>
              <a:pPr/>
              <a:t>2018. 9. 19.</a:t>
            </a:fld>
            <a:endParaRPr lang="ko-KR" altLang="en-US"/>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6E2E4-2E2C-4C2B-92CF-D0EA074B4605}"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a:t>마스터 제목 스타일 편집</a:t>
            </a:r>
          </a:p>
        </p:txBody>
      </p:sp>
      <p:sp>
        <p:nvSpPr>
          <p:cNvPr id="1027" name="텍스트 개체 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985DB2D8-B4EE-46B1-A80E-FD4B87350801}" type="datetimeFigureOut">
              <a:rPr lang="ko-KR" altLang="en-US">
                <a:solidFill>
                  <a:prstClr val="black">
                    <a:tint val="75000"/>
                  </a:prstClr>
                </a:solidFill>
              </a:rPr>
              <a:pPr>
                <a:defRPr/>
              </a:pPr>
              <a:t>2018. 9. 19.</a:t>
            </a:fld>
            <a:endParaRPr lang="ko-KR" altLang="en-US">
              <a:solidFill>
                <a:prstClr val="black">
                  <a:tint val="75000"/>
                </a:prstClr>
              </a:solidFill>
            </a:endParaRPr>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ko-KR" altLang="en-US">
              <a:solidFill>
                <a:prstClr val="black">
                  <a:tint val="75000"/>
                </a:prstClr>
              </a:solidFill>
            </a:endParaRPr>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63E537C6-9A04-494C-9992-6AD8C8582892}" type="slidenum">
              <a:rPr lang="ko-KR" altLang="en-US">
                <a:solidFill>
                  <a:prstClr val="black">
                    <a:tint val="75000"/>
                  </a:prstClr>
                </a:solidFill>
              </a:rPr>
              <a:pPr>
                <a:defRPr/>
              </a:pPr>
              <a:t>‹#›</a:t>
            </a:fld>
            <a:endParaRPr lang="ko-KR"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latinLnBrk="1" hangingPunct="0">
        <a:spcBef>
          <a:spcPct val="0"/>
        </a:spcBef>
        <a:spcAft>
          <a:spcPct val="0"/>
        </a:spcAft>
        <a:defRPr sz="4400" kern="1200">
          <a:solidFill>
            <a:schemeClr val="tx1"/>
          </a:solidFill>
          <a:latin typeface="+mj-lt"/>
          <a:ea typeface="+mj-ea"/>
          <a:cs typeface="+mj-cs"/>
        </a:defRPr>
      </a:lvl1pPr>
      <a:lvl2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2pPr>
      <a:lvl3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3pPr>
      <a:lvl4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4pPr>
      <a:lvl5pPr algn="ctr" rtl="0" eaLnBrk="0" fontAlgn="base" latinLnBrk="1" hangingPunct="0">
        <a:spcBef>
          <a:spcPct val="0"/>
        </a:spcBef>
        <a:spcAft>
          <a:spcPct val="0"/>
        </a:spcAft>
        <a:defRPr sz="4400">
          <a:solidFill>
            <a:schemeClr val="tx1"/>
          </a:solidFill>
          <a:latin typeface="맑은 고딕" pitchFamily="50" charset="-127"/>
          <a:ea typeface="맑은 고딕" pitchFamily="50" charset="-127"/>
        </a:defRPr>
      </a:lvl5pPr>
      <a:lvl6pPr marL="457200" algn="ctr" rtl="0" fontAlgn="base" latinLnBrk="1">
        <a:spcBef>
          <a:spcPct val="0"/>
        </a:spcBef>
        <a:spcAft>
          <a:spcPct val="0"/>
        </a:spcAft>
        <a:defRPr sz="4400">
          <a:solidFill>
            <a:schemeClr val="tx1"/>
          </a:solidFill>
          <a:latin typeface="맑은 고딕" pitchFamily="50" charset="-127"/>
          <a:ea typeface="맑은 고딕" pitchFamily="50" charset="-127"/>
        </a:defRPr>
      </a:lvl6pPr>
      <a:lvl7pPr marL="914400" algn="ctr" rtl="0" fontAlgn="base" latinLnBrk="1">
        <a:spcBef>
          <a:spcPct val="0"/>
        </a:spcBef>
        <a:spcAft>
          <a:spcPct val="0"/>
        </a:spcAft>
        <a:defRPr sz="4400">
          <a:solidFill>
            <a:schemeClr val="tx1"/>
          </a:solidFill>
          <a:latin typeface="맑은 고딕" pitchFamily="50" charset="-127"/>
          <a:ea typeface="맑은 고딕" pitchFamily="50" charset="-127"/>
        </a:defRPr>
      </a:lvl7pPr>
      <a:lvl8pPr marL="1371600" algn="ctr" rtl="0" fontAlgn="base" latinLnBrk="1">
        <a:spcBef>
          <a:spcPct val="0"/>
        </a:spcBef>
        <a:spcAft>
          <a:spcPct val="0"/>
        </a:spcAft>
        <a:defRPr sz="4400">
          <a:solidFill>
            <a:schemeClr val="tx1"/>
          </a:solidFill>
          <a:latin typeface="맑은 고딕" pitchFamily="50" charset="-127"/>
          <a:ea typeface="맑은 고딕" pitchFamily="50" charset="-127"/>
        </a:defRPr>
      </a:lvl8pPr>
      <a:lvl9pPr marL="1828800" algn="ctr" rtl="0" fontAlgn="base" latinLnBrk="1">
        <a:spcBef>
          <a:spcPct val="0"/>
        </a:spcBef>
        <a:spcAft>
          <a:spcPct val="0"/>
        </a:spcAft>
        <a:defRPr sz="4400">
          <a:solidFill>
            <a:schemeClr val="tx1"/>
          </a:solidFill>
          <a:latin typeface="맑은 고딕" pitchFamily="50" charset="-127"/>
          <a:ea typeface="맑은 고딕" pitchFamily="50" charset="-127"/>
        </a:defRPr>
      </a:lvl9pPr>
    </p:titleStyle>
    <p:bodyStyle>
      <a:lvl1pPr marL="342900" indent="-342900" algn="l" rtl="0" eaLnBrk="0" fontAlgn="base" latinLnBrk="1"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latinLnBrk="1"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latinLnBrk="1"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latinLnBrk="1"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solidFill>
                <a:prstClr val="black">
                  <a:tint val="75000"/>
                </a:prstClr>
              </a:solidFill>
            </a:endParaRPr>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solidFill>
                <a:prstClr val="black">
                  <a:tint val="75000"/>
                </a:prstClr>
              </a:solidFill>
            </a:endParaRPr>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D1DC1-032E-4C65-A766-82F2023250B6}" type="datetimeFigureOut">
              <a:rPr lang="ko-KR" altLang="en-US" smtClean="0">
                <a:solidFill>
                  <a:prstClr val="black">
                    <a:tint val="75000"/>
                  </a:prstClr>
                </a:solidFill>
              </a:rPr>
              <a:pPr/>
              <a:t>2018. 9. 19.</a:t>
            </a:fld>
            <a:endParaRPr lang="ko-KR" altLang="en-US">
              <a:solidFill>
                <a:prstClr val="black">
                  <a:tint val="75000"/>
                </a:prstClr>
              </a:solidFill>
            </a:endParaRPr>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solidFill>
                <a:prstClr val="black">
                  <a:tint val="75000"/>
                </a:prstClr>
              </a:solidFill>
            </a:endParaRPr>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6E2E4-2E2C-4C2B-92CF-D0EA074B4605}" type="slidenum">
              <a:rPr lang="ko-KR" altLang="en-US" smtClean="0">
                <a:solidFill>
                  <a:prstClr val="black">
                    <a:tint val="75000"/>
                  </a:prstClr>
                </a:solidFill>
              </a:rPr>
              <a:pPr/>
              <a:t>‹#›</a:t>
            </a:fld>
            <a:endParaRPr lang="ko-KR"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5602" name="제목 1"/>
          <p:cNvSpPr>
            <a:spLocks noGrp="1"/>
          </p:cNvSpPr>
          <p:nvPr>
            <p:ph type="ctrTitle"/>
          </p:nvPr>
        </p:nvSpPr>
        <p:spPr>
          <a:xfrm>
            <a:off x="2207568" y="1988841"/>
            <a:ext cx="7772400" cy="1470025"/>
          </a:xfrm>
        </p:spPr>
        <p:txBody>
          <a:bodyPr/>
          <a:lstStyle/>
          <a:p>
            <a:pPr eaLnBrk="1" hangingPunct="1"/>
            <a:r>
              <a:rPr lang="en-US" altLang="ko-KR" sz="4000" dirty="0">
                <a:latin typeface="Arial Black" pitchFamily="34" charset="0"/>
              </a:rPr>
              <a:t>A Brief Introduction</a:t>
            </a:r>
            <a:br>
              <a:rPr lang="en-US" altLang="ko-KR" sz="4000" dirty="0">
                <a:latin typeface="Arial Black" pitchFamily="34" charset="0"/>
              </a:rPr>
            </a:br>
            <a:r>
              <a:rPr lang="en-US" altLang="ko-KR" sz="4000" dirty="0">
                <a:latin typeface="Arial Black" pitchFamily="34" charset="0"/>
              </a:rPr>
              <a:t>of Korean Law on CBEC</a:t>
            </a:r>
            <a:endParaRPr lang="ko-KR" altLang="en-US" sz="4000" dirty="0">
              <a:latin typeface="Arial Black" pitchFamily="34" charset="0"/>
            </a:endParaRPr>
          </a:p>
        </p:txBody>
      </p:sp>
      <p:sp>
        <p:nvSpPr>
          <p:cNvPr id="25603" name="부제목 2"/>
          <p:cNvSpPr>
            <a:spLocks noGrp="1"/>
          </p:cNvSpPr>
          <p:nvPr>
            <p:ph type="subTitle" idx="1"/>
          </p:nvPr>
        </p:nvSpPr>
        <p:spPr>
          <a:xfrm>
            <a:off x="2895600" y="4221088"/>
            <a:ext cx="6400800" cy="1752600"/>
          </a:xfrm>
        </p:spPr>
        <p:txBody>
          <a:bodyPr/>
          <a:lstStyle/>
          <a:p>
            <a:pPr eaLnBrk="1" hangingPunct="1"/>
            <a:r>
              <a:rPr lang="en-US" altLang="ko-KR" sz="2000" b="1" dirty="0">
                <a:solidFill>
                  <a:schemeClr val="tx1"/>
                </a:solidFill>
                <a:latin typeface="Verdana" pitchFamily="34" charset="0"/>
              </a:rPr>
              <a:t>September 2018</a:t>
            </a:r>
          </a:p>
          <a:p>
            <a:pPr eaLnBrk="1" hangingPunct="1"/>
            <a:r>
              <a:rPr lang="en-US" altLang="ko-KR" sz="2000" b="1" dirty="0">
                <a:solidFill>
                  <a:schemeClr val="tx1"/>
                </a:solidFill>
                <a:latin typeface="Verdana" pitchFamily="34" charset="0"/>
              </a:rPr>
              <a:t>AHN, </a:t>
            </a:r>
            <a:r>
              <a:rPr lang="en-US" altLang="ko-KR" sz="2000" b="1" dirty="0" err="1">
                <a:solidFill>
                  <a:schemeClr val="tx1"/>
                </a:solidFill>
                <a:latin typeface="Verdana" pitchFamily="34" charset="0"/>
              </a:rPr>
              <a:t>ByungSoo</a:t>
            </a:r>
            <a:endParaRPr lang="en-US" altLang="ko-KR" sz="2000" b="1" dirty="0">
              <a:solidFill>
                <a:schemeClr val="tx1"/>
              </a:solidFill>
              <a:latin typeface="Verdana" pitchFamily="34" charset="0"/>
            </a:endParaRPr>
          </a:p>
          <a:p>
            <a:pPr eaLnBrk="1" hangingPunct="1"/>
            <a:r>
              <a:rPr lang="en-US" altLang="ko-KR" sz="2000" b="1" dirty="0">
                <a:solidFill>
                  <a:schemeClr val="tx1"/>
                </a:solidFill>
                <a:latin typeface="Verdana" pitchFamily="34" charset="0"/>
              </a:rPr>
              <a:t>abs@sdu.ac.kr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171450"/>
            <a:ext cx="8229600" cy="1143000"/>
          </a:xfrm>
        </p:spPr>
        <p:txBody>
          <a:bodyPr>
            <a:normAutofit/>
          </a:bodyPr>
          <a:lstStyle/>
          <a:p>
            <a:pPr algn="l"/>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Ⅴ. Conclusion</a:t>
            </a:r>
          </a:p>
        </p:txBody>
      </p:sp>
      <p:sp>
        <p:nvSpPr>
          <p:cNvPr id="10" name="내용 개체 틀 4"/>
          <p:cNvSpPr>
            <a:spLocks noGrp="1"/>
          </p:cNvSpPr>
          <p:nvPr>
            <p:ph idx="1"/>
          </p:nvPr>
        </p:nvSpPr>
        <p:spPr>
          <a:xfrm>
            <a:off x="1785804" y="1340768"/>
            <a:ext cx="8486660" cy="4896545"/>
          </a:xfrm>
        </p:spPr>
        <p:txBody>
          <a:bodyPr>
            <a:noAutofit/>
          </a:bodyPr>
          <a:lstStyle/>
          <a:p>
            <a:pPr algn="just"/>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CBEC is quick, efficient, convenient, and cost effective way to get desired goods. As in the rest of the world, many Korean people are familiar with CBEC as a way to shop for their own consumption.</a:t>
            </a:r>
          </a:p>
          <a:p>
            <a:pPr algn="just"/>
            <a:endPar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In Korea, the government and business have arranged CBEC environment by developing relevant policies, financial support, legal framework, etc. for more than 10 years. As a result, the number and amount of CBEC purchase in Korea has increased from 3.8 million (US$ 0.33 billion) to 13.2 million (US$ 0.87 billion) over the last 5 years (2013-2017).</a:t>
            </a:r>
          </a:p>
          <a:p>
            <a:pPr algn="just"/>
            <a:endPar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However, CBEC is not realized as local transaction yet, because of several reasons. Legal framework is not just one of the reasons but first step of the constructing CBEC environment.</a:t>
            </a:r>
          </a:p>
          <a:p>
            <a:pPr algn="just"/>
            <a:endPar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For solving, the legal uncertainty of CBEC, the inconvenience of transaction process, anxiety of wrongful use of personal information, protection of consumers’ right and rapid customs clearance, global and national legislation is the only and fastest way.</a:t>
            </a:r>
            <a:endParaRPr lang="ko-KR" altLang="en-US" sz="16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Tree>
    <p:extLst>
      <p:ext uri="{BB962C8B-B14F-4D97-AF65-F5344CB8AC3E}">
        <p14:creationId xmlns:p14="http://schemas.microsoft.com/office/powerpoint/2010/main" val="2476578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제목 1"/>
          <p:cNvSpPr>
            <a:spLocks noGrp="1"/>
          </p:cNvSpPr>
          <p:nvPr>
            <p:ph type="title"/>
          </p:nvPr>
        </p:nvSpPr>
        <p:spPr>
          <a:xfrm>
            <a:off x="1524000" y="-171400"/>
            <a:ext cx="8229600" cy="1143000"/>
          </a:xfrm>
        </p:spPr>
        <p:txBody>
          <a:bodyPr>
            <a:normAutofit/>
          </a:bodyPr>
          <a:lstStyle/>
          <a:p>
            <a:pPr algn="l"/>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Contents</a:t>
            </a:r>
            <a:endParaRPr lang="ko-KR" altLang="en-US"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5" name="내용 개체 틀 4"/>
          <p:cNvSpPr>
            <a:spLocks noGrp="1"/>
          </p:cNvSpPr>
          <p:nvPr>
            <p:ph idx="1"/>
          </p:nvPr>
        </p:nvSpPr>
        <p:spPr>
          <a:xfrm>
            <a:off x="2145844" y="980728"/>
            <a:ext cx="7910596" cy="5472609"/>
          </a:xfrm>
        </p:spPr>
        <p:txBody>
          <a:bodyPr>
            <a:noAutofit/>
          </a:bodyPr>
          <a:lstStyle/>
          <a:p>
            <a:pPr>
              <a:buNone/>
            </a:pPr>
            <a:r>
              <a:rPr lang="en-US" altLang="ko-KR" sz="2400" dirty="0">
                <a:latin typeface="Arial Unicode MS" panose="020B0604020202020204" pitchFamily="50" charset="-127"/>
                <a:ea typeface="Arial Unicode MS" panose="020B0604020202020204" pitchFamily="50" charset="-127"/>
                <a:cs typeface="Arial Unicode MS" panose="020B0604020202020204" pitchFamily="50" charset="-127"/>
              </a:rPr>
              <a:t>Ⅰ. Introduction</a:t>
            </a:r>
          </a:p>
          <a:p>
            <a:pPr>
              <a:buNone/>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     Why do we need legislation for CBEC</a:t>
            </a:r>
          </a:p>
          <a:p>
            <a:pPr marL="354013" indent="-354013">
              <a:spcBef>
                <a:spcPts val="0"/>
              </a:spcBef>
              <a:buNone/>
            </a:pPr>
            <a:endParaRPr lang="en-US" altLang="ko-KR" sz="2400" dirty="0">
              <a:latin typeface="Arial Unicode MS" panose="020B0604020202020204" pitchFamily="50" charset="-127"/>
              <a:ea typeface="Arial Unicode MS" panose="020B0604020202020204" pitchFamily="50" charset="-127"/>
              <a:cs typeface="Arial Unicode MS" panose="020B0604020202020204" pitchFamily="50" charset="-127"/>
            </a:endParaRPr>
          </a:p>
          <a:p>
            <a:pPr marL="354013" indent="-354013">
              <a:spcBef>
                <a:spcPts val="0"/>
              </a:spcBef>
              <a:buNone/>
            </a:pPr>
            <a:r>
              <a:rPr lang="en-US" altLang="ko-KR" sz="2400" dirty="0">
                <a:latin typeface="Arial Unicode MS" panose="020B0604020202020204" pitchFamily="50" charset="-127"/>
                <a:ea typeface="Arial Unicode MS" panose="020B0604020202020204" pitchFamily="50" charset="-127"/>
                <a:cs typeface="Arial Unicode MS" panose="020B0604020202020204" pitchFamily="50" charset="-127"/>
              </a:rPr>
              <a:t>Ⅱ. Current</a:t>
            </a:r>
            <a:r>
              <a:rPr lang="ko-KR" altLang="en-US" sz="2400"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sz="2400" dirty="0">
                <a:latin typeface="Arial Unicode MS" panose="020B0604020202020204" pitchFamily="50" charset="-127"/>
                <a:ea typeface="Arial Unicode MS" panose="020B0604020202020204" pitchFamily="50" charset="-127"/>
                <a:cs typeface="Arial Unicode MS" panose="020B0604020202020204" pitchFamily="50" charset="-127"/>
              </a:rPr>
              <a:t>status of CBEC in Korea</a:t>
            </a:r>
            <a:endPar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354013" indent="-354013">
              <a:spcBef>
                <a:spcPts val="0"/>
              </a:spcBef>
              <a:buNone/>
            </a:pPr>
            <a:endPar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354013" indent="-354013">
              <a:spcBef>
                <a:spcPts val="0"/>
              </a:spcBef>
              <a:buNone/>
            </a:pPr>
            <a:r>
              <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Ⅲ. Legislations for CBEC in Korea</a:t>
            </a:r>
          </a:p>
          <a:p>
            <a:pPr marL="354013" indent="-354013">
              <a:spcBef>
                <a:spcPts val="0"/>
              </a:spcBef>
              <a:buNone/>
            </a:pPr>
            <a:endPar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354013" indent="-354013">
              <a:spcBef>
                <a:spcPts val="0"/>
              </a:spcBef>
              <a:buNone/>
            </a:pPr>
            <a:r>
              <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Ⅳ. Case of insufficient legal remedy</a:t>
            </a:r>
          </a:p>
          <a:p>
            <a:pPr marL="354013" indent="-354013">
              <a:spcBef>
                <a:spcPts val="0"/>
              </a:spcBef>
              <a:buNone/>
            </a:pPr>
            <a:endPar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354013" indent="-354013">
              <a:spcBef>
                <a:spcPts val="0"/>
              </a:spcBef>
              <a:buNone/>
            </a:pPr>
            <a:r>
              <a:rPr lang="en-US" altLang="ko-KR" sz="24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Ⅴ. Conclusion</a:t>
            </a:r>
            <a:endParaRPr lang="en-US" altLang="ko-KR" sz="24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229600" cy="620688"/>
          </a:xfrm>
        </p:spPr>
        <p:txBody>
          <a:bodyPr>
            <a:normAutofit/>
          </a:bodyPr>
          <a:lstStyle/>
          <a:p>
            <a:pPr algn="l"/>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Ⅰ. Introduction - </a:t>
            </a:r>
            <a:r>
              <a:rPr lang="en-US" altLang="ko-KR" sz="18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Why do we need legislation for CBEC?</a:t>
            </a:r>
            <a:endPar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10" name="내용 개체 틀 4"/>
          <p:cNvSpPr>
            <a:spLocks noGrp="1"/>
          </p:cNvSpPr>
          <p:nvPr>
            <p:ph idx="1"/>
          </p:nvPr>
        </p:nvSpPr>
        <p:spPr>
          <a:xfrm>
            <a:off x="1785804" y="1124744"/>
            <a:ext cx="8630676" cy="4392488"/>
          </a:xfrm>
        </p:spPr>
        <p:txBody>
          <a:bodyPr>
            <a:noAutofit/>
          </a:bodyPr>
          <a:lstStyle/>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To meet the demands of the legal certainty of CBEC</a:t>
            </a:r>
          </a:p>
          <a:p>
            <a:pPr algn="just"/>
            <a:endParaRPr lang="en-US" altLang="ko-KR" sz="1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Without</a:t>
            </a:r>
            <a:r>
              <a:rPr lang="ko-KR" altLang="en-US" sz="1800"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law there are no certainty in CBEC</a:t>
            </a:r>
          </a:p>
          <a:p>
            <a:pPr algn="just">
              <a:buNone/>
            </a:pPr>
            <a:endPar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To make traditional laws coincide with CBEC</a:t>
            </a:r>
          </a:p>
          <a:p>
            <a:pPr algn="just"/>
            <a:endParaRPr lang="en-US" altLang="ko-KR" sz="1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Traditional legal system do not support fully CBEC yet</a:t>
            </a:r>
          </a:p>
          <a:p>
            <a:pPr algn="just">
              <a:buNone/>
            </a:pPr>
            <a:endPar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To provide standards and model for CBEC to the related parties</a:t>
            </a:r>
          </a:p>
          <a:p>
            <a:pPr algn="just"/>
            <a:endParaRPr lang="en-US" altLang="ko-KR" sz="1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Under the law, all parties who participate in CBEC are able to align with one another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229600" cy="620688"/>
          </a:xfrm>
        </p:spPr>
        <p:txBody>
          <a:bodyPr>
            <a:normAutofit/>
          </a:bodyPr>
          <a:lstStyle/>
          <a:p>
            <a:pPr algn="l"/>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Ⅱ. Current Status of CBEC in Korea</a:t>
            </a:r>
          </a:p>
        </p:txBody>
      </p:sp>
      <p:sp>
        <p:nvSpPr>
          <p:cNvPr id="10" name="내용 개체 틀 4"/>
          <p:cNvSpPr>
            <a:spLocks noGrp="1"/>
          </p:cNvSpPr>
          <p:nvPr>
            <p:ph idx="1"/>
          </p:nvPr>
        </p:nvSpPr>
        <p:spPr>
          <a:xfrm>
            <a:off x="1785804" y="2996952"/>
            <a:ext cx="8630676" cy="3096344"/>
          </a:xfrm>
        </p:spPr>
        <p:txBody>
          <a:bodyPr>
            <a:noAutofit/>
          </a:bodyPr>
          <a:lstStyle/>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China and Korea is largest CBEC partner to each other</a:t>
            </a:r>
          </a:p>
          <a:p>
            <a:pPr algn="just"/>
            <a:endParaRPr lang="en-US" altLang="ko-KR" sz="1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China had 78.5% of Korean CBEC sale in 2017</a:t>
            </a:r>
          </a:p>
          <a:p>
            <a:pPr algn="just"/>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China had 57.3% of Korean CBEC purchase in 2017</a:t>
            </a:r>
          </a:p>
          <a:p>
            <a:pPr algn="just"/>
            <a:endPar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Korean CBEC customer bought fashion goods(36.2%), food(24.2%), electronic goods(12.4%) etc.</a:t>
            </a:r>
          </a:p>
          <a:p>
            <a:pPr algn="just"/>
            <a:endParaRPr lang="en-US" altLang="ko-KR" sz="1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Korean CBEC seller sold cosmetics</a:t>
            </a:r>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(75.8%), fashion goods(13.9%) etc.</a:t>
            </a:r>
          </a:p>
        </p:txBody>
      </p:sp>
      <p:graphicFrame>
        <p:nvGraphicFramePr>
          <p:cNvPr id="2" name="표 1"/>
          <p:cNvGraphicFramePr>
            <a:graphicFrameLocks noGrp="1"/>
          </p:cNvGraphicFramePr>
          <p:nvPr>
            <p:extLst>
              <p:ext uri="{D42A27DB-BD31-4B8C-83A1-F6EECF244321}">
                <p14:modId xmlns:p14="http://schemas.microsoft.com/office/powerpoint/2010/main" val="1741667284"/>
              </p:ext>
            </p:extLst>
          </p:nvPr>
        </p:nvGraphicFramePr>
        <p:xfrm>
          <a:off x="1919537" y="1628801"/>
          <a:ext cx="8352941" cy="1008111"/>
        </p:xfrm>
        <a:graphic>
          <a:graphicData uri="http://schemas.openxmlformats.org/drawingml/2006/table">
            <a:tbl>
              <a:tblPr>
                <a:tableStyleId>{8799B23B-EC83-4686-B30A-512413B5E67A}</a:tableStyleId>
              </a:tblPr>
              <a:tblGrid>
                <a:gridCol w="1512171">
                  <a:extLst>
                    <a:ext uri="{9D8B030D-6E8A-4147-A177-3AD203B41FA5}">
                      <a16:colId xmlns:a16="http://schemas.microsoft.com/office/drawing/2014/main" val="20000"/>
                    </a:ext>
                  </a:extLst>
                </a:gridCol>
                <a:gridCol w="684077">
                  <a:extLst>
                    <a:ext uri="{9D8B030D-6E8A-4147-A177-3AD203B41FA5}">
                      <a16:colId xmlns:a16="http://schemas.microsoft.com/office/drawing/2014/main" val="20001"/>
                    </a:ext>
                  </a:extLst>
                </a:gridCol>
                <a:gridCol w="684077">
                  <a:extLst>
                    <a:ext uri="{9D8B030D-6E8A-4147-A177-3AD203B41FA5}">
                      <a16:colId xmlns:a16="http://schemas.microsoft.com/office/drawing/2014/main" val="20002"/>
                    </a:ext>
                  </a:extLst>
                </a:gridCol>
                <a:gridCol w="684077">
                  <a:extLst>
                    <a:ext uri="{9D8B030D-6E8A-4147-A177-3AD203B41FA5}">
                      <a16:colId xmlns:a16="http://schemas.microsoft.com/office/drawing/2014/main" val="20003"/>
                    </a:ext>
                  </a:extLst>
                </a:gridCol>
                <a:gridCol w="684077">
                  <a:extLst>
                    <a:ext uri="{9D8B030D-6E8A-4147-A177-3AD203B41FA5}">
                      <a16:colId xmlns:a16="http://schemas.microsoft.com/office/drawing/2014/main" val="20004"/>
                    </a:ext>
                  </a:extLst>
                </a:gridCol>
                <a:gridCol w="684077">
                  <a:extLst>
                    <a:ext uri="{9D8B030D-6E8A-4147-A177-3AD203B41FA5}">
                      <a16:colId xmlns:a16="http://schemas.microsoft.com/office/drawing/2014/main" val="20005"/>
                    </a:ext>
                  </a:extLst>
                </a:gridCol>
                <a:gridCol w="684077">
                  <a:extLst>
                    <a:ext uri="{9D8B030D-6E8A-4147-A177-3AD203B41FA5}">
                      <a16:colId xmlns:a16="http://schemas.microsoft.com/office/drawing/2014/main" val="20006"/>
                    </a:ext>
                  </a:extLst>
                </a:gridCol>
                <a:gridCol w="684077">
                  <a:extLst>
                    <a:ext uri="{9D8B030D-6E8A-4147-A177-3AD203B41FA5}">
                      <a16:colId xmlns:a16="http://schemas.microsoft.com/office/drawing/2014/main" val="20007"/>
                    </a:ext>
                  </a:extLst>
                </a:gridCol>
                <a:gridCol w="684077">
                  <a:extLst>
                    <a:ext uri="{9D8B030D-6E8A-4147-A177-3AD203B41FA5}">
                      <a16:colId xmlns:a16="http://schemas.microsoft.com/office/drawing/2014/main" val="20008"/>
                    </a:ext>
                  </a:extLst>
                </a:gridCol>
                <a:gridCol w="684077">
                  <a:extLst>
                    <a:ext uri="{9D8B030D-6E8A-4147-A177-3AD203B41FA5}">
                      <a16:colId xmlns:a16="http://schemas.microsoft.com/office/drawing/2014/main" val="20009"/>
                    </a:ext>
                  </a:extLst>
                </a:gridCol>
                <a:gridCol w="684077">
                  <a:extLst>
                    <a:ext uri="{9D8B030D-6E8A-4147-A177-3AD203B41FA5}">
                      <a16:colId xmlns:a16="http://schemas.microsoft.com/office/drawing/2014/main" val="20010"/>
                    </a:ext>
                  </a:extLst>
                </a:gridCol>
              </a:tblGrid>
              <a:tr h="336037">
                <a:tc>
                  <a:txBody>
                    <a:bodyPr/>
                    <a:lstStyle/>
                    <a:p>
                      <a:pPr algn="ctr" fontAlgn="ctr"/>
                      <a:r>
                        <a:rPr lang="ko-KR" alt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　</a:t>
                      </a:r>
                      <a:endParaRPr lang="ko-KR" alt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Y16Q1</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Q2</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Q3</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Q4</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Y17Q1</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Q2</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Q3</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Q4</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Y18Q1</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ctr"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Q2</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extLst>
                  <a:ext uri="{0D108BD9-81ED-4DB2-BD59-A6C34878D82A}">
                    <a16:rowId xmlns:a16="http://schemas.microsoft.com/office/drawing/2014/main" val="10000"/>
                  </a:ext>
                </a:extLst>
              </a:tr>
              <a:tr h="336037">
                <a:tc>
                  <a:txBody>
                    <a:bodyPr/>
                    <a:lstStyle/>
                    <a:p>
                      <a:pPr algn="l"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CBEC Sale</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459</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444</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504</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653</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690</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516</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673</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771</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750</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803</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extLst>
                  <a:ext uri="{0D108BD9-81ED-4DB2-BD59-A6C34878D82A}">
                    <a16:rowId xmlns:a16="http://schemas.microsoft.com/office/drawing/2014/main" val="10001"/>
                  </a:ext>
                </a:extLst>
              </a:tr>
              <a:tr h="336037">
                <a:tc>
                  <a:txBody>
                    <a:bodyPr/>
                    <a:lstStyle/>
                    <a:p>
                      <a:pPr algn="l" fontAlgn="ctr"/>
                      <a:r>
                        <a:rPr lang="en-US"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CBEC Purchase</a:t>
                      </a:r>
                      <a:endParaRPr lang="en-US"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401</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370</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402</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541</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483</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478</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460</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595</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580</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tc>
                  <a:txBody>
                    <a:bodyPr/>
                    <a:lstStyle/>
                    <a:p>
                      <a:pPr algn="r" fontAlgn="ctr"/>
                      <a:r>
                        <a:rPr lang="en-US" altLang="ko-KR" sz="1600" u="none" strike="noStrike" dirty="0">
                          <a:effectLst/>
                          <a:latin typeface="Arial Unicode MS" panose="020B0604020202020204" pitchFamily="50" charset="-127"/>
                          <a:ea typeface="Arial Unicode MS" panose="020B0604020202020204" pitchFamily="50" charset="-127"/>
                          <a:cs typeface="Arial Unicode MS" panose="020B0604020202020204" pitchFamily="50" charset="-127"/>
                        </a:rPr>
                        <a:t>617</a:t>
                      </a:r>
                      <a:endParaRPr lang="en-US" altLang="ko-KR" sz="1600" b="0" i="0" u="none" strike="noStrike" dirty="0">
                        <a:solidFill>
                          <a:srgbClr val="000000"/>
                        </a:solidFill>
                        <a:effectLst/>
                        <a:latin typeface="Arial Unicode MS" panose="020B0604020202020204" pitchFamily="50" charset="-127"/>
                        <a:ea typeface="Arial Unicode MS" panose="020B0604020202020204" pitchFamily="50" charset="-127"/>
                        <a:cs typeface="Arial Unicode MS" panose="020B0604020202020204" pitchFamily="50" charset="-127"/>
                      </a:endParaRPr>
                    </a:p>
                  </a:txBody>
                  <a:tcPr marL="9525" marR="9525" marT="9525" marB="0" anchor="ctr"/>
                </a:tc>
                <a:extLst>
                  <a:ext uri="{0D108BD9-81ED-4DB2-BD59-A6C34878D82A}">
                    <a16:rowId xmlns:a16="http://schemas.microsoft.com/office/drawing/2014/main" val="10002"/>
                  </a:ext>
                </a:extLst>
              </a:tr>
            </a:tbl>
          </a:graphicData>
        </a:graphic>
      </p:graphicFrame>
      <p:sp>
        <p:nvSpPr>
          <p:cNvPr id="3" name="TextBox 2"/>
          <p:cNvSpPr txBox="1"/>
          <p:nvPr/>
        </p:nvSpPr>
        <p:spPr>
          <a:xfrm>
            <a:off x="8400256" y="1340769"/>
            <a:ext cx="1872208" cy="276999"/>
          </a:xfrm>
          <a:prstGeom prst="rect">
            <a:avLst/>
          </a:prstGeom>
          <a:noFill/>
        </p:spPr>
        <p:txBody>
          <a:bodyPr wrap="square" rtlCol="0">
            <a:spAutoFit/>
          </a:bodyPr>
          <a:lstStyle/>
          <a:p>
            <a:pPr algn="r"/>
            <a:r>
              <a:rPr lang="en-US" altLang="ko-KR" sz="1200" dirty="0">
                <a:latin typeface="Arial Unicode MS" panose="020B0604020202020204" pitchFamily="50" charset="-127"/>
                <a:ea typeface="Arial Unicode MS" panose="020B0604020202020204" pitchFamily="50" charset="-127"/>
                <a:cs typeface="Arial Unicode MS" panose="020B0604020202020204" pitchFamily="50" charset="-127"/>
              </a:rPr>
              <a:t>Unit : Million US$</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6" name="TextBox 5"/>
          <p:cNvSpPr txBox="1"/>
          <p:nvPr/>
        </p:nvSpPr>
        <p:spPr>
          <a:xfrm>
            <a:off x="1847528" y="2647946"/>
            <a:ext cx="2808312" cy="276999"/>
          </a:xfrm>
          <a:prstGeom prst="rect">
            <a:avLst/>
          </a:prstGeom>
          <a:noFill/>
        </p:spPr>
        <p:txBody>
          <a:bodyPr wrap="square" rtlCol="0">
            <a:spAutoFit/>
          </a:bodyPr>
          <a:lstStyle/>
          <a:p>
            <a:r>
              <a:rPr lang="en-US" altLang="ko-KR" sz="1200" dirty="0">
                <a:latin typeface="Arial Unicode MS" panose="020B0604020202020204" pitchFamily="50" charset="-127"/>
                <a:ea typeface="Arial Unicode MS" panose="020B0604020202020204" pitchFamily="50" charset="-127"/>
                <a:cs typeface="Arial Unicode MS" panose="020B0604020202020204" pitchFamily="50" charset="-127"/>
              </a:rPr>
              <a:t>Source : Statistics Korea, Aug. 2, 2018</a:t>
            </a:r>
            <a:endParaRPr lang="ko-KR" altLang="en-US" sz="12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7" name="내용 개체 틀 4"/>
          <p:cNvSpPr txBox="1">
            <a:spLocks/>
          </p:cNvSpPr>
          <p:nvPr/>
        </p:nvSpPr>
        <p:spPr>
          <a:xfrm>
            <a:off x="1791996" y="908720"/>
            <a:ext cx="8630676" cy="504056"/>
          </a:xfrm>
          <a:prstGeom prst="rect">
            <a:avLst/>
          </a:prstGeom>
        </p:spPr>
        <p:txBody>
          <a:bodyPr vert="horz" lIns="91440" tIns="45720" rIns="91440" bIns="45720" rtlCol="0">
            <a:noAutofit/>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itchFamily="2" charset="2"/>
              <a:buChar char="v"/>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CBEC Trend in Korea</a:t>
            </a:r>
            <a:endPar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Tree>
    <p:extLst>
      <p:ext uri="{BB962C8B-B14F-4D97-AF65-F5344CB8AC3E}">
        <p14:creationId xmlns:p14="http://schemas.microsoft.com/office/powerpoint/2010/main" val="3421283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892480" cy="692696"/>
          </a:xfrm>
        </p:spPr>
        <p:txBody>
          <a:bodyPr>
            <a:normAutofit fontScale="90000"/>
          </a:bodyPr>
          <a:lstStyle/>
          <a:p>
            <a:pPr lvl="1" algn="l" rtl="0" latinLnBrk="1">
              <a:spcBef>
                <a:spcPct val="0"/>
              </a:spcBef>
            </a:pP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Ⅲ. Legislations for CBEC in Korea</a:t>
            </a:r>
            <a:b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b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1. Overview of legislations for CBEC in Korea(1) </a:t>
            </a:r>
          </a:p>
        </p:txBody>
      </p:sp>
      <p:sp>
        <p:nvSpPr>
          <p:cNvPr id="10" name="내용 개체 틀 4"/>
          <p:cNvSpPr>
            <a:spLocks noGrp="1"/>
          </p:cNvSpPr>
          <p:nvPr>
            <p:ph idx="1"/>
          </p:nvPr>
        </p:nvSpPr>
        <p:spPr>
          <a:xfrm>
            <a:off x="1785804" y="1124745"/>
            <a:ext cx="8630676" cy="936105"/>
          </a:xfrm>
        </p:spPr>
        <p:txBody>
          <a:bodyPr>
            <a:noAutofit/>
          </a:bodyPr>
          <a:lstStyle/>
          <a:p>
            <a:pPr marL="0" indent="0" algn="just">
              <a:buNone/>
            </a:pPr>
            <a:r>
              <a:rPr lang="en-US" altLang="ko-KR" sz="600" dirty="0"/>
              <a:t> </a:t>
            </a:r>
            <a:endParaRPr lang="ko-KR" altLang="en-US" sz="600" dirty="0"/>
          </a:p>
        </p:txBody>
      </p:sp>
      <p:graphicFrame>
        <p:nvGraphicFramePr>
          <p:cNvPr id="8" name="표 7"/>
          <p:cNvGraphicFramePr>
            <a:graphicFrameLocks noGrp="1"/>
          </p:cNvGraphicFramePr>
          <p:nvPr>
            <p:extLst>
              <p:ext uri="{D42A27DB-BD31-4B8C-83A1-F6EECF244321}">
                <p14:modId xmlns:p14="http://schemas.microsoft.com/office/powerpoint/2010/main" val="4279297112"/>
              </p:ext>
            </p:extLst>
          </p:nvPr>
        </p:nvGraphicFramePr>
        <p:xfrm>
          <a:off x="1847528" y="1119728"/>
          <a:ext cx="8568952" cy="4572000"/>
        </p:xfrm>
        <a:graphic>
          <a:graphicData uri="http://schemas.openxmlformats.org/drawingml/2006/table">
            <a:tbl>
              <a:tblPr firstRow="1" bandRow="1">
                <a:tableStyleId>{BDBED569-4797-4DF1-A0F4-6AAB3CD982D8}</a:tableStyleId>
              </a:tblPr>
              <a:tblGrid>
                <a:gridCol w="2808312">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26627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Application</a:t>
                      </a:r>
                      <a:r>
                        <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Field</a:t>
                      </a:r>
                      <a:endPar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Related</a:t>
                      </a:r>
                      <a:r>
                        <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Laws</a:t>
                      </a:r>
                      <a:endPar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extLst>
                  <a:ext uri="{0D108BD9-81ED-4DB2-BD59-A6C34878D82A}">
                    <a16:rowId xmlns:a16="http://schemas.microsoft.com/office/drawing/2014/main" val="10000"/>
                  </a:ext>
                </a:extLst>
              </a:tr>
              <a:tr h="123296">
                <a:tc>
                  <a:txBody>
                    <a:bodyPr/>
                    <a:lstStyle/>
                    <a:p>
                      <a:pPr latinLnBrk="1"/>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Electronic Commerce</a:t>
                      </a:r>
                    </a:p>
                  </a:txBody>
                  <a:tcPr>
                    <a:noFill/>
                  </a:tcPr>
                </a:tc>
                <a:tc>
                  <a:txBody>
                    <a:bodyPr/>
                    <a:lstStyle/>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FRAMEWORK ACT ON ELECTRONIC DOCUMENTS AND TRANSACTIONS</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DIGITAL SIGNATURE ACT</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ACT ON THE CONSUMER PROTECTION IN ELECTRONIC COMMERCE, ETC.</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ELECTRONIC FINANCIAL TRANSACTIONS ACT</a:t>
                      </a:r>
                    </a:p>
                    <a:p>
                      <a:pPr marL="285750" marR="0" indent="-285750" algn="l" defTabSz="914400" rtl="0" eaLnBrk="1" fontAlgn="auto" latinLnBrk="1" hangingPunct="1">
                        <a:lnSpc>
                          <a:spcPct val="100000"/>
                        </a:lnSpc>
                        <a:spcBef>
                          <a:spcPts val="0"/>
                        </a:spcBef>
                        <a:spcAft>
                          <a:spcPts val="0"/>
                        </a:spcAft>
                        <a:buClrTx/>
                        <a:buSzTx/>
                        <a:buFont typeface="Wingdings" pitchFamily="2" charset="2"/>
                        <a:buChar char="ü"/>
                        <a:tabLst/>
                        <a:defRPr/>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ACT ON PROMOTION OF INFORMATION AND COMMUNICATIONS NETWORK UTILIZATION AND INFORMATION PROTECTION, ETC. </a:t>
                      </a:r>
                      <a:endParaRPr lang="ko-KR" altLang="en-US"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extLst>
                  <a:ext uri="{0D108BD9-81ED-4DB2-BD59-A6C34878D82A}">
                    <a16:rowId xmlns:a16="http://schemas.microsoft.com/office/drawing/2014/main" val="10001"/>
                  </a:ext>
                </a:extLst>
              </a:tr>
              <a:tr h="243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Customs Clearance</a:t>
                      </a:r>
                      <a:endParaRPr lang="ko-KR" altLang="en-US" sz="18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CUSTOMS ACT</a:t>
                      </a:r>
                      <a:endParaRPr lang="ko-KR" altLang="en-US"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extLst>
                  <a:ext uri="{0D108BD9-81ED-4DB2-BD59-A6C34878D82A}">
                    <a16:rowId xmlns:a16="http://schemas.microsoft.com/office/drawing/2014/main" val="10002"/>
                  </a:ext>
                </a:extLst>
              </a:tr>
              <a:tr h="182880">
                <a:tc>
                  <a:txBody>
                    <a:bodyPr/>
                    <a:lstStyle/>
                    <a:p>
                      <a:pPr latinLnBrk="1"/>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Requirement of Declaration/</a:t>
                      </a:r>
                      <a:r>
                        <a:rPr lang="en-US" altLang="ko-KR" sz="1800" baseline="0" dirty="0">
                          <a:latin typeface="Arial Unicode MS" panose="020B0604020202020204" pitchFamily="50" charset="-127"/>
                          <a:ea typeface="Arial Unicode MS" panose="020B0604020202020204" pitchFamily="50" charset="-127"/>
                          <a:cs typeface="Arial Unicode MS" panose="020B0604020202020204" pitchFamily="50" charset="-127"/>
                        </a:rPr>
                        <a:t>Registration for sale</a:t>
                      </a:r>
                      <a:endPar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tc>
                  <a:txBody>
                    <a:bodyPr/>
                    <a:lstStyle/>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MEDICAL DEVICES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medical devices</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HEALTH FUNCTIONAL FOODS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health functional foods </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LIVESTOCK PRODUCTS SANITARY CONTROL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livestock products</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PESTICIDE CONTROL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agricultural pesticides</a:t>
                      </a:r>
                      <a:endParaRPr lang="ko-KR" altLang="en-US"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892480" cy="692696"/>
          </a:xfrm>
        </p:spPr>
        <p:txBody>
          <a:bodyPr>
            <a:normAutofit fontScale="90000"/>
          </a:bodyPr>
          <a:lstStyle/>
          <a:p>
            <a:pPr lvl="1" algn="l" rtl="0" latinLnBrk="1">
              <a:spcBef>
                <a:spcPct val="0"/>
              </a:spcBef>
            </a:pP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Ⅲ. Legislations for CBEC in Korea</a:t>
            </a:r>
            <a:b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b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1. Overview of legislations for CBEC in Korea(2) </a:t>
            </a:r>
          </a:p>
        </p:txBody>
      </p:sp>
      <p:sp>
        <p:nvSpPr>
          <p:cNvPr id="6" name="내용 개체 틀 4"/>
          <p:cNvSpPr txBox="1">
            <a:spLocks/>
          </p:cNvSpPr>
          <p:nvPr/>
        </p:nvSpPr>
        <p:spPr>
          <a:xfrm>
            <a:off x="1785804" y="1124745"/>
            <a:ext cx="8630676" cy="936105"/>
          </a:xfrm>
          <a:prstGeom prst="rect">
            <a:avLst/>
          </a:prstGeom>
        </p:spPr>
        <p:txBody>
          <a:bodyPr vert="horz" lIns="91440" tIns="45720" rIns="91440" bIns="45720" rtlCol="0">
            <a:noAutofit/>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altLang="ko-KR" sz="600"/>
              <a:t> </a:t>
            </a:r>
            <a:endParaRPr lang="ko-KR" altLang="en-US" sz="600" dirty="0"/>
          </a:p>
        </p:txBody>
      </p:sp>
      <p:graphicFrame>
        <p:nvGraphicFramePr>
          <p:cNvPr id="7" name="표 6"/>
          <p:cNvGraphicFramePr>
            <a:graphicFrameLocks noGrp="1"/>
          </p:cNvGraphicFramePr>
          <p:nvPr>
            <p:extLst>
              <p:ext uri="{D42A27DB-BD31-4B8C-83A1-F6EECF244321}">
                <p14:modId xmlns:p14="http://schemas.microsoft.com/office/powerpoint/2010/main" val="3008737424"/>
              </p:ext>
            </p:extLst>
          </p:nvPr>
        </p:nvGraphicFramePr>
        <p:xfrm>
          <a:off x="1847528" y="1119728"/>
          <a:ext cx="8568952" cy="3718560"/>
        </p:xfrm>
        <a:graphic>
          <a:graphicData uri="http://schemas.openxmlformats.org/drawingml/2006/table">
            <a:tbl>
              <a:tblPr firstRow="1" bandRow="1">
                <a:tableStyleId>{BDBED569-4797-4DF1-A0F4-6AAB3CD982D8}</a:tableStyleId>
              </a:tblPr>
              <a:tblGrid>
                <a:gridCol w="2808312">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26627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Application</a:t>
                      </a:r>
                      <a:r>
                        <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Field</a:t>
                      </a:r>
                      <a:endPar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tc>
                  <a:txBody>
                    <a:bodyPr/>
                    <a:lstStyle/>
                    <a:p>
                      <a:pPr algn="ctr" latinLnBrk="1"/>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Related</a:t>
                      </a:r>
                      <a:r>
                        <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dirty="0">
                          <a:latin typeface="Arial Unicode MS" panose="020B0604020202020204" pitchFamily="50" charset="-127"/>
                          <a:ea typeface="Arial Unicode MS" panose="020B0604020202020204" pitchFamily="50" charset="-127"/>
                          <a:cs typeface="Arial Unicode MS" panose="020B0604020202020204" pitchFamily="50" charset="-127"/>
                        </a:rPr>
                        <a:t>Laws</a:t>
                      </a:r>
                      <a:endParaRPr lang="ko-KR" altLang="en-US"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tc>
                <a:extLst>
                  <a:ext uri="{0D108BD9-81ED-4DB2-BD59-A6C34878D82A}">
                    <a16:rowId xmlns:a16="http://schemas.microsoft.com/office/drawing/2014/main" val="10000"/>
                  </a:ext>
                </a:extLst>
              </a:tr>
              <a:tr h="243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Requirement of Technical Certification</a:t>
                      </a:r>
                      <a:endParaRPr lang="ko-KR" altLang="en-US" sz="18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tc>
                  <a:txBody>
                    <a:bodyPr/>
                    <a:lstStyle/>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RADIO WAVES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broadcasting</a:t>
                      </a:r>
                      <a:r>
                        <a:rPr lang="en-US" altLang="ko-KR" sz="1600" u="none" baseline="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communication equipment</a:t>
                      </a:r>
                      <a:endPar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ELECTRICAL APPLIANCES AND CONSUMER PRODUCTS SAFETY CONTROL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electrical appliances, industrial products(</a:t>
                      </a:r>
                      <a:r>
                        <a:rPr lang="en-US" altLang="ko-KR" sz="1600" u="none" dirty="0" err="1">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inc.</a:t>
                      </a:r>
                      <a:r>
                        <a:rPr lang="en-US" altLang="ko-KR" sz="1600" u="none" baseline="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children’s goods)</a:t>
                      </a:r>
                      <a:endParaRPr lang="ko-KR" altLang="en-US"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extLst>
                  <a:ext uri="{0D108BD9-81ED-4DB2-BD59-A6C34878D82A}">
                    <a16:rowId xmlns:a16="http://schemas.microsoft.com/office/drawing/2014/main" val="10001"/>
                  </a:ext>
                </a:extLst>
              </a:tr>
              <a:tr h="18288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dirty="0">
                          <a:latin typeface="Arial Unicode MS" panose="020B0604020202020204" pitchFamily="50" charset="-127"/>
                          <a:ea typeface="Arial Unicode MS" panose="020B0604020202020204" pitchFamily="50" charset="-127"/>
                          <a:cs typeface="Arial Unicode MS" panose="020B0604020202020204" pitchFamily="50" charset="-127"/>
                        </a:rPr>
                        <a:t>Prohibition in E-Commerce</a:t>
                      </a:r>
                      <a:endParaRPr lang="ko-KR" altLang="en-US" sz="1800" dirty="0">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tc>
                  <a:txBody>
                    <a:bodyPr/>
                    <a:lstStyle/>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PHARMACEUTICAL AFFAIRS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medicine </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MEDICAL SERVICE TECHNOLOGISTS, ETC.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glasses, contact</a:t>
                      </a:r>
                      <a:r>
                        <a:rPr lang="en-US" altLang="ko-KR" sz="1600" u="none" baseline="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lens</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LIQUOR TAX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alcoholic drink</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TOBACCO BUSINESS ACT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tobacco</a:t>
                      </a:r>
                    </a:p>
                    <a:p>
                      <a:pPr marL="285750" indent="-285750" latinLnBrk="1">
                        <a:buFont typeface="Wingdings" pitchFamily="2" charset="2"/>
                        <a:buChar char="ü"/>
                      </a:pPr>
                      <a:r>
                        <a:rPr lang="en-US" altLang="ko-KR" sz="1600" u="none"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ACT ON THE SAFETY MANAGEMENT OF GUNS, SWORDS, EXPLOSIVES, ETC. : </a:t>
                      </a:r>
                      <a:r>
                        <a:rPr lang="en-US" altLang="ko-KR"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gun,</a:t>
                      </a:r>
                      <a:r>
                        <a:rPr lang="en-US" altLang="ko-KR" sz="1600" u="none" baseline="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swords, crossbow, gunpowder, </a:t>
                      </a:r>
                      <a:r>
                        <a:rPr lang="en-US" altLang="ko-KR" sz="1600" u="none" baseline="0" dirty="0" err="1">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taser</a:t>
                      </a:r>
                      <a:r>
                        <a:rPr lang="en-US" altLang="ko-KR" sz="1600" u="none" baseline="0"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rPr>
                        <a:t> gun</a:t>
                      </a:r>
                      <a:endParaRPr lang="ko-KR" altLang="en-US" sz="1600" u="none" dirty="0">
                        <a:solidFill>
                          <a:schemeClr val="tx1"/>
                        </a:solidFill>
                        <a:latin typeface="Arial Unicode MS" panose="020B0604020202020204" pitchFamily="50" charset="-127"/>
                        <a:ea typeface="Arial Unicode MS" panose="020B0604020202020204" pitchFamily="50" charset="-127"/>
                        <a:cs typeface="Arial Unicode MS" panose="020B0604020202020204" pitchFamily="50" charset="-127"/>
                      </a:endParaRPr>
                    </a:p>
                  </a:txBody>
                  <a:tcP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56909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892480" cy="692696"/>
          </a:xfrm>
        </p:spPr>
        <p:txBody>
          <a:bodyPr>
            <a:normAutofit fontScale="90000"/>
          </a:bodyPr>
          <a:lstStyle/>
          <a:p>
            <a:pPr lvl="1" algn="l" rtl="0" latinLnBrk="1">
              <a:spcBef>
                <a:spcPct val="0"/>
              </a:spcBef>
            </a:pP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Ⅲ. Legislations for CBEC in Korea</a:t>
            </a:r>
            <a:b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br>
            <a:r>
              <a:rPr lang="en-US" altLang="ko-KR" sz="2400" b="1" kern="1200"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2. Purpose of major acts related to CBEC in Korea(1)</a:t>
            </a:r>
            <a:endParaRPr lang="en-US" altLang="ko-KR"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10" name="내용 개체 틀 4"/>
          <p:cNvSpPr>
            <a:spLocks noGrp="1"/>
          </p:cNvSpPr>
          <p:nvPr>
            <p:ph idx="1"/>
          </p:nvPr>
        </p:nvSpPr>
        <p:spPr>
          <a:xfrm>
            <a:off x="1785804" y="980728"/>
            <a:ext cx="8630676" cy="5040560"/>
          </a:xfrm>
        </p:spPr>
        <p:txBody>
          <a:bodyPr>
            <a:noAutofit/>
          </a:bodyPr>
          <a:lstStyle/>
          <a:p>
            <a:pPr algn="just">
              <a:lnSpc>
                <a:spcPct val="90000"/>
              </a:lnSpc>
              <a:buFont typeface="Wingdings" pitchFamily="2" charset="2"/>
              <a:buChar char="v"/>
            </a:pPr>
            <a:r>
              <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ACT ON THE CONSUMER PROTECTION IN ELECTRONIC COMMERCE, ETC. </a:t>
            </a:r>
          </a:p>
          <a:p>
            <a:pPr algn="just">
              <a:lnSpc>
                <a:spcPct val="90000"/>
              </a:lnSpc>
              <a:buFont typeface="Wingdings" pitchFamily="2" charset="2"/>
              <a:buChar char="v"/>
            </a:pPr>
            <a:endPar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lnSpc>
                <a:spcPct val="90000"/>
              </a:lnSpc>
              <a:buFont typeface="Wingdings" panose="05000000000000000000" pitchFamily="2" charset="2"/>
              <a:buChar char="ü"/>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The purpose of this Act is to protect the rights and interests of consumers and enhance market confidence by prescribing matters relating to the fair trade of goods or services by means of electronic commerce transactions, mail orders, etc.</a:t>
            </a:r>
          </a:p>
          <a:p>
            <a:pPr algn="just">
              <a:lnSpc>
                <a:spcPct val="90000"/>
              </a:lnSpc>
              <a:buFont typeface="Wingdings" panose="05000000000000000000" pitchFamily="2" charset="2"/>
              <a:buChar char="ü"/>
            </a:pPr>
            <a:endPar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lnSpc>
                <a:spcPct val="90000"/>
              </a:lnSpc>
              <a:buFont typeface="Wingdings" panose="05000000000000000000" pitchFamily="2" charset="2"/>
              <a:buChar char="v"/>
            </a:pPr>
            <a:r>
              <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ELECTRONIC FINANCIAL TRANSACTIONS ACT</a:t>
            </a:r>
          </a:p>
          <a:p>
            <a:pPr algn="just">
              <a:lnSpc>
                <a:spcPct val="90000"/>
              </a:lnSpc>
              <a:buFont typeface="Wingdings" panose="05000000000000000000" pitchFamily="2" charset="2"/>
              <a:buChar char="v"/>
            </a:pPr>
            <a:endPar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lnSpc>
                <a:spcPct val="90000"/>
              </a:lnSpc>
              <a:buFont typeface="Wingdings" panose="05000000000000000000" pitchFamily="2" charset="2"/>
              <a:buChar char="ü"/>
            </a:pPr>
            <a:r>
              <a:rPr lang="en-US" altLang="ko-KR" sz="2000" dirty="0">
                <a:latin typeface="Arial Unicode MS" panose="020B0604020202020204" pitchFamily="50" charset="-127"/>
                <a:ea typeface="Arial Unicode MS" panose="020B0604020202020204" pitchFamily="50" charset="-127"/>
                <a:cs typeface="Arial Unicode MS" panose="020B0604020202020204" pitchFamily="50" charset="-127"/>
              </a:rPr>
              <a:t>The purpose of this Act is to ensure the safety and reliability of electronic financial transactions by clarifying their legal relations and to promote financial conveniences for people.</a:t>
            </a:r>
            <a:endParaRPr lang="ko-KR" altLang="en-US" sz="600" dirty="0">
              <a:latin typeface="Arial Unicode MS" panose="020B0604020202020204" pitchFamily="50" charset="-127"/>
              <a:ea typeface="Arial Unicode MS" panose="020B0604020202020204" pitchFamily="50" charset="-127"/>
              <a:cs typeface="Arial Unicode MS" panose="020B0604020202020204" pitchFamily="50" charset="-127"/>
            </a:endParaRPr>
          </a:p>
        </p:txBody>
      </p:sp>
    </p:spTree>
    <p:extLst>
      <p:ext uri="{BB962C8B-B14F-4D97-AF65-F5344CB8AC3E}">
        <p14:creationId xmlns:p14="http://schemas.microsoft.com/office/powerpoint/2010/main" val="182620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0"/>
            <a:ext cx="8892480" cy="692696"/>
          </a:xfrm>
        </p:spPr>
        <p:txBody>
          <a:bodyPr>
            <a:normAutofit fontScale="90000"/>
          </a:bodyPr>
          <a:lstStyle/>
          <a:p>
            <a:pPr lvl="1" algn="l" rtl="0" latinLnBrk="1">
              <a:spcBef>
                <a:spcPct val="0"/>
              </a:spcBef>
            </a:pPr>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Ⅲ. Legislations for CBEC in Korea</a:t>
            </a:r>
            <a:b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br>
            <a:r>
              <a:rPr lang="en-US" altLang="ko-KR" sz="2400" b="1" kern="1200"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2. Purpose of major acts related to CBEC in Korea(2)</a:t>
            </a:r>
            <a:endParaRPr lang="en-US" altLang="ko-KR"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p:txBody>
      </p:sp>
      <p:sp>
        <p:nvSpPr>
          <p:cNvPr id="10" name="내용 개체 틀 4"/>
          <p:cNvSpPr>
            <a:spLocks noGrp="1"/>
          </p:cNvSpPr>
          <p:nvPr>
            <p:ph idx="1"/>
          </p:nvPr>
        </p:nvSpPr>
        <p:spPr>
          <a:xfrm>
            <a:off x="1785804" y="980728"/>
            <a:ext cx="8630676" cy="4824536"/>
          </a:xfrm>
        </p:spPr>
        <p:txBody>
          <a:bodyPr>
            <a:noAutofit/>
          </a:bodyPr>
          <a:lstStyle/>
          <a:p>
            <a:pPr lvl="0" algn="just">
              <a:lnSpc>
                <a:spcPct val="90000"/>
              </a:lnSpc>
              <a:buFont typeface="Wingdings" panose="05000000000000000000" pitchFamily="2" charset="2"/>
              <a:buChar char="v"/>
            </a:pPr>
            <a:r>
              <a:rPr lang="en-US" altLang="ko-KR" sz="18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ACT ON PROMOTION OF INFORMATION AND COMMUNICATIONS NETWORK UTILIZATION AND INFORMATION PROTECTION, ETC.</a:t>
            </a:r>
          </a:p>
          <a:p>
            <a:pPr lvl="0" algn="just">
              <a:lnSpc>
                <a:spcPct val="90000"/>
              </a:lnSpc>
              <a:buFont typeface="Wingdings" panose="05000000000000000000" pitchFamily="2" charset="2"/>
              <a:buChar char="v"/>
            </a:pPr>
            <a:endParaRPr lang="en-US" altLang="ko-KR" sz="18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The purpose of this Act is to contribute to improving citizens’ lives and enhancing public welfare by facilitating utilization of information and communications networks, protecting personal information of people using information and communications services, and developing an environment in which people can utilize information and communications networks in a healthier and safer way.</a:t>
            </a:r>
          </a:p>
          <a:p>
            <a:pPr lvl="0" algn="just">
              <a:lnSpc>
                <a:spcPct val="90000"/>
              </a:lnSpc>
              <a:buFont typeface="Wingdings" panose="05000000000000000000" pitchFamily="2" charset="2"/>
              <a:buChar char="ü"/>
            </a:pPr>
            <a:endPar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v"/>
            </a:pPr>
            <a:r>
              <a:rPr lang="en-US" altLang="ko-KR" sz="18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CUSTOMS ACT</a:t>
            </a:r>
          </a:p>
          <a:p>
            <a:pPr marL="0" indent="0" algn="just">
              <a:lnSpc>
                <a:spcPct val="90000"/>
              </a:lnSpc>
              <a:buNone/>
            </a:pPr>
            <a:r>
              <a:rPr lang="en-US" altLang="ko-KR" sz="1800" b="1" kern="0"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sz="1700" b="1" kern="0"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(Notification of Special Customs Clearance for Electronic Commerce Goods, etc.)</a:t>
            </a:r>
            <a:endParaRPr lang="en-US" altLang="ko-KR" sz="17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endParaRPr lang="en-US" altLang="ko-KR" sz="18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The purpose of this Act &amp; Notification is to properly administer the customs clearance of exported and imported especially electronic commerce goods.</a:t>
            </a:r>
            <a:endParaRPr lang="ko-KR" altLang="en-US" sz="6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p:txBody>
      </p:sp>
    </p:spTree>
    <p:extLst>
      <p:ext uri="{BB962C8B-B14F-4D97-AF65-F5344CB8AC3E}">
        <p14:creationId xmlns:p14="http://schemas.microsoft.com/office/powerpoint/2010/main" val="63472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제목 1"/>
          <p:cNvSpPr>
            <a:spLocks noGrp="1"/>
          </p:cNvSpPr>
          <p:nvPr>
            <p:ph type="title"/>
          </p:nvPr>
        </p:nvSpPr>
        <p:spPr>
          <a:xfrm>
            <a:off x="1524000" y="-171450"/>
            <a:ext cx="8229600" cy="1143000"/>
          </a:xfrm>
        </p:spPr>
        <p:txBody>
          <a:bodyPr>
            <a:normAutofit/>
          </a:bodyPr>
          <a:lstStyle/>
          <a:p>
            <a:pPr algn="l"/>
            <a:r>
              <a:rPr lang="en-US" altLang="ko-KR" sz="24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Ⅳ. Case of insufficient legal remedy</a:t>
            </a:r>
          </a:p>
        </p:txBody>
      </p:sp>
      <p:sp>
        <p:nvSpPr>
          <p:cNvPr id="10" name="내용 개체 틀 4"/>
          <p:cNvSpPr>
            <a:spLocks noGrp="1"/>
          </p:cNvSpPr>
          <p:nvPr>
            <p:ph idx="1"/>
          </p:nvPr>
        </p:nvSpPr>
        <p:spPr>
          <a:xfrm>
            <a:off x="1785804" y="1340768"/>
            <a:ext cx="8486660" cy="4896545"/>
          </a:xfrm>
        </p:spPr>
        <p:txBody>
          <a:bodyPr>
            <a:noAutofit/>
          </a:bodyPr>
          <a:lstStyle/>
          <a:p>
            <a:pPr lvl="0" algn="just">
              <a:lnSpc>
                <a:spcPct val="90000"/>
              </a:lnSpc>
              <a:buFont typeface="Wingdings" pitchFamily="2" charset="2"/>
              <a:buChar char="v"/>
            </a:pPr>
            <a:r>
              <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Which</a:t>
            </a:r>
            <a:r>
              <a:rPr lang="ko-KR" altLang="en-US"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 </a:t>
            </a:r>
            <a:r>
              <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rPr>
              <a:t>law will apply to compensation for the CBEC consumer’s damage? </a:t>
            </a:r>
          </a:p>
          <a:p>
            <a:pPr lvl="0" algn="just">
              <a:lnSpc>
                <a:spcPct val="90000"/>
              </a:lnSpc>
              <a:buFont typeface="Wingdings" pitchFamily="2" charset="2"/>
              <a:buChar char="v"/>
            </a:pPr>
            <a:endParaRPr lang="en-US" altLang="ko-KR" sz="2000" b="1" dirty="0">
              <a:solidFill>
                <a:srgbClr val="3333CC"/>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Law of consumer’s country, Law of seller’s country, international treaty? </a:t>
            </a:r>
          </a:p>
          <a:p>
            <a:pPr lvl="0" algn="just">
              <a:lnSpc>
                <a:spcPct val="90000"/>
              </a:lnSpc>
              <a:buFont typeface="Wingdings" panose="05000000000000000000" pitchFamily="2" charset="2"/>
              <a:buChar char="ü"/>
            </a:pPr>
            <a:endPar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According to Korea Consumer Agency, the claims of Korean CBEC consumer increased three times during last two years. </a:t>
            </a:r>
          </a:p>
          <a:p>
            <a:pPr algn="just">
              <a:lnSpc>
                <a:spcPct val="90000"/>
              </a:lnSpc>
              <a:buFont typeface="Wingdings" panose="05000000000000000000" pitchFamily="2" charset="2"/>
              <a:buChar char="ü"/>
            </a:pPr>
            <a:endPar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CBEC consumers have been damaged by various type of reason </a:t>
            </a:r>
            <a:r>
              <a:rPr lang="en-US" altLang="ko-KR" sz="1800" i="1"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(delay of delivery, wrong delivery, loss and damage of goods, defective goods, refusal of return/refund, excessive shipping charge, refusal of after service etc.).</a:t>
            </a:r>
          </a:p>
          <a:p>
            <a:pPr lvl="0" algn="just">
              <a:lnSpc>
                <a:spcPct val="90000"/>
              </a:lnSpc>
              <a:buFont typeface="Wingdings" panose="05000000000000000000" pitchFamily="2" charset="2"/>
              <a:buChar char="ü"/>
            </a:pPr>
            <a:endParaRPr lang="en-US" altLang="ko-KR" sz="1800" i="1"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endParaRPr>
          </a:p>
          <a:p>
            <a:pPr lvl="0" algn="just">
              <a:lnSpc>
                <a:spcPct val="90000"/>
              </a:lnSpc>
              <a:buFont typeface="Wingdings" panose="05000000000000000000" pitchFamily="2" charset="2"/>
              <a:buChar char="ü"/>
            </a:pPr>
            <a:r>
              <a:rPr lang="en-US" altLang="ko-KR" sz="2000" dirty="0">
                <a:solidFill>
                  <a:prstClr val="black"/>
                </a:solidFill>
                <a:latin typeface="Arial Unicode MS" panose="020B0604020202020204" pitchFamily="50" charset="-127"/>
                <a:ea typeface="Arial Unicode MS" panose="020B0604020202020204" pitchFamily="50" charset="-127"/>
                <a:cs typeface="Arial Unicode MS" panose="020B0604020202020204" pitchFamily="50" charset="-127"/>
              </a:rPr>
              <a:t>However they can not find proper legal remedy means because of absence of rules itself, difference of rules among legal territory and ignorance of the legal system. </a:t>
            </a:r>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8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3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3608</TotalTime>
  <Words>973</Words>
  <Application>Microsoft Macintosh PowerPoint</Application>
  <PresentationFormat>宽屏</PresentationFormat>
  <Paragraphs>137</Paragraphs>
  <Slides>10</Slides>
  <Notes>0</Notes>
  <HiddenSlides>0</HiddenSlides>
  <MMClips>0</MMClips>
  <ScaleCrop>false</ScaleCrop>
  <HeadingPairs>
    <vt:vector size="6" baseType="variant">
      <vt:variant>
        <vt:lpstr>已用的字体</vt:lpstr>
      </vt:variant>
      <vt:variant>
        <vt:i4>6</vt:i4>
      </vt:variant>
      <vt:variant>
        <vt:lpstr>主题</vt:lpstr>
      </vt:variant>
      <vt:variant>
        <vt:i4>5</vt:i4>
      </vt:variant>
      <vt:variant>
        <vt:lpstr>幻灯片标题</vt:lpstr>
      </vt:variant>
      <vt:variant>
        <vt:i4>10</vt:i4>
      </vt:variant>
    </vt:vector>
  </HeadingPairs>
  <TitlesOfParts>
    <vt:vector size="21" baseType="lpstr">
      <vt:lpstr>Arial Unicode MS</vt:lpstr>
      <vt:lpstr>맑은 고딕</vt:lpstr>
      <vt:lpstr>Arial</vt:lpstr>
      <vt:lpstr>Arial Black</vt:lpstr>
      <vt:lpstr>Verdana</vt:lpstr>
      <vt:lpstr>Wingdings</vt:lpstr>
      <vt:lpstr>Office 테마</vt:lpstr>
      <vt:lpstr>2_Office 테마</vt:lpstr>
      <vt:lpstr>3_Office 테마</vt:lpstr>
      <vt:lpstr>8_Office 테마</vt:lpstr>
      <vt:lpstr>13_Office 테마</vt:lpstr>
      <vt:lpstr>A Brief Introduction of Korean Law on CBEC</vt:lpstr>
      <vt:lpstr>Contents</vt:lpstr>
      <vt:lpstr>Ⅰ. Introduction - Why do we need legislation for CBEC?</vt:lpstr>
      <vt:lpstr>Ⅱ. Current Status of CBEC in Korea</vt:lpstr>
      <vt:lpstr>Ⅲ. Legislations for CBEC in Korea 1. Overview of legislations for CBEC in Korea(1) </vt:lpstr>
      <vt:lpstr>Ⅲ. Legislations for CBEC in Korea 1. Overview of legislations for CBEC in Korea(2) </vt:lpstr>
      <vt:lpstr>Ⅲ. Legislations for CBEC in Korea 2. Purpose of major acts related to CBEC in Korea(1)</vt:lpstr>
      <vt:lpstr>Ⅲ. Legislations for CBEC in Korea 2. Purpose of major acts related to CBEC in Korea(2)</vt:lpstr>
      <vt:lpstr>Ⅳ. Case of insufficient legal remedy</vt:lpstr>
      <vt:lpstr>Ⅴ. Conclusion</vt:lpstr>
    </vt:vector>
  </TitlesOfParts>
  <Company>.</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KOICA</dc:creator>
  <cp:lastModifiedBy>Microsoft Office User</cp:lastModifiedBy>
  <cp:revision>388</cp:revision>
  <cp:lastPrinted>2018-09-05T00:50:32Z</cp:lastPrinted>
  <dcterms:created xsi:type="dcterms:W3CDTF">2010-08-04T00:52:44Z</dcterms:created>
  <dcterms:modified xsi:type="dcterms:W3CDTF">2018-09-18T17:44:13Z</dcterms:modified>
</cp:coreProperties>
</file>