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at" ContentType="text/plai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7e558e17a3a44f95" Type="http://schemas.microsoft.com/office/2006/relationships/txt" Target="udata/data.dat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4" r:id="rId2"/>
    <p:sldId id="384" r:id="rId3"/>
    <p:sldId id="385" r:id="rId4"/>
    <p:sldId id="386" r:id="rId5"/>
    <p:sldId id="394" r:id="rId6"/>
    <p:sldId id="395" r:id="rId7"/>
    <p:sldId id="389" r:id="rId8"/>
    <p:sldId id="378" r:id="rId9"/>
    <p:sldId id="391" r:id="rId10"/>
    <p:sldId id="360" r:id="rId11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2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64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7FE39-B04F-4F9D-A5E9-E199DD8DD534}" type="datetimeFigureOut">
              <a:rPr lang="zh-CN" altLang="en-US" smtClean="0"/>
              <a:t>2018/9/19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F02BE-AA74-471F-9439-C5E020296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11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0"/>
            <a:ext cx="914257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2536"/>
            <a:ext cx="7604760" cy="604157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86693"/>
            <a:ext cx="7604760" cy="3486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82923" r="70000" b="5647"/>
          <a:stretch/>
        </p:blipFill>
        <p:spPr>
          <a:xfrm>
            <a:off x="487680" y="4265022"/>
            <a:ext cx="2255520" cy="587830"/>
          </a:xfrm>
          <a:prstGeom prst="rect">
            <a:avLst/>
          </a:prstGeom>
        </p:spPr>
      </p:pic>
      <p:sp>
        <p:nvSpPr>
          <p:cNvPr id="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080747"/>
            <a:ext cx="3167062" cy="21626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年 </a:t>
            </a:r>
            <a:r>
              <a:rPr kumimoji="1" lang="en-US" altLang="zh-CN" dirty="0"/>
              <a:t>/ </a:t>
            </a:r>
            <a:r>
              <a:rPr kumimoji="1" lang="zh-CN" altLang="en-US" dirty="0"/>
              <a:t>月 </a:t>
            </a:r>
            <a:r>
              <a:rPr kumimoji="1" lang="en-US" altLang="zh-CN" dirty="0"/>
              <a:t>/ </a:t>
            </a:r>
            <a:r>
              <a:rPr kumimoji="1" lang="zh-CN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53317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0"/>
            <a:ext cx="9142571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8" t="84955" r="5238" b="3616"/>
          <a:stretch/>
        </p:blipFill>
        <p:spPr>
          <a:xfrm>
            <a:off x="7228115" y="4369526"/>
            <a:ext cx="1436915" cy="587829"/>
          </a:xfrm>
          <a:prstGeom prst="rect">
            <a:avLst/>
          </a:prstGeom>
        </p:spPr>
      </p:pic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648469" y="377837"/>
            <a:ext cx="1152128" cy="48579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3200" b="1">
                <a:solidFill>
                  <a:srgbClr val="E2231A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385445" marR="0" lvl="0" indent="-385445" algn="l" defTabSz="10280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dirty="0"/>
              <a:t>目录</a:t>
            </a:r>
          </a:p>
        </p:txBody>
      </p:sp>
      <p:sp>
        <p:nvSpPr>
          <p:cNvPr id="8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2019438" y="1079915"/>
            <a:ext cx="550702" cy="32362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rgbClr val="E2231A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385445" marR="0" lvl="0" indent="-385445" algn="l" defTabSz="10280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9" name="文本占位符 15"/>
          <p:cNvSpPr>
            <a:spLocks noGrp="1"/>
          </p:cNvSpPr>
          <p:nvPr>
            <p:ph type="body" sz="quarter" idx="12" hasCustomPrompt="1"/>
          </p:nvPr>
        </p:nvSpPr>
        <p:spPr>
          <a:xfrm>
            <a:off x="2570810" y="1079915"/>
            <a:ext cx="3883789" cy="32362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385445" marR="0" lvl="0" indent="-385445" algn="l" defTabSz="10280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dirty="0"/>
              <a:t>单击此处添加标题</a:t>
            </a:r>
          </a:p>
        </p:txBody>
      </p:sp>
      <p:sp>
        <p:nvSpPr>
          <p:cNvPr id="10" name="文本占位符 19"/>
          <p:cNvSpPr>
            <a:spLocks noGrp="1"/>
          </p:cNvSpPr>
          <p:nvPr>
            <p:ph type="body" sz="quarter" idx="13" hasCustomPrompt="1"/>
          </p:nvPr>
        </p:nvSpPr>
        <p:spPr>
          <a:xfrm>
            <a:off x="2019438" y="1481666"/>
            <a:ext cx="550702" cy="30032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rgbClr val="E2231A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385445" marR="0" lvl="0" indent="-385445" algn="l" defTabSz="10280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11" name="文本占位符 22"/>
          <p:cNvSpPr>
            <a:spLocks noGrp="1"/>
          </p:cNvSpPr>
          <p:nvPr>
            <p:ph type="body" sz="quarter" idx="14" hasCustomPrompt="1"/>
          </p:nvPr>
        </p:nvSpPr>
        <p:spPr>
          <a:xfrm>
            <a:off x="2570140" y="1481666"/>
            <a:ext cx="3884458" cy="300327"/>
          </a:xfrm>
          <a:prstGeom prst="rect">
            <a:avLst/>
          </a:prstGeom>
        </p:spPr>
        <p:txBody>
          <a:bodyPr anchor="ctr"/>
          <a:lstStyle>
            <a:lvl1pPr marL="385445" marR="0" indent="-385445" algn="l" defTabSz="10280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385445" marR="0" lvl="0" indent="-385445" algn="l" defTabSz="10280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dirty="0"/>
              <a:t>单击此处添加标题</a:t>
            </a:r>
          </a:p>
        </p:txBody>
      </p:sp>
      <p:sp>
        <p:nvSpPr>
          <p:cNvPr id="12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2019438" y="1883419"/>
            <a:ext cx="550702" cy="306911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rgbClr val="E2231A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385445" marR="0" lvl="0" indent="-385445" algn="l" defTabSz="10280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13" name="文本占位符 30"/>
          <p:cNvSpPr>
            <a:spLocks noGrp="1"/>
          </p:cNvSpPr>
          <p:nvPr>
            <p:ph type="body" sz="quarter" idx="16" hasCustomPrompt="1"/>
          </p:nvPr>
        </p:nvSpPr>
        <p:spPr>
          <a:xfrm>
            <a:off x="2019438" y="2285171"/>
            <a:ext cx="550702" cy="3069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rgbClr val="E2231A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385445" marR="0" lvl="0" indent="-385445" algn="l" defTabSz="10280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14" name="文本占位符 33"/>
          <p:cNvSpPr>
            <a:spLocks noGrp="1"/>
          </p:cNvSpPr>
          <p:nvPr>
            <p:ph type="body" sz="quarter" idx="17" hasCustomPrompt="1"/>
          </p:nvPr>
        </p:nvSpPr>
        <p:spPr>
          <a:xfrm>
            <a:off x="2023286" y="2686924"/>
            <a:ext cx="546855" cy="27027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rgbClr val="E2231A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385445" marR="0" lvl="0" indent="-385445" algn="l" defTabSz="10280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sp>
        <p:nvSpPr>
          <p:cNvPr id="15" name="文本占位符 26"/>
          <p:cNvSpPr>
            <a:spLocks noGrp="1"/>
          </p:cNvSpPr>
          <p:nvPr>
            <p:ph type="body" sz="quarter" idx="18" hasCustomPrompt="1"/>
          </p:nvPr>
        </p:nvSpPr>
        <p:spPr>
          <a:xfrm>
            <a:off x="2572488" y="1883419"/>
            <a:ext cx="3882111" cy="306911"/>
          </a:xfrm>
          <a:prstGeom prst="rect">
            <a:avLst/>
          </a:prstGeom>
        </p:spPr>
        <p:txBody>
          <a:bodyPr anchor="ctr"/>
          <a:lstStyle>
            <a:lvl1pPr marL="385445" marR="0" indent="-385445" algn="l" defTabSz="10280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385445" marR="0" lvl="0" indent="-385445" algn="l" defTabSz="10280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dirty="0"/>
              <a:t>单击此处添加标题</a:t>
            </a:r>
          </a:p>
        </p:txBody>
      </p:sp>
      <p:sp>
        <p:nvSpPr>
          <p:cNvPr id="16" name="文本占位符 30"/>
          <p:cNvSpPr>
            <a:spLocks noGrp="1"/>
          </p:cNvSpPr>
          <p:nvPr>
            <p:ph type="body" sz="quarter" idx="19" hasCustomPrompt="1"/>
          </p:nvPr>
        </p:nvSpPr>
        <p:spPr>
          <a:xfrm>
            <a:off x="2572488" y="2285171"/>
            <a:ext cx="3882110" cy="306913"/>
          </a:xfrm>
          <a:prstGeom prst="rect">
            <a:avLst/>
          </a:prstGeom>
        </p:spPr>
        <p:txBody>
          <a:bodyPr anchor="ctr"/>
          <a:lstStyle>
            <a:lvl1pPr marL="385445" marR="0" indent="-385445" algn="l" defTabSz="10280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385445" marR="0" lvl="0" indent="-385445" algn="l" defTabSz="10280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dirty="0"/>
              <a:t>单击此处添加标题</a:t>
            </a:r>
          </a:p>
        </p:txBody>
      </p:sp>
      <p:sp>
        <p:nvSpPr>
          <p:cNvPr id="17" name="文本占位符 33"/>
          <p:cNvSpPr>
            <a:spLocks noGrp="1"/>
          </p:cNvSpPr>
          <p:nvPr>
            <p:ph type="body" sz="quarter" idx="20" hasCustomPrompt="1"/>
          </p:nvPr>
        </p:nvSpPr>
        <p:spPr>
          <a:xfrm>
            <a:off x="2570140" y="2686924"/>
            <a:ext cx="3884458" cy="270272"/>
          </a:xfrm>
          <a:prstGeom prst="rect">
            <a:avLst/>
          </a:prstGeom>
        </p:spPr>
        <p:txBody>
          <a:bodyPr anchor="ctr"/>
          <a:lstStyle>
            <a:lvl1pPr marL="385445" marR="0" indent="-385445" algn="l" defTabSz="10280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385445" marR="0" lvl="0" indent="-385445" algn="l" defTabSz="10280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8828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2" t="85590" r="5619" b="5139"/>
          <a:stretch/>
        </p:blipFill>
        <p:spPr>
          <a:xfrm>
            <a:off x="7219406" y="4402183"/>
            <a:ext cx="1410788" cy="476795"/>
          </a:xfrm>
          <a:prstGeom prst="rect">
            <a:avLst/>
          </a:prstGeom>
        </p:spPr>
      </p:pic>
      <p:sp>
        <p:nvSpPr>
          <p:cNvPr id="6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504453" y="377837"/>
            <a:ext cx="6120680" cy="48577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rgbClr val="E2231A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pPr marL="385445" marR="0" lvl="0" indent="-385445" algn="l" defTabSz="10280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92107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0"/>
            <a:ext cx="9142571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68382" y="747853"/>
            <a:ext cx="7604760" cy="604157"/>
          </a:xfrm>
          <a:prstGeom prst="rect">
            <a:avLst/>
          </a:prstGeom>
        </p:spPr>
        <p:txBody>
          <a:bodyPr anchor="ctr"/>
          <a:lstStyle>
            <a:lvl1pPr algn="l">
              <a:defRPr sz="40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感谢您的时间。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8382" y="1352010"/>
            <a:ext cx="7604760" cy="3486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THANKS.</a:t>
            </a:r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7" t="82923" r="4000" b="3806"/>
          <a:stretch/>
        </p:blipFill>
        <p:spPr>
          <a:xfrm>
            <a:off x="7201983" y="4463548"/>
            <a:ext cx="1454332" cy="43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0"/>
            <a:ext cx="914257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2536"/>
            <a:ext cx="7604760" cy="604157"/>
          </a:xfrm>
          <a:prstGeom prst="rect">
            <a:avLst/>
          </a:prstGeom>
        </p:spPr>
        <p:txBody>
          <a:bodyPr anchor="ctr"/>
          <a:lstStyle>
            <a:lvl1pPr algn="l">
              <a:defRPr sz="2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86694"/>
            <a:ext cx="7604760" cy="3486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82923" r="70000" b="5647"/>
          <a:stretch/>
        </p:blipFill>
        <p:spPr>
          <a:xfrm>
            <a:off x="487680" y="4265023"/>
            <a:ext cx="2255520" cy="587830"/>
          </a:xfrm>
          <a:prstGeom prst="rect">
            <a:avLst/>
          </a:prstGeom>
        </p:spPr>
      </p:pic>
      <p:sp>
        <p:nvSpPr>
          <p:cNvPr id="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080747"/>
            <a:ext cx="3167062" cy="21626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05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年 </a:t>
            </a:r>
            <a:r>
              <a:rPr kumimoji="1" lang="en-US" altLang="zh-CN" dirty="0"/>
              <a:t>/ </a:t>
            </a:r>
            <a:r>
              <a:rPr kumimoji="1" lang="zh-CN" altLang="en-US" dirty="0"/>
              <a:t>月 </a:t>
            </a:r>
            <a:r>
              <a:rPr kumimoji="1" lang="en-US" altLang="zh-CN" dirty="0"/>
              <a:t>/ </a:t>
            </a:r>
            <a:r>
              <a:rPr kumimoji="1" lang="zh-CN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98746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EA18431-54C4-4585-82AD-D4BDE8FCC787}" type="datetimeFigureOut">
              <a:rPr lang="zh-HK" altLang="en-US" smtClean="0"/>
              <a:pPr/>
              <a:t>19/09/18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3295309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EA18431-54C4-4585-82AD-D4BDE8FCC787}" type="datetimeFigureOut">
              <a:rPr lang="zh-HK" altLang="en-US" smtClean="0"/>
              <a:pPr/>
              <a:t>19/09/18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592E714-8771-4256-B120-A1444CD7D5F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54580008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46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70" r:id="rId6"/>
    <p:sldLayoutId id="214748367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image" Target="../media/image9.jpeg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120580" y="665041"/>
            <a:ext cx="8541099" cy="111351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600" dirty="0"/>
              <a:t>打造电商联结器  构建乡村致富路</a:t>
            </a:r>
          </a:p>
        </p:txBody>
      </p:sp>
      <p:sp>
        <p:nvSpPr>
          <p:cNvPr id="3" name="标题 5"/>
          <p:cNvSpPr txBox="1">
            <a:spLocks/>
          </p:cNvSpPr>
          <p:nvPr/>
        </p:nvSpPr>
        <p:spPr>
          <a:xfrm>
            <a:off x="1055078" y="1843945"/>
            <a:ext cx="5868237" cy="10613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李敏 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京东公共战略研究院高级研究员、博士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标题 5"/>
          <p:cNvSpPr txBox="1">
            <a:spLocks/>
          </p:cNvSpPr>
          <p:nvPr/>
        </p:nvSpPr>
        <p:spPr>
          <a:xfrm>
            <a:off x="4828234" y="4155066"/>
            <a:ext cx="4190162" cy="81886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2018.09.19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中国 西安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0912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91248" y="1672302"/>
            <a:ext cx="2405200" cy="604157"/>
          </a:xfrm>
        </p:spPr>
        <p:txBody>
          <a:bodyPr>
            <a:normAutofit fontScale="90000"/>
          </a:bodyPr>
          <a:lstStyle/>
          <a:p>
            <a:r>
              <a:rPr lang="zh-CN" altLang="en-US" sz="3600" dirty="0"/>
              <a:t>谢 谢 大 家</a:t>
            </a:r>
          </a:p>
        </p:txBody>
      </p:sp>
    </p:spTree>
    <p:extLst>
      <p:ext uri="{BB962C8B-B14F-4D97-AF65-F5344CB8AC3E}">
        <p14:creationId xmlns:p14="http://schemas.microsoft.com/office/powerpoint/2010/main" val="45576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肘形连接符 14"/>
          <p:cNvCxnSpPr/>
          <p:nvPr/>
        </p:nvCxnSpPr>
        <p:spPr>
          <a:xfrm rot="10800000" flipV="1">
            <a:off x="538226" y="784810"/>
            <a:ext cx="8299046" cy="3727148"/>
          </a:xfrm>
          <a:prstGeom prst="bentConnector3">
            <a:avLst>
              <a:gd name="adj1" fmla="val 42244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618565" y="271320"/>
            <a:ext cx="429348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京东实施电商精准扶贫战略</a:t>
            </a:r>
          </a:p>
        </p:txBody>
      </p:sp>
      <p:pic>
        <p:nvPicPr>
          <p:cNvPr id="10" name="Picture 2" descr="C:\Users\Administrator\Desktop\国务院扶贫办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5" y="1048869"/>
            <a:ext cx="4272803" cy="284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6283748" y="998442"/>
            <a:ext cx="1680307" cy="500133"/>
            <a:chOff x="8579290" y="1398491"/>
            <a:chExt cx="2240409" cy="666844"/>
          </a:xfrm>
        </p:grpSpPr>
        <p:sp>
          <p:nvSpPr>
            <p:cNvPr id="11" name="六边形 10"/>
            <p:cNvSpPr/>
            <p:nvPr/>
          </p:nvSpPr>
          <p:spPr>
            <a:xfrm>
              <a:off x="8579290" y="1398491"/>
              <a:ext cx="2200067" cy="666844"/>
            </a:xfrm>
            <a:prstGeom prst="hexagon">
              <a:avLst/>
            </a:prstGeom>
            <a:solidFill>
              <a:srgbClr val="C00000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altLang="zh-CN" sz="15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661515" y="1490824"/>
              <a:ext cx="215818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联产品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294990" y="1754839"/>
            <a:ext cx="1680307" cy="500133"/>
            <a:chOff x="8579290" y="1398491"/>
            <a:chExt cx="2240409" cy="666844"/>
          </a:xfrm>
        </p:grpSpPr>
        <p:sp>
          <p:nvSpPr>
            <p:cNvPr id="30" name="六边形 29"/>
            <p:cNvSpPr/>
            <p:nvPr/>
          </p:nvSpPr>
          <p:spPr>
            <a:xfrm>
              <a:off x="8579290" y="1398491"/>
              <a:ext cx="2200067" cy="666844"/>
            </a:xfrm>
            <a:prstGeom prst="hexagon">
              <a:avLst/>
            </a:prstGeom>
            <a:solidFill>
              <a:srgbClr val="C00000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altLang="zh-CN" sz="15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661515" y="1490824"/>
              <a:ext cx="215818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联市场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253491" y="2513140"/>
            <a:ext cx="1680307" cy="500133"/>
            <a:chOff x="8579290" y="1398491"/>
            <a:chExt cx="2240409" cy="666844"/>
          </a:xfrm>
        </p:grpSpPr>
        <p:sp>
          <p:nvSpPr>
            <p:cNvPr id="33" name="六边形 32"/>
            <p:cNvSpPr/>
            <p:nvPr/>
          </p:nvSpPr>
          <p:spPr>
            <a:xfrm>
              <a:off x="8579290" y="1398491"/>
              <a:ext cx="2200067" cy="666844"/>
            </a:xfrm>
            <a:prstGeom prst="hexagon">
              <a:avLst/>
            </a:prstGeom>
            <a:solidFill>
              <a:srgbClr val="C00000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altLang="zh-CN" sz="15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661515" y="1490824"/>
              <a:ext cx="215818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联设施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264734" y="3259451"/>
            <a:ext cx="1680307" cy="500133"/>
            <a:chOff x="8579290" y="1398491"/>
            <a:chExt cx="2240409" cy="666844"/>
          </a:xfrm>
        </p:grpSpPr>
        <p:sp>
          <p:nvSpPr>
            <p:cNvPr id="36" name="六边形 35"/>
            <p:cNvSpPr/>
            <p:nvPr/>
          </p:nvSpPr>
          <p:spPr>
            <a:xfrm>
              <a:off x="8579290" y="1398491"/>
              <a:ext cx="2200067" cy="666844"/>
            </a:xfrm>
            <a:prstGeom prst="hexagon">
              <a:avLst/>
            </a:prstGeom>
            <a:solidFill>
              <a:srgbClr val="C00000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altLang="zh-CN" sz="15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61515" y="1490824"/>
              <a:ext cx="215818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联数据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279861" y="3969253"/>
            <a:ext cx="1680307" cy="500133"/>
            <a:chOff x="8579290" y="1398491"/>
            <a:chExt cx="2240409" cy="666844"/>
          </a:xfrm>
        </p:grpSpPr>
        <p:sp>
          <p:nvSpPr>
            <p:cNvPr id="39" name="六边形 38"/>
            <p:cNvSpPr/>
            <p:nvPr/>
          </p:nvSpPr>
          <p:spPr>
            <a:xfrm>
              <a:off x="8579290" y="1398491"/>
              <a:ext cx="2200067" cy="666844"/>
            </a:xfrm>
            <a:prstGeom prst="hexagon">
              <a:avLst/>
            </a:prstGeom>
            <a:solidFill>
              <a:srgbClr val="C00000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altLang="zh-CN" sz="15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61515" y="1490824"/>
              <a:ext cx="215818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联技术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171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0"/>
          <p:cNvSpPr/>
          <p:nvPr>
            <p:custDataLst>
              <p:tags r:id="rId1"/>
            </p:custDataLst>
          </p:nvPr>
        </p:nvSpPr>
        <p:spPr>
          <a:xfrm>
            <a:off x="657989" y="1263640"/>
            <a:ext cx="3467700" cy="3117590"/>
          </a:xfrm>
          <a:prstGeom prst="rect">
            <a:avLst/>
          </a:prstGeom>
          <a:solidFill>
            <a:srgbClr val="C1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TextBox 53"/>
          <p:cNvSpPr txBox="1">
            <a:spLocks noChangeArrowheads="1"/>
          </p:cNvSpPr>
          <p:nvPr/>
        </p:nvSpPr>
        <p:spPr bwMode="auto">
          <a:xfrm>
            <a:off x="2765212" y="3920932"/>
            <a:ext cx="1268918" cy="1938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HK"/>
            </a:defPPr>
            <a:lvl1pPr marR="0" lvl="0" indent="0" algn="ctr" defTabSz="1185304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defRPr>
            </a:lvl1pPr>
          </a:lstStyle>
          <a:p>
            <a:endParaRPr lang="zh-CN" altLang="en-US" sz="900" b="0" kern="1200" dirty="0">
              <a:solidFill>
                <a:prstClr val="white">
                  <a:lumMod val="50000"/>
                </a:prstClr>
              </a:solidFill>
              <a:cs typeface="+mn-cs"/>
            </a:endParaRPr>
          </a:p>
        </p:txBody>
      </p:sp>
      <p:sp>
        <p:nvSpPr>
          <p:cNvPr id="8" name="Shape 1193"/>
          <p:cNvSpPr/>
          <p:nvPr/>
        </p:nvSpPr>
        <p:spPr>
          <a:xfrm>
            <a:off x="1292691" y="1886990"/>
            <a:ext cx="2240572" cy="4847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t">
            <a:spAutoFit/>
          </a:bodyPr>
          <a:lstStyle>
            <a:lvl1pPr algn="ctr">
              <a:defRPr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sz="27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武邑跑步鸡</a:t>
            </a:r>
            <a:endParaRPr sz="27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Shape 1196"/>
          <p:cNvSpPr/>
          <p:nvPr/>
        </p:nvSpPr>
        <p:spPr>
          <a:xfrm>
            <a:off x="1292691" y="2423118"/>
            <a:ext cx="2198295" cy="4847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t">
            <a:spAutoFit/>
          </a:bodyPr>
          <a:lstStyle>
            <a:lvl1pPr algn="ctr">
              <a:defRPr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sz="27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泗洪游水鸭</a:t>
            </a:r>
            <a:endParaRPr sz="27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Shape 1190"/>
          <p:cNvSpPr/>
          <p:nvPr/>
        </p:nvSpPr>
        <p:spPr>
          <a:xfrm>
            <a:off x="1404661" y="2998018"/>
            <a:ext cx="1995011" cy="4847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t">
            <a:spAutoFit/>
          </a:bodyPr>
          <a:lstStyle>
            <a:lvl1pPr algn="ctr">
              <a:defRPr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sz="27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阜平飞翔鸽</a:t>
            </a:r>
            <a:endParaRPr sz="27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PA_矩形 41"/>
          <p:cNvSpPr/>
          <p:nvPr>
            <p:custDataLst>
              <p:tags r:id="rId2"/>
            </p:custDataLst>
          </p:nvPr>
        </p:nvSpPr>
        <p:spPr>
          <a:xfrm>
            <a:off x="841021" y="1680510"/>
            <a:ext cx="3156109" cy="215026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537627" y="1183613"/>
            <a:ext cx="3708906" cy="3117590"/>
          </a:xfrm>
          <a:prstGeom prst="roundRect">
            <a:avLst>
              <a:gd name="adj" fmla="val 6547"/>
            </a:avLst>
          </a:prstGeom>
          <a:noFill/>
          <a:ln>
            <a:solidFill>
              <a:srgbClr val="C91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564986" y="1238079"/>
            <a:ext cx="3654188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自然生长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180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天，</a:t>
            </a:r>
            <a:r>
              <a:rPr lang="zh-CN" altLang="en-US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跑</a:t>
            </a:r>
            <a:r>
              <a:rPr lang="en-US" altLang="zh-CN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万步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，跑步鸡最高售价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188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 。近千户贫困户因此受益，每个贫困户平均可受益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万多元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359" y="2423118"/>
            <a:ext cx="3641815" cy="184814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88464" y="366213"/>
            <a:ext cx="6202924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联产品</a:t>
            </a:r>
            <a:endParaRPr lang="en-US" altLang="zh-CN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988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3"/>
          <p:cNvSpPr txBox="1">
            <a:spLocks noChangeArrowheads="1"/>
          </p:cNvSpPr>
          <p:nvPr/>
        </p:nvSpPr>
        <p:spPr bwMode="auto">
          <a:xfrm>
            <a:off x="2765212" y="3779738"/>
            <a:ext cx="1268918" cy="1938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HK"/>
            </a:defPPr>
            <a:lvl1pPr marR="0" lvl="0" indent="0" algn="ctr" defTabSz="1185304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defRPr>
            </a:lvl1pPr>
          </a:lstStyle>
          <a:p>
            <a:endParaRPr lang="zh-CN" altLang="en-US" sz="900" b="0" kern="1200" dirty="0">
              <a:solidFill>
                <a:prstClr val="white">
                  <a:lumMod val="50000"/>
                </a:prstClr>
              </a:solidFill>
              <a:cs typeface="+mn-cs"/>
            </a:endParaRPr>
          </a:p>
        </p:txBody>
      </p:sp>
      <p:sp>
        <p:nvSpPr>
          <p:cNvPr id="11" name="PA_矩形 41"/>
          <p:cNvSpPr/>
          <p:nvPr>
            <p:custDataLst>
              <p:tags r:id="rId1"/>
            </p:custDataLst>
          </p:nvPr>
        </p:nvSpPr>
        <p:spPr>
          <a:xfrm>
            <a:off x="841021" y="1539316"/>
            <a:ext cx="3156109" cy="215026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3140" y="327161"/>
            <a:ext cx="6202924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联市场</a:t>
            </a:r>
            <a:endParaRPr lang="en-US" altLang="zh-CN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2765212" y="3779738"/>
            <a:ext cx="1268918" cy="1938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HK"/>
            </a:defPPr>
            <a:lvl1pPr marR="0" lvl="0" indent="0" algn="ctr" defTabSz="1185304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defRPr>
            </a:lvl1pPr>
          </a:lstStyle>
          <a:p>
            <a:endParaRPr lang="zh-CN" altLang="en-US" sz="900" b="0" kern="1200" dirty="0">
              <a:solidFill>
                <a:prstClr val="white">
                  <a:lumMod val="50000"/>
                </a:prstClr>
              </a:solidFill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17922" y="1175426"/>
            <a:ext cx="3865982" cy="14542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dirty="0">
                <a:solidFill>
                  <a:srgbClr val="CA152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2015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年，首届线上“红心猕猴桃”节销售近</a:t>
            </a:r>
            <a:r>
              <a:rPr lang="en-US" altLang="zh-CN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500</a:t>
            </a:r>
            <a:r>
              <a:rPr lang="zh-CN" altLang="en-US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2016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年，销量增长</a:t>
            </a:r>
            <a:r>
              <a:rPr lang="en-US" altLang="zh-CN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70%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2017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年，京东苍溪馆上线。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3-5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年带动</a:t>
            </a:r>
            <a:r>
              <a:rPr lang="en-US" altLang="zh-CN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5000</a:t>
            </a:r>
            <a:r>
              <a:rPr lang="zh-CN" altLang="en-US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贫困家庭增收。</a:t>
            </a:r>
          </a:p>
        </p:txBody>
      </p:sp>
      <p:pic>
        <p:nvPicPr>
          <p:cNvPr id="18" name="Picture 2" descr="C:\Users\Administrator\Desktop\201509180813067187553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78" y="2658530"/>
            <a:ext cx="3746469" cy="174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圆角矩形 18"/>
          <p:cNvSpPr/>
          <p:nvPr/>
        </p:nvSpPr>
        <p:spPr>
          <a:xfrm>
            <a:off x="4289154" y="1179345"/>
            <a:ext cx="4012097" cy="3208812"/>
          </a:xfrm>
          <a:prstGeom prst="roundRect">
            <a:avLst>
              <a:gd name="adj" fmla="val 6547"/>
            </a:avLst>
          </a:prstGeom>
          <a:noFill/>
          <a:ln>
            <a:solidFill>
              <a:srgbClr val="C91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/>
          </a:p>
        </p:txBody>
      </p:sp>
      <p:sp>
        <p:nvSpPr>
          <p:cNvPr id="20" name="PA_矩形 40"/>
          <p:cNvSpPr/>
          <p:nvPr>
            <p:custDataLst>
              <p:tags r:id="rId2"/>
            </p:custDataLst>
          </p:nvPr>
        </p:nvSpPr>
        <p:spPr>
          <a:xfrm>
            <a:off x="376717" y="1240462"/>
            <a:ext cx="3437708" cy="3147695"/>
          </a:xfrm>
          <a:prstGeom prst="rect">
            <a:avLst/>
          </a:prstGeom>
          <a:solidFill>
            <a:srgbClr val="C1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PA_矩形 41"/>
          <p:cNvSpPr/>
          <p:nvPr>
            <p:custDataLst>
              <p:tags r:id="rId3"/>
            </p:custDataLst>
          </p:nvPr>
        </p:nvSpPr>
        <p:spPr>
          <a:xfrm>
            <a:off x="586417" y="1499367"/>
            <a:ext cx="960521" cy="113002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PA_矩形 41"/>
          <p:cNvSpPr/>
          <p:nvPr>
            <p:custDataLst>
              <p:tags r:id="rId4"/>
            </p:custDataLst>
          </p:nvPr>
        </p:nvSpPr>
        <p:spPr>
          <a:xfrm>
            <a:off x="1703383" y="1510734"/>
            <a:ext cx="960521" cy="113002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PA_矩形 41"/>
          <p:cNvSpPr/>
          <p:nvPr>
            <p:custDataLst>
              <p:tags r:id="rId5"/>
            </p:custDataLst>
          </p:nvPr>
        </p:nvSpPr>
        <p:spPr>
          <a:xfrm>
            <a:off x="2785152" y="1525529"/>
            <a:ext cx="960521" cy="113002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PA_矩形 41"/>
          <p:cNvSpPr/>
          <p:nvPr>
            <p:custDataLst>
              <p:tags r:id="rId6"/>
            </p:custDataLst>
          </p:nvPr>
        </p:nvSpPr>
        <p:spPr>
          <a:xfrm>
            <a:off x="596730" y="2843615"/>
            <a:ext cx="960521" cy="113002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PA_矩形 41"/>
          <p:cNvSpPr/>
          <p:nvPr>
            <p:custDataLst>
              <p:tags r:id="rId7"/>
            </p:custDataLst>
          </p:nvPr>
        </p:nvSpPr>
        <p:spPr>
          <a:xfrm>
            <a:off x="1690941" y="2843615"/>
            <a:ext cx="960521" cy="113002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PA_矩形 41"/>
          <p:cNvSpPr/>
          <p:nvPr>
            <p:custDataLst>
              <p:tags r:id="rId8"/>
            </p:custDataLst>
          </p:nvPr>
        </p:nvSpPr>
        <p:spPr>
          <a:xfrm>
            <a:off x="2785152" y="2860881"/>
            <a:ext cx="960521" cy="113002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33358" y="1688714"/>
            <a:ext cx="1066639" cy="66941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苍溪</a:t>
            </a:r>
            <a:endParaRPr lang="en-US" altLang="zh-CN" sz="21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华朴农业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68447" y="1700628"/>
            <a:ext cx="1061829" cy="66941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延川</a:t>
            </a:r>
            <a:endParaRPr lang="en-US" altLang="zh-CN" sz="21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宏达公司</a:t>
            </a:r>
          </a:p>
        </p:txBody>
      </p:sp>
      <p:sp>
        <p:nvSpPr>
          <p:cNvPr id="29" name="矩形 28"/>
          <p:cNvSpPr/>
          <p:nvPr/>
        </p:nvSpPr>
        <p:spPr>
          <a:xfrm>
            <a:off x="2739940" y="1697123"/>
            <a:ext cx="1066638" cy="66941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阜平</a:t>
            </a:r>
            <a:endParaRPr lang="en-US" altLang="zh-CN" sz="21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汉夏阳光</a:t>
            </a:r>
          </a:p>
        </p:txBody>
      </p:sp>
      <p:sp>
        <p:nvSpPr>
          <p:cNvPr id="30" name="矩形 29"/>
          <p:cNvSpPr/>
          <p:nvPr/>
        </p:nvSpPr>
        <p:spPr>
          <a:xfrm>
            <a:off x="535763" y="3057761"/>
            <a:ext cx="1061829" cy="66941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饶河</a:t>
            </a:r>
            <a:endParaRPr lang="en-US" altLang="zh-CN" sz="21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北纯农业</a:t>
            </a:r>
          </a:p>
        </p:txBody>
      </p:sp>
      <p:sp>
        <p:nvSpPr>
          <p:cNvPr id="31" name="矩形 30"/>
          <p:cNvSpPr/>
          <p:nvPr/>
        </p:nvSpPr>
        <p:spPr>
          <a:xfrm>
            <a:off x="1641839" y="3028370"/>
            <a:ext cx="1061829" cy="66941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乌兰</a:t>
            </a:r>
            <a:endParaRPr lang="en-US" altLang="zh-CN" sz="21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吉仁农牧</a:t>
            </a:r>
          </a:p>
        </p:txBody>
      </p:sp>
      <p:sp>
        <p:nvSpPr>
          <p:cNvPr id="32" name="矩形 31"/>
          <p:cNvSpPr/>
          <p:nvPr/>
        </p:nvSpPr>
        <p:spPr>
          <a:xfrm>
            <a:off x="2835920" y="3030512"/>
            <a:ext cx="834603" cy="66941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同江</a:t>
            </a:r>
            <a:endParaRPr lang="en-US" altLang="zh-CN" sz="21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江渔源</a:t>
            </a:r>
            <a:endParaRPr lang="zh-CN" altLang="en-US" sz="15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410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893795" y="272798"/>
            <a:ext cx="6202924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联设施</a:t>
            </a:r>
            <a:endParaRPr lang="en-US" altLang="zh-CN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095636" y="814841"/>
            <a:ext cx="4445696" cy="4002760"/>
            <a:chOff x="7092666" y="1174542"/>
            <a:chExt cx="5067403" cy="4890978"/>
          </a:xfrm>
        </p:grpSpPr>
        <p:grpSp>
          <p:nvGrpSpPr>
            <p:cNvPr id="34" name="组合 33"/>
            <p:cNvGrpSpPr/>
            <p:nvPr/>
          </p:nvGrpSpPr>
          <p:grpSpPr>
            <a:xfrm>
              <a:off x="7092666" y="1174542"/>
              <a:ext cx="5067403" cy="4890978"/>
              <a:chOff x="4429264" y="29867"/>
              <a:chExt cx="3251209" cy="3096344"/>
            </a:xfrm>
          </p:grpSpPr>
          <p:pic>
            <p:nvPicPr>
              <p:cNvPr id="36" name="Picture 7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b="9553"/>
              <a:stretch/>
            </p:blipFill>
            <p:spPr bwMode="auto">
              <a:xfrm>
                <a:off x="4429264" y="29867"/>
                <a:ext cx="3251209" cy="3096344"/>
              </a:xfrm>
              <a:prstGeom prst="rect">
                <a:avLst/>
              </a:prstGeom>
              <a:ln>
                <a:noFill/>
              </a:ln>
              <a:effectLst>
                <a:softEdge rad="25400"/>
              </a:effectLst>
            </p:spPr>
          </p:pic>
          <p:grpSp>
            <p:nvGrpSpPr>
              <p:cNvPr id="37" name="组合 24"/>
              <p:cNvGrpSpPr/>
              <p:nvPr/>
            </p:nvGrpSpPr>
            <p:grpSpPr>
              <a:xfrm>
                <a:off x="5937667" y="649136"/>
                <a:ext cx="1602573" cy="1577073"/>
                <a:chOff x="5793651" y="505078"/>
                <a:chExt cx="1602573" cy="1577073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6632614" y="752786"/>
                  <a:ext cx="285104" cy="1666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800" b="1" dirty="0">
                      <a:solidFill>
                        <a:srgbClr val="C0000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北京</a:t>
                  </a:r>
                  <a:endParaRPr lang="zh-CN" altLang="en-US" sz="800" dirty="0">
                    <a:latin typeface="华文中宋" panose="02010600040101010101" pitchFamily="2" charset="-122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7111120" y="1433981"/>
                  <a:ext cx="285104" cy="1666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800" b="1" dirty="0">
                      <a:solidFill>
                        <a:srgbClr val="C0000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上海</a:t>
                  </a:r>
                  <a:endParaRPr lang="zh-CN" altLang="en-US" sz="800" dirty="0">
                    <a:latin typeface="华文中宋" panose="02010600040101010101" pitchFamily="2" charset="-122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6366779" y="1915494"/>
                  <a:ext cx="285104" cy="1666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800" b="1" dirty="0">
                      <a:solidFill>
                        <a:srgbClr val="C0000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广州</a:t>
                  </a:r>
                  <a:endParaRPr lang="zh-CN" altLang="en-US" sz="800" dirty="0">
                    <a:latin typeface="华文中宋" panose="02010600040101010101" pitchFamily="2" charset="-122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6685782" y="1495908"/>
                  <a:ext cx="285104" cy="1666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800" b="1" dirty="0">
                      <a:solidFill>
                        <a:srgbClr val="C0000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武汉</a:t>
                  </a:r>
                  <a:endParaRPr lang="zh-CN" altLang="en-US" sz="800" dirty="0">
                    <a:latin typeface="华文中宋" panose="02010600040101010101" pitchFamily="2" charset="-122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5793651" y="1433981"/>
                  <a:ext cx="285104" cy="1666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800" b="1" dirty="0">
                      <a:solidFill>
                        <a:srgbClr val="C0000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成都</a:t>
                  </a:r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6803827" y="505078"/>
                  <a:ext cx="285104" cy="1666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800" b="1" dirty="0">
                      <a:solidFill>
                        <a:srgbClr val="C0000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沈阳</a:t>
                  </a: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6165821" y="1420078"/>
                  <a:ext cx="285104" cy="1666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800" b="1" dirty="0">
                      <a:solidFill>
                        <a:srgbClr val="C0000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西安</a:t>
                  </a:r>
                </a:p>
              </p:txBody>
            </p:sp>
          </p:grpSp>
        </p:grpSp>
        <p:pic>
          <p:nvPicPr>
            <p:cNvPr id="35" name="Picture 7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03105" y="4847950"/>
              <a:ext cx="754379" cy="1217570"/>
            </a:xfrm>
            <a:prstGeom prst="rect">
              <a:avLst/>
            </a:prstGeom>
            <a:ln>
              <a:noFill/>
            </a:ln>
            <a:effectLst>
              <a:softEdge rad="25400"/>
            </a:effectLst>
          </p:spPr>
        </p:pic>
      </p:grpSp>
      <p:sp>
        <p:nvSpPr>
          <p:cNvPr id="47" name="矩形 46"/>
          <p:cNvSpPr/>
          <p:nvPr/>
        </p:nvSpPr>
        <p:spPr>
          <a:xfrm>
            <a:off x="8817936" y="191322"/>
            <a:ext cx="54769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38910" y="3481342"/>
            <a:ext cx="5406256" cy="110799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 algn="just" defTabSz="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张物流大网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313" indent="-214313" algn="just" defTabSz="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运营了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个仓库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313" indent="-214313" algn="just" defTabSz="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自营配送覆盖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99%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人口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" name="Picture 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35878" y="4029843"/>
            <a:ext cx="1131569" cy="787759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pic>
        <p:nvPicPr>
          <p:cNvPr id="51" name="Picture 2" descr="C:\Users\Administrator\Desktop\89faa1b0b43244598511fd4dd29e09ed_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95" y="1022728"/>
            <a:ext cx="2928905" cy="219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99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779424" y="343722"/>
            <a:ext cx="54769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6980" y="3887785"/>
            <a:ext cx="7371534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 algn="just" defTabSz="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3000+</a:t>
            </a: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个配送站支持生鲜配送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313" indent="-214313" algn="just" defTabSz="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覆盖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多个城市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2838" y="343722"/>
            <a:ext cx="6202924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联设施</a:t>
            </a:r>
            <a:endParaRPr lang="en-US" altLang="zh-CN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26869" y="1150151"/>
            <a:ext cx="1029186" cy="1032976"/>
            <a:chOff x="2135082" y="1982275"/>
            <a:chExt cx="1372248" cy="1377301"/>
          </a:xfrm>
        </p:grpSpPr>
        <p:sp>
          <p:nvSpPr>
            <p:cNvPr id="10" name="泪滴形 9"/>
            <p:cNvSpPr/>
            <p:nvPr/>
          </p:nvSpPr>
          <p:spPr>
            <a:xfrm rot="8081825">
              <a:off x="2132555" y="1984802"/>
              <a:ext cx="1377301" cy="1372248"/>
            </a:xfrm>
            <a:prstGeom prst="teardrop">
              <a:avLst/>
            </a:prstGeom>
            <a:solidFill>
              <a:srgbClr val="262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1" name="文本框 2"/>
            <p:cNvSpPr txBox="1"/>
            <p:nvPr/>
          </p:nvSpPr>
          <p:spPr>
            <a:xfrm>
              <a:off x="2160998" y="2816993"/>
              <a:ext cx="1280987" cy="455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HK"/>
              </a:defPPr>
              <a:lvl1pPr algn="ctr" defTabSz="23706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控温</a:t>
              </a:r>
            </a:p>
          </p:txBody>
        </p:sp>
        <p:sp>
          <p:nvSpPr>
            <p:cNvPr id="12" name="Freeform 110"/>
            <p:cNvSpPr>
              <a:spLocks/>
            </p:cNvSpPr>
            <p:nvPr/>
          </p:nvSpPr>
          <p:spPr bwMode="auto">
            <a:xfrm>
              <a:off x="2621335" y="2276820"/>
              <a:ext cx="387206" cy="404644"/>
            </a:xfrm>
            <a:custGeom>
              <a:avLst/>
              <a:gdLst>
                <a:gd name="T0" fmla="*/ 237 w 247"/>
                <a:gd name="T1" fmla="*/ 80 h 247"/>
                <a:gd name="T2" fmla="*/ 215 w 247"/>
                <a:gd name="T3" fmla="*/ 63 h 247"/>
                <a:gd name="T4" fmla="*/ 193 w 247"/>
                <a:gd name="T5" fmla="*/ 57 h 247"/>
                <a:gd name="T6" fmla="*/ 141 w 247"/>
                <a:gd name="T7" fmla="*/ 106 h 247"/>
                <a:gd name="T8" fmla="*/ 190 w 247"/>
                <a:gd name="T9" fmla="*/ 54 h 247"/>
                <a:gd name="T10" fmla="*/ 183 w 247"/>
                <a:gd name="T11" fmla="*/ 32 h 247"/>
                <a:gd name="T12" fmla="*/ 167 w 247"/>
                <a:gd name="T13" fmla="*/ 10 h 247"/>
                <a:gd name="T14" fmla="*/ 143 w 247"/>
                <a:gd name="T15" fmla="*/ 3 h 247"/>
                <a:gd name="T16" fmla="*/ 117 w 247"/>
                <a:gd name="T17" fmla="*/ 14 h 247"/>
                <a:gd name="T18" fmla="*/ 102 w 247"/>
                <a:gd name="T19" fmla="*/ 31 h 247"/>
                <a:gd name="T20" fmla="*/ 117 w 247"/>
                <a:gd name="T21" fmla="*/ 101 h 247"/>
                <a:gd name="T22" fmla="*/ 96 w 247"/>
                <a:gd name="T23" fmla="*/ 32 h 247"/>
                <a:gd name="T24" fmla="*/ 74 w 247"/>
                <a:gd name="T25" fmla="*/ 26 h 247"/>
                <a:gd name="T26" fmla="*/ 47 w 247"/>
                <a:gd name="T27" fmla="*/ 29 h 247"/>
                <a:gd name="T28" fmla="*/ 30 w 247"/>
                <a:gd name="T29" fmla="*/ 46 h 247"/>
                <a:gd name="T30" fmla="*/ 26 w 247"/>
                <a:gd name="T31" fmla="*/ 74 h 247"/>
                <a:gd name="T32" fmla="*/ 33 w 247"/>
                <a:gd name="T33" fmla="*/ 96 h 247"/>
                <a:gd name="T34" fmla="*/ 102 w 247"/>
                <a:gd name="T35" fmla="*/ 117 h 247"/>
                <a:gd name="T36" fmla="*/ 31 w 247"/>
                <a:gd name="T37" fmla="*/ 101 h 247"/>
                <a:gd name="T38" fmla="*/ 14 w 247"/>
                <a:gd name="T39" fmla="*/ 117 h 247"/>
                <a:gd name="T40" fmla="*/ 4 w 247"/>
                <a:gd name="T41" fmla="*/ 143 h 247"/>
                <a:gd name="T42" fmla="*/ 11 w 247"/>
                <a:gd name="T43" fmla="*/ 166 h 247"/>
                <a:gd name="T44" fmla="*/ 33 w 247"/>
                <a:gd name="T45" fmla="*/ 183 h 247"/>
                <a:gd name="T46" fmla="*/ 55 w 247"/>
                <a:gd name="T47" fmla="*/ 189 h 247"/>
                <a:gd name="T48" fmla="*/ 107 w 247"/>
                <a:gd name="T49" fmla="*/ 140 h 247"/>
                <a:gd name="T50" fmla="*/ 57 w 247"/>
                <a:gd name="T51" fmla="*/ 192 h 247"/>
                <a:gd name="T52" fmla="*/ 64 w 247"/>
                <a:gd name="T53" fmla="*/ 214 h 247"/>
                <a:gd name="T54" fmla="*/ 81 w 247"/>
                <a:gd name="T55" fmla="*/ 236 h 247"/>
                <a:gd name="T56" fmla="*/ 104 w 247"/>
                <a:gd name="T57" fmla="*/ 243 h 247"/>
                <a:gd name="T58" fmla="*/ 130 w 247"/>
                <a:gd name="T59" fmla="*/ 232 h 247"/>
                <a:gd name="T60" fmla="*/ 146 w 247"/>
                <a:gd name="T61" fmla="*/ 215 h 247"/>
                <a:gd name="T62" fmla="*/ 130 w 247"/>
                <a:gd name="T63" fmla="*/ 145 h 247"/>
                <a:gd name="T64" fmla="*/ 151 w 247"/>
                <a:gd name="T65" fmla="*/ 214 h 247"/>
                <a:gd name="T66" fmla="*/ 173 w 247"/>
                <a:gd name="T67" fmla="*/ 221 h 247"/>
                <a:gd name="T68" fmla="*/ 200 w 247"/>
                <a:gd name="T69" fmla="*/ 217 h 247"/>
                <a:gd name="T70" fmla="*/ 217 w 247"/>
                <a:gd name="T71" fmla="*/ 200 h 247"/>
                <a:gd name="T72" fmla="*/ 221 w 247"/>
                <a:gd name="T73" fmla="*/ 172 h 247"/>
                <a:gd name="T74" fmla="*/ 215 w 247"/>
                <a:gd name="T75" fmla="*/ 150 h 247"/>
                <a:gd name="T76" fmla="*/ 146 w 247"/>
                <a:gd name="T77" fmla="*/ 130 h 247"/>
                <a:gd name="T78" fmla="*/ 216 w 247"/>
                <a:gd name="T79" fmla="*/ 145 h 247"/>
                <a:gd name="T80" fmla="*/ 233 w 247"/>
                <a:gd name="T81" fmla="*/ 130 h 247"/>
                <a:gd name="T82" fmla="*/ 243 w 247"/>
                <a:gd name="T83" fmla="*/ 10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7" h="247">
                  <a:moveTo>
                    <a:pt x="247" y="91"/>
                  </a:moveTo>
                  <a:lnTo>
                    <a:pt x="237" y="80"/>
                  </a:lnTo>
                  <a:lnTo>
                    <a:pt x="208" y="88"/>
                  </a:lnTo>
                  <a:lnTo>
                    <a:pt x="215" y="63"/>
                  </a:lnTo>
                  <a:lnTo>
                    <a:pt x="206" y="54"/>
                  </a:lnTo>
                  <a:lnTo>
                    <a:pt x="193" y="57"/>
                  </a:lnTo>
                  <a:lnTo>
                    <a:pt x="182" y="96"/>
                  </a:lnTo>
                  <a:lnTo>
                    <a:pt x="141" y="106"/>
                  </a:lnTo>
                  <a:lnTo>
                    <a:pt x="151" y="65"/>
                  </a:lnTo>
                  <a:lnTo>
                    <a:pt x="190" y="54"/>
                  </a:lnTo>
                  <a:lnTo>
                    <a:pt x="193" y="41"/>
                  </a:lnTo>
                  <a:lnTo>
                    <a:pt x="183" y="32"/>
                  </a:lnTo>
                  <a:lnTo>
                    <a:pt x="159" y="39"/>
                  </a:lnTo>
                  <a:lnTo>
                    <a:pt x="167" y="10"/>
                  </a:lnTo>
                  <a:lnTo>
                    <a:pt x="156" y="0"/>
                  </a:lnTo>
                  <a:lnTo>
                    <a:pt x="143" y="3"/>
                  </a:lnTo>
                  <a:lnTo>
                    <a:pt x="135" y="32"/>
                  </a:lnTo>
                  <a:lnTo>
                    <a:pt x="117" y="14"/>
                  </a:lnTo>
                  <a:lnTo>
                    <a:pt x="104" y="18"/>
                  </a:lnTo>
                  <a:lnTo>
                    <a:pt x="102" y="31"/>
                  </a:lnTo>
                  <a:lnTo>
                    <a:pt x="129" y="58"/>
                  </a:lnTo>
                  <a:lnTo>
                    <a:pt x="117" y="101"/>
                  </a:lnTo>
                  <a:lnTo>
                    <a:pt x="86" y="70"/>
                  </a:lnTo>
                  <a:lnTo>
                    <a:pt x="96" y="32"/>
                  </a:lnTo>
                  <a:lnTo>
                    <a:pt x="87" y="22"/>
                  </a:lnTo>
                  <a:lnTo>
                    <a:pt x="74" y="26"/>
                  </a:lnTo>
                  <a:lnTo>
                    <a:pt x="68" y="50"/>
                  </a:lnTo>
                  <a:lnTo>
                    <a:pt x="47" y="29"/>
                  </a:lnTo>
                  <a:lnTo>
                    <a:pt x="34" y="33"/>
                  </a:lnTo>
                  <a:lnTo>
                    <a:pt x="30" y="46"/>
                  </a:lnTo>
                  <a:lnTo>
                    <a:pt x="51" y="67"/>
                  </a:lnTo>
                  <a:lnTo>
                    <a:pt x="26" y="74"/>
                  </a:lnTo>
                  <a:lnTo>
                    <a:pt x="22" y="87"/>
                  </a:lnTo>
                  <a:lnTo>
                    <a:pt x="33" y="96"/>
                  </a:lnTo>
                  <a:lnTo>
                    <a:pt x="70" y="85"/>
                  </a:lnTo>
                  <a:lnTo>
                    <a:pt x="102" y="117"/>
                  </a:lnTo>
                  <a:lnTo>
                    <a:pt x="59" y="128"/>
                  </a:lnTo>
                  <a:lnTo>
                    <a:pt x="31" y="101"/>
                  </a:lnTo>
                  <a:lnTo>
                    <a:pt x="18" y="104"/>
                  </a:lnTo>
                  <a:lnTo>
                    <a:pt x="14" y="117"/>
                  </a:lnTo>
                  <a:lnTo>
                    <a:pt x="33" y="135"/>
                  </a:lnTo>
                  <a:lnTo>
                    <a:pt x="4" y="143"/>
                  </a:lnTo>
                  <a:lnTo>
                    <a:pt x="0" y="156"/>
                  </a:lnTo>
                  <a:lnTo>
                    <a:pt x="11" y="166"/>
                  </a:lnTo>
                  <a:lnTo>
                    <a:pt x="39" y="158"/>
                  </a:lnTo>
                  <a:lnTo>
                    <a:pt x="33" y="183"/>
                  </a:lnTo>
                  <a:lnTo>
                    <a:pt x="42" y="192"/>
                  </a:lnTo>
                  <a:lnTo>
                    <a:pt x="55" y="189"/>
                  </a:lnTo>
                  <a:lnTo>
                    <a:pt x="65" y="150"/>
                  </a:lnTo>
                  <a:lnTo>
                    <a:pt x="107" y="140"/>
                  </a:lnTo>
                  <a:lnTo>
                    <a:pt x="96" y="182"/>
                  </a:lnTo>
                  <a:lnTo>
                    <a:pt x="57" y="192"/>
                  </a:lnTo>
                  <a:lnTo>
                    <a:pt x="55" y="205"/>
                  </a:lnTo>
                  <a:lnTo>
                    <a:pt x="64" y="214"/>
                  </a:lnTo>
                  <a:lnTo>
                    <a:pt x="89" y="208"/>
                  </a:lnTo>
                  <a:lnTo>
                    <a:pt x="81" y="236"/>
                  </a:lnTo>
                  <a:lnTo>
                    <a:pt x="91" y="247"/>
                  </a:lnTo>
                  <a:lnTo>
                    <a:pt x="104" y="243"/>
                  </a:lnTo>
                  <a:lnTo>
                    <a:pt x="111" y="214"/>
                  </a:lnTo>
                  <a:lnTo>
                    <a:pt x="130" y="232"/>
                  </a:lnTo>
                  <a:lnTo>
                    <a:pt x="143" y="228"/>
                  </a:lnTo>
                  <a:lnTo>
                    <a:pt x="146" y="215"/>
                  </a:lnTo>
                  <a:lnTo>
                    <a:pt x="118" y="188"/>
                  </a:lnTo>
                  <a:lnTo>
                    <a:pt x="130" y="145"/>
                  </a:lnTo>
                  <a:lnTo>
                    <a:pt x="160" y="176"/>
                  </a:lnTo>
                  <a:lnTo>
                    <a:pt x="151" y="214"/>
                  </a:lnTo>
                  <a:lnTo>
                    <a:pt x="160" y="224"/>
                  </a:lnTo>
                  <a:lnTo>
                    <a:pt x="173" y="221"/>
                  </a:lnTo>
                  <a:lnTo>
                    <a:pt x="180" y="196"/>
                  </a:lnTo>
                  <a:lnTo>
                    <a:pt x="200" y="217"/>
                  </a:lnTo>
                  <a:lnTo>
                    <a:pt x="213" y="213"/>
                  </a:lnTo>
                  <a:lnTo>
                    <a:pt x="217" y="200"/>
                  </a:lnTo>
                  <a:lnTo>
                    <a:pt x="196" y="179"/>
                  </a:lnTo>
                  <a:lnTo>
                    <a:pt x="221" y="172"/>
                  </a:lnTo>
                  <a:lnTo>
                    <a:pt x="225" y="159"/>
                  </a:lnTo>
                  <a:lnTo>
                    <a:pt x="215" y="150"/>
                  </a:lnTo>
                  <a:lnTo>
                    <a:pt x="177" y="161"/>
                  </a:lnTo>
                  <a:lnTo>
                    <a:pt x="146" y="130"/>
                  </a:lnTo>
                  <a:lnTo>
                    <a:pt x="189" y="118"/>
                  </a:lnTo>
                  <a:lnTo>
                    <a:pt x="216" y="145"/>
                  </a:lnTo>
                  <a:lnTo>
                    <a:pt x="229" y="143"/>
                  </a:lnTo>
                  <a:lnTo>
                    <a:pt x="233" y="130"/>
                  </a:lnTo>
                  <a:lnTo>
                    <a:pt x="215" y="111"/>
                  </a:lnTo>
                  <a:lnTo>
                    <a:pt x="243" y="104"/>
                  </a:lnTo>
                  <a:lnTo>
                    <a:pt x="247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36227" y="2222405"/>
            <a:ext cx="1029186" cy="1032976"/>
            <a:chOff x="3708866" y="1963990"/>
            <a:chExt cx="1372248" cy="1377301"/>
          </a:xfrm>
        </p:grpSpPr>
        <p:sp>
          <p:nvSpPr>
            <p:cNvPr id="14" name="泪滴形 13"/>
            <p:cNvSpPr/>
            <p:nvPr/>
          </p:nvSpPr>
          <p:spPr>
            <a:xfrm rot="8081825">
              <a:off x="3706339" y="1966517"/>
              <a:ext cx="1377301" cy="1372248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6" name="文本框 2"/>
            <p:cNvSpPr txBox="1"/>
            <p:nvPr/>
          </p:nvSpPr>
          <p:spPr>
            <a:xfrm>
              <a:off x="3734782" y="2798708"/>
              <a:ext cx="1280987" cy="455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HK"/>
              </a:defPPr>
              <a:lvl1pPr algn="ctr" defTabSz="23706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冷冻</a:t>
              </a:r>
            </a:p>
          </p:txBody>
        </p:sp>
        <p:sp>
          <p:nvSpPr>
            <p:cNvPr id="17" name="Freeform 110"/>
            <p:cNvSpPr>
              <a:spLocks/>
            </p:cNvSpPr>
            <p:nvPr/>
          </p:nvSpPr>
          <p:spPr bwMode="auto">
            <a:xfrm>
              <a:off x="4195119" y="2258535"/>
              <a:ext cx="387206" cy="404644"/>
            </a:xfrm>
            <a:custGeom>
              <a:avLst/>
              <a:gdLst>
                <a:gd name="T0" fmla="*/ 237 w 247"/>
                <a:gd name="T1" fmla="*/ 80 h 247"/>
                <a:gd name="T2" fmla="*/ 215 w 247"/>
                <a:gd name="T3" fmla="*/ 63 h 247"/>
                <a:gd name="T4" fmla="*/ 193 w 247"/>
                <a:gd name="T5" fmla="*/ 57 h 247"/>
                <a:gd name="T6" fmla="*/ 141 w 247"/>
                <a:gd name="T7" fmla="*/ 106 h 247"/>
                <a:gd name="T8" fmla="*/ 190 w 247"/>
                <a:gd name="T9" fmla="*/ 54 h 247"/>
                <a:gd name="T10" fmla="*/ 183 w 247"/>
                <a:gd name="T11" fmla="*/ 32 h 247"/>
                <a:gd name="T12" fmla="*/ 167 w 247"/>
                <a:gd name="T13" fmla="*/ 10 h 247"/>
                <a:gd name="T14" fmla="*/ 143 w 247"/>
                <a:gd name="T15" fmla="*/ 3 h 247"/>
                <a:gd name="T16" fmla="*/ 117 w 247"/>
                <a:gd name="T17" fmla="*/ 14 h 247"/>
                <a:gd name="T18" fmla="*/ 102 w 247"/>
                <a:gd name="T19" fmla="*/ 31 h 247"/>
                <a:gd name="T20" fmla="*/ 117 w 247"/>
                <a:gd name="T21" fmla="*/ 101 h 247"/>
                <a:gd name="T22" fmla="*/ 96 w 247"/>
                <a:gd name="T23" fmla="*/ 32 h 247"/>
                <a:gd name="T24" fmla="*/ 74 w 247"/>
                <a:gd name="T25" fmla="*/ 26 h 247"/>
                <a:gd name="T26" fmla="*/ 47 w 247"/>
                <a:gd name="T27" fmla="*/ 29 h 247"/>
                <a:gd name="T28" fmla="*/ 30 w 247"/>
                <a:gd name="T29" fmla="*/ 46 h 247"/>
                <a:gd name="T30" fmla="*/ 26 w 247"/>
                <a:gd name="T31" fmla="*/ 74 h 247"/>
                <a:gd name="T32" fmla="*/ 33 w 247"/>
                <a:gd name="T33" fmla="*/ 96 h 247"/>
                <a:gd name="T34" fmla="*/ 102 w 247"/>
                <a:gd name="T35" fmla="*/ 117 h 247"/>
                <a:gd name="T36" fmla="*/ 31 w 247"/>
                <a:gd name="T37" fmla="*/ 101 h 247"/>
                <a:gd name="T38" fmla="*/ 14 w 247"/>
                <a:gd name="T39" fmla="*/ 117 h 247"/>
                <a:gd name="T40" fmla="*/ 4 w 247"/>
                <a:gd name="T41" fmla="*/ 143 h 247"/>
                <a:gd name="T42" fmla="*/ 11 w 247"/>
                <a:gd name="T43" fmla="*/ 166 h 247"/>
                <a:gd name="T44" fmla="*/ 33 w 247"/>
                <a:gd name="T45" fmla="*/ 183 h 247"/>
                <a:gd name="T46" fmla="*/ 55 w 247"/>
                <a:gd name="T47" fmla="*/ 189 h 247"/>
                <a:gd name="T48" fmla="*/ 107 w 247"/>
                <a:gd name="T49" fmla="*/ 140 h 247"/>
                <a:gd name="T50" fmla="*/ 57 w 247"/>
                <a:gd name="T51" fmla="*/ 192 h 247"/>
                <a:gd name="T52" fmla="*/ 64 w 247"/>
                <a:gd name="T53" fmla="*/ 214 h 247"/>
                <a:gd name="T54" fmla="*/ 81 w 247"/>
                <a:gd name="T55" fmla="*/ 236 h 247"/>
                <a:gd name="T56" fmla="*/ 104 w 247"/>
                <a:gd name="T57" fmla="*/ 243 h 247"/>
                <a:gd name="T58" fmla="*/ 130 w 247"/>
                <a:gd name="T59" fmla="*/ 232 h 247"/>
                <a:gd name="T60" fmla="*/ 146 w 247"/>
                <a:gd name="T61" fmla="*/ 215 h 247"/>
                <a:gd name="T62" fmla="*/ 130 w 247"/>
                <a:gd name="T63" fmla="*/ 145 h 247"/>
                <a:gd name="T64" fmla="*/ 151 w 247"/>
                <a:gd name="T65" fmla="*/ 214 h 247"/>
                <a:gd name="T66" fmla="*/ 173 w 247"/>
                <a:gd name="T67" fmla="*/ 221 h 247"/>
                <a:gd name="T68" fmla="*/ 200 w 247"/>
                <a:gd name="T69" fmla="*/ 217 h 247"/>
                <a:gd name="T70" fmla="*/ 217 w 247"/>
                <a:gd name="T71" fmla="*/ 200 h 247"/>
                <a:gd name="T72" fmla="*/ 221 w 247"/>
                <a:gd name="T73" fmla="*/ 172 h 247"/>
                <a:gd name="T74" fmla="*/ 215 w 247"/>
                <a:gd name="T75" fmla="*/ 150 h 247"/>
                <a:gd name="T76" fmla="*/ 146 w 247"/>
                <a:gd name="T77" fmla="*/ 130 h 247"/>
                <a:gd name="T78" fmla="*/ 216 w 247"/>
                <a:gd name="T79" fmla="*/ 145 h 247"/>
                <a:gd name="T80" fmla="*/ 233 w 247"/>
                <a:gd name="T81" fmla="*/ 130 h 247"/>
                <a:gd name="T82" fmla="*/ 243 w 247"/>
                <a:gd name="T83" fmla="*/ 10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7" h="247">
                  <a:moveTo>
                    <a:pt x="247" y="91"/>
                  </a:moveTo>
                  <a:lnTo>
                    <a:pt x="237" y="80"/>
                  </a:lnTo>
                  <a:lnTo>
                    <a:pt x="208" y="88"/>
                  </a:lnTo>
                  <a:lnTo>
                    <a:pt x="215" y="63"/>
                  </a:lnTo>
                  <a:lnTo>
                    <a:pt x="206" y="54"/>
                  </a:lnTo>
                  <a:lnTo>
                    <a:pt x="193" y="57"/>
                  </a:lnTo>
                  <a:lnTo>
                    <a:pt x="182" y="96"/>
                  </a:lnTo>
                  <a:lnTo>
                    <a:pt x="141" y="106"/>
                  </a:lnTo>
                  <a:lnTo>
                    <a:pt x="151" y="65"/>
                  </a:lnTo>
                  <a:lnTo>
                    <a:pt x="190" y="54"/>
                  </a:lnTo>
                  <a:lnTo>
                    <a:pt x="193" y="41"/>
                  </a:lnTo>
                  <a:lnTo>
                    <a:pt x="183" y="32"/>
                  </a:lnTo>
                  <a:lnTo>
                    <a:pt x="159" y="39"/>
                  </a:lnTo>
                  <a:lnTo>
                    <a:pt x="167" y="10"/>
                  </a:lnTo>
                  <a:lnTo>
                    <a:pt x="156" y="0"/>
                  </a:lnTo>
                  <a:lnTo>
                    <a:pt x="143" y="3"/>
                  </a:lnTo>
                  <a:lnTo>
                    <a:pt x="135" y="32"/>
                  </a:lnTo>
                  <a:lnTo>
                    <a:pt x="117" y="14"/>
                  </a:lnTo>
                  <a:lnTo>
                    <a:pt x="104" y="18"/>
                  </a:lnTo>
                  <a:lnTo>
                    <a:pt x="102" y="31"/>
                  </a:lnTo>
                  <a:lnTo>
                    <a:pt x="129" y="58"/>
                  </a:lnTo>
                  <a:lnTo>
                    <a:pt x="117" y="101"/>
                  </a:lnTo>
                  <a:lnTo>
                    <a:pt x="86" y="70"/>
                  </a:lnTo>
                  <a:lnTo>
                    <a:pt x="96" y="32"/>
                  </a:lnTo>
                  <a:lnTo>
                    <a:pt x="87" y="22"/>
                  </a:lnTo>
                  <a:lnTo>
                    <a:pt x="74" y="26"/>
                  </a:lnTo>
                  <a:lnTo>
                    <a:pt x="68" y="50"/>
                  </a:lnTo>
                  <a:lnTo>
                    <a:pt x="47" y="29"/>
                  </a:lnTo>
                  <a:lnTo>
                    <a:pt x="34" y="33"/>
                  </a:lnTo>
                  <a:lnTo>
                    <a:pt x="30" y="46"/>
                  </a:lnTo>
                  <a:lnTo>
                    <a:pt x="51" y="67"/>
                  </a:lnTo>
                  <a:lnTo>
                    <a:pt x="26" y="74"/>
                  </a:lnTo>
                  <a:lnTo>
                    <a:pt x="22" y="87"/>
                  </a:lnTo>
                  <a:lnTo>
                    <a:pt x="33" y="96"/>
                  </a:lnTo>
                  <a:lnTo>
                    <a:pt x="70" y="85"/>
                  </a:lnTo>
                  <a:lnTo>
                    <a:pt x="102" y="117"/>
                  </a:lnTo>
                  <a:lnTo>
                    <a:pt x="59" y="128"/>
                  </a:lnTo>
                  <a:lnTo>
                    <a:pt x="31" y="101"/>
                  </a:lnTo>
                  <a:lnTo>
                    <a:pt x="18" y="104"/>
                  </a:lnTo>
                  <a:lnTo>
                    <a:pt x="14" y="117"/>
                  </a:lnTo>
                  <a:lnTo>
                    <a:pt x="33" y="135"/>
                  </a:lnTo>
                  <a:lnTo>
                    <a:pt x="4" y="143"/>
                  </a:lnTo>
                  <a:lnTo>
                    <a:pt x="0" y="156"/>
                  </a:lnTo>
                  <a:lnTo>
                    <a:pt x="11" y="166"/>
                  </a:lnTo>
                  <a:lnTo>
                    <a:pt x="39" y="158"/>
                  </a:lnTo>
                  <a:lnTo>
                    <a:pt x="33" y="183"/>
                  </a:lnTo>
                  <a:lnTo>
                    <a:pt x="42" y="192"/>
                  </a:lnTo>
                  <a:lnTo>
                    <a:pt x="55" y="189"/>
                  </a:lnTo>
                  <a:lnTo>
                    <a:pt x="65" y="150"/>
                  </a:lnTo>
                  <a:lnTo>
                    <a:pt x="107" y="140"/>
                  </a:lnTo>
                  <a:lnTo>
                    <a:pt x="96" y="182"/>
                  </a:lnTo>
                  <a:lnTo>
                    <a:pt x="57" y="192"/>
                  </a:lnTo>
                  <a:lnTo>
                    <a:pt x="55" y="205"/>
                  </a:lnTo>
                  <a:lnTo>
                    <a:pt x="64" y="214"/>
                  </a:lnTo>
                  <a:lnTo>
                    <a:pt x="89" y="208"/>
                  </a:lnTo>
                  <a:lnTo>
                    <a:pt x="81" y="236"/>
                  </a:lnTo>
                  <a:lnTo>
                    <a:pt x="91" y="247"/>
                  </a:lnTo>
                  <a:lnTo>
                    <a:pt x="104" y="243"/>
                  </a:lnTo>
                  <a:lnTo>
                    <a:pt x="111" y="214"/>
                  </a:lnTo>
                  <a:lnTo>
                    <a:pt x="130" y="232"/>
                  </a:lnTo>
                  <a:lnTo>
                    <a:pt x="143" y="228"/>
                  </a:lnTo>
                  <a:lnTo>
                    <a:pt x="146" y="215"/>
                  </a:lnTo>
                  <a:lnTo>
                    <a:pt x="118" y="188"/>
                  </a:lnTo>
                  <a:lnTo>
                    <a:pt x="130" y="145"/>
                  </a:lnTo>
                  <a:lnTo>
                    <a:pt x="160" y="176"/>
                  </a:lnTo>
                  <a:lnTo>
                    <a:pt x="151" y="214"/>
                  </a:lnTo>
                  <a:lnTo>
                    <a:pt x="160" y="224"/>
                  </a:lnTo>
                  <a:lnTo>
                    <a:pt x="173" y="221"/>
                  </a:lnTo>
                  <a:lnTo>
                    <a:pt x="180" y="196"/>
                  </a:lnTo>
                  <a:lnTo>
                    <a:pt x="200" y="217"/>
                  </a:lnTo>
                  <a:lnTo>
                    <a:pt x="213" y="213"/>
                  </a:lnTo>
                  <a:lnTo>
                    <a:pt x="217" y="200"/>
                  </a:lnTo>
                  <a:lnTo>
                    <a:pt x="196" y="179"/>
                  </a:lnTo>
                  <a:lnTo>
                    <a:pt x="221" y="172"/>
                  </a:lnTo>
                  <a:lnTo>
                    <a:pt x="225" y="159"/>
                  </a:lnTo>
                  <a:lnTo>
                    <a:pt x="215" y="150"/>
                  </a:lnTo>
                  <a:lnTo>
                    <a:pt x="177" y="161"/>
                  </a:lnTo>
                  <a:lnTo>
                    <a:pt x="146" y="130"/>
                  </a:lnTo>
                  <a:lnTo>
                    <a:pt x="189" y="118"/>
                  </a:lnTo>
                  <a:lnTo>
                    <a:pt x="216" y="145"/>
                  </a:lnTo>
                  <a:lnTo>
                    <a:pt x="229" y="143"/>
                  </a:lnTo>
                  <a:lnTo>
                    <a:pt x="233" y="130"/>
                  </a:lnTo>
                  <a:lnTo>
                    <a:pt x="215" y="111"/>
                  </a:lnTo>
                  <a:lnTo>
                    <a:pt x="243" y="104"/>
                  </a:lnTo>
                  <a:lnTo>
                    <a:pt x="247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944123" y="2166954"/>
            <a:ext cx="1029186" cy="1032976"/>
            <a:chOff x="5341163" y="1982275"/>
            <a:chExt cx="1372248" cy="1377301"/>
          </a:xfrm>
        </p:grpSpPr>
        <p:sp>
          <p:nvSpPr>
            <p:cNvPr id="19" name="泪滴形 18"/>
            <p:cNvSpPr/>
            <p:nvPr/>
          </p:nvSpPr>
          <p:spPr>
            <a:xfrm rot="8081825">
              <a:off x="5338636" y="1984802"/>
              <a:ext cx="1377301" cy="1372248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0" name="文本框 2"/>
            <p:cNvSpPr txBox="1"/>
            <p:nvPr/>
          </p:nvSpPr>
          <p:spPr>
            <a:xfrm>
              <a:off x="5367079" y="2816993"/>
              <a:ext cx="1280987" cy="455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HK"/>
              </a:defPPr>
              <a:lvl1pPr algn="ctr" defTabSz="23706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深冷</a:t>
              </a:r>
            </a:p>
          </p:txBody>
        </p:sp>
        <p:sp>
          <p:nvSpPr>
            <p:cNvPr id="21" name="Freeform 110"/>
            <p:cNvSpPr>
              <a:spLocks/>
            </p:cNvSpPr>
            <p:nvPr/>
          </p:nvSpPr>
          <p:spPr bwMode="auto">
            <a:xfrm>
              <a:off x="5827416" y="2276820"/>
              <a:ext cx="387206" cy="404644"/>
            </a:xfrm>
            <a:custGeom>
              <a:avLst/>
              <a:gdLst>
                <a:gd name="T0" fmla="*/ 237 w 247"/>
                <a:gd name="T1" fmla="*/ 80 h 247"/>
                <a:gd name="T2" fmla="*/ 215 w 247"/>
                <a:gd name="T3" fmla="*/ 63 h 247"/>
                <a:gd name="T4" fmla="*/ 193 w 247"/>
                <a:gd name="T5" fmla="*/ 57 h 247"/>
                <a:gd name="T6" fmla="*/ 141 w 247"/>
                <a:gd name="T7" fmla="*/ 106 h 247"/>
                <a:gd name="T8" fmla="*/ 190 w 247"/>
                <a:gd name="T9" fmla="*/ 54 h 247"/>
                <a:gd name="T10" fmla="*/ 183 w 247"/>
                <a:gd name="T11" fmla="*/ 32 h 247"/>
                <a:gd name="T12" fmla="*/ 167 w 247"/>
                <a:gd name="T13" fmla="*/ 10 h 247"/>
                <a:gd name="T14" fmla="*/ 143 w 247"/>
                <a:gd name="T15" fmla="*/ 3 h 247"/>
                <a:gd name="T16" fmla="*/ 117 w 247"/>
                <a:gd name="T17" fmla="*/ 14 h 247"/>
                <a:gd name="T18" fmla="*/ 102 w 247"/>
                <a:gd name="T19" fmla="*/ 31 h 247"/>
                <a:gd name="T20" fmla="*/ 117 w 247"/>
                <a:gd name="T21" fmla="*/ 101 h 247"/>
                <a:gd name="T22" fmla="*/ 96 w 247"/>
                <a:gd name="T23" fmla="*/ 32 h 247"/>
                <a:gd name="T24" fmla="*/ 74 w 247"/>
                <a:gd name="T25" fmla="*/ 26 h 247"/>
                <a:gd name="T26" fmla="*/ 47 w 247"/>
                <a:gd name="T27" fmla="*/ 29 h 247"/>
                <a:gd name="T28" fmla="*/ 30 w 247"/>
                <a:gd name="T29" fmla="*/ 46 h 247"/>
                <a:gd name="T30" fmla="*/ 26 w 247"/>
                <a:gd name="T31" fmla="*/ 74 h 247"/>
                <a:gd name="T32" fmla="*/ 33 w 247"/>
                <a:gd name="T33" fmla="*/ 96 h 247"/>
                <a:gd name="T34" fmla="*/ 102 w 247"/>
                <a:gd name="T35" fmla="*/ 117 h 247"/>
                <a:gd name="T36" fmla="*/ 31 w 247"/>
                <a:gd name="T37" fmla="*/ 101 h 247"/>
                <a:gd name="T38" fmla="*/ 14 w 247"/>
                <a:gd name="T39" fmla="*/ 117 h 247"/>
                <a:gd name="T40" fmla="*/ 4 w 247"/>
                <a:gd name="T41" fmla="*/ 143 h 247"/>
                <a:gd name="T42" fmla="*/ 11 w 247"/>
                <a:gd name="T43" fmla="*/ 166 h 247"/>
                <a:gd name="T44" fmla="*/ 33 w 247"/>
                <a:gd name="T45" fmla="*/ 183 h 247"/>
                <a:gd name="T46" fmla="*/ 55 w 247"/>
                <a:gd name="T47" fmla="*/ 189 h 247"/>
                <a:gd name="T48" fmla="*/ 107 w 247"/>
                <a:gd name="T49" fmla="*/ 140 h 247"/>
                <a:gd name="T50" fmla="*/ 57 w 247"/>
                <a:gd name="T51" fmla="*/ 192 h 247"/>
                <a:gd name="T52" fmla="*/ 64 w 247"/>
                <a:gd name="T53" fmla="*/ 214 h 247"/>
                <a:gd name="T54" fmla="*/ 81 w 247"/>
                <a:gd name="T55" fmla="*/ 236 h 247"/>
                <a:gd name="T56" fmla="*/ 104 w 247"/>
                <a:gd name="T57" fmla="*/ 243 h 247"/>
                <a:gd name="T58" fmla="*/ 130 w 247"/>
                <a:gd name="T59" fmla="*/ 232 h 247"/>
                <a:gd name="T60" fmla="*/ 146 w 247"/>
                <a:gd name="T61" fmla="*/ 215 h 247"/>
                <a:gd name="T62" fmla="*/ 130 w 247"/>
                <a:gd name="T63" fmla="*/ 145 h 247"/>
                <a:gd name="T64" fmla="*/ 151 w 247"/>
                <a:gd name="T65" fmla="*/ 214 h 247"/>
                <a:gd name="T66" fmla="*/ 173 w 247"/>
                <a:gd name="T67" fmla="*/ 221 h 247"/>
                <a:gd name="T68" fmla="*/ 200 w 247"/>
                <a:gd name="T69" fmla="*/ 217 h 247"/>
                <a:gd name="T70" fmla="*/ 217 w 247"/>
                <a:gd name="T71" fmla="*/ 200 h 247"/>
                <a:gd name="T72" fmla="*/ 221 w 247"/>
                <a:gd name="T73" fmla="*/ 172 h 247"/>
                <a:gd name="T74" fmla="*/ 215 w 247"/>
                <a:gd name="T75" fmla="*/ 150 h 247"/>
                <a:gd name="T76" fmla="*/ 146 w 247"/>
                <a:gd name="T77" fmla="*/ 130 h 247"/>
                <a:gd name="T78" fmla="*/ 216 w 247"/>
                <a:gd name="T79" fmla="*/ 145 h 247"/>
                <a:gd name="T80" fmla="*/ 233 w 247"/>
                <a:gd name="T81" fmla="*/ 130 h 247"/>
                <a:gd name="T82" fmla="*/ 243 w 247"/>
                <a:gd name="T83" fmla="*/ 10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7" h="247">
                  <a:moveTo>
                    <a:pt x="247" y="91"/>
                  </a:moveTo>
                  <a:lnTo>
                    <a:pt x="237" y="80"/>
                  </a:lnTo>
                  <a:lnTo>
                    <a:pt x="208" y="88"/>
                  </a:lnTo>
                  <a:lnTo>
                    <a:pt x="215" y="63"/>
                  </a:lnTo>
                  <a:lnTo>
                    <a:pt x="206" y="54"/>
                  </a:lnTo>
                  <a:lnTo>
                    <a:pt x="193" y="57"/>
                  </a:lnTo>
                  <a:lnTo>
                    <a:pt x="182" y="96"/>
                  </a:lnTo>
                  <a:lnTo>
                    <a:pt x="141" y="106"/>
                  </a:lnTo>
                  <a:lnTo>
                    <a:pt x="151" y="65"/>
                  </a:lnTo>
                  <a:lnTo>
                    <a:pt x="190" y="54"/>
                  </a:lnTo>
                  <a:lnTo>
                    <a:pt x="193" y="41"/>
                  </a:lnTo>
                  <a:lnTo>
                    <a:pt x="183" y="32"/>
                  </a:lnTo>
                  <a:lnTo>
                    <a:pt x="159" y="39"/>
                  </a:lnTo>
                  <a:lnTo>
                    <a:pt x="167" y="10"/>
                  </a:lnTo>
                  <a:lnTo>
                    <a:pt x="156" y="0"/>
                  </a:lnTo>
                  <a:lnTo>
                    <a:pt x="143" y="3"/>
                  </a:lnTo>
                  <a:lnTo>
                    <a:pt x="135" y="32"/>
                  </a:lnTo>
                  <a:lnTo>
                    <a:pt x="117" y="14"/>
                  </a:lnTo>
                  <a:lnTo>
                    <a:pt x="104" y="18"/>
                  </a:lnTo>
                  <a:lnTo>
                    <a:pt x="102" y="31"/>
                  </a:lnTo>
                  <a:lnTo>
                    <a:pt x="129" y="58"/>
                  </a:lnTo>
                  <a:lnTo>
                    <a:pt x="117" y="101"/>
                  </a:lnTo>
                  <a:lnTo>
                    <a:pt x="86" y="70"/>
                  </a:lnTo>
                  <a:lnTo>
                    <a:pt x="96" y="32"/>
                  </a:lnTo>
                  <a:lnTo>
                    <a:pt x="87" y="22"/>
                  </a:lnTo>
                  <a:lnTo>
                    <a:pt x="74" y="26"/>
                  </a:lnTo>
                  <a:lnTo>
                    <a:pt x="68" y="50"/>
                  </a:lnTo>
                  <a:lnTo>
                    <a:pt x="47" y="29"/>
                  </a:lnTo>
                  <a:lnTo>
                    <a:pt x="34" y="33"/>
                  </a:lnTo>
                  <a:lnTo>
                    <a:pt x="30" y="46"/>
                  </a:lnTo>
                  <a:lnTo>
                    <a:pt x="51" y="67"/>
                  </a:lnTo>
                  <a:lnTo>
                    <a:pt x="26" y="74"/>
                  </a:lnTo>
                  <a:lnTo>
                    <a:pt x="22" y="87"/>
                  </a:lnTo>
                  <a:lnTo>
                    <a:pt x="33" y="96"/>
                  </a:lnTo>
                  <a:lnTo>
                    <a:pt x="70" y="85"/>
                  </a:lnTo>
                  <a:lnTo>
                    <a:pt x="102" y="117"/>
                  </a:lnTo>
                  <a:lnTo>
                    <a:pt x="59" y="128"/>
                  </a:lnTo>
                  <a:lnTo>
                    <a:pt x="31" y="101"/>
                  </a:lnTo>
                  <a:lnTo>
                    <a:pt x="18" y="104"/>
                  </a:lnTo>
                  <a:lnTo>
                    <a:pt x="14" y="117"/>
                  </a:lnTo>
                  <a:lnTo>
                    <a:pt x="33" y="135"/>
                  </a:lnTo>
                  <a:lnTo>
                    <a:pt x="4" y="143"/>
                  </a:lnTo>
                  <a:lnTo>
                    <a:pt x="0" y="156"/>
                  </a:lnTo>
                  <a:lnTo>
                    <a:pt x="11" y="166"/>
                  </a:lnTo>
                  <a:lnTo>
                    <a:pt x="39" y="158"/>
                  </a:lnTo>
                  <a:lnTo>
                    <a:pt x="33" y="183"/>
                  </a:lnTo>
                  <a:lnTo>
                    <a:pt x="42" y="192"/>
                  </a:lnTo>
                  <a:lnTo>
                    <a:pt x="55" y="189"/>
                  </a:lnTo>
                  <a:lnTo>
                    <a:pt x="65" y="150"/>
                  </a:lnTo>
                  <a:lnTo>
                    <a:pt x="107" y="140"/>
                  </a:lnTo>
                  <a:lnTo>
                    <a:pt x="96" y="182"/>
                  </a:lnTo>
                  <a:lnTo>
                    <a:pt x="57" y="192"/>
                  </a:lnTo>
                  <a:lnTo>
                    <a:pt x="55" y="205"/>
                  </a:lnTo>
                  <a:lnTo>
                    <a:pt x="64" y="214"/>
                  </a:lnTo>
                  <a:lnTo>
                    <a:pt x="89" y="208"/>
                  </a:lnTo>
                  <a:lnTo>
                    <a:pt x="81" y="236"/>
                  </a:lnTo>
                  <a:lnTo>
                    <a:pt x="91" y="247"/>
                  </a:lnTo>
                  <a:lnTo>
                    <a:pt x="104" y="243"/>
                  </a:lnTo>
                  <a:lnTo>
                    <a:pt x="111" y="214"/>
                  </a:lnTo>
                  <a:lnTo>
                    <a:pt x="130" y="232"/>
                  </a:lnTo>
                  <a:lnTo>
                    <a:pt x="143" y="228"/>
                  </a:lnTo>
                  <a:lnTo>
                    <a:pt x="146" y="215"/>
                  </a:lnTo>
                  <a:lnTo>
                    <a:pt x="118" y="188"/>
                  </a:lnTo>
                  <a:lnTo>
                    <a:pt x="130" y="145"/>
                  </a:lnTo>
                  <a:lnTo>
                    <a:pt x="160" y="176"/>
                  </a:lnTo>
                  <a:lnTo>
                    <a:pt x="151" y="214"/>
                  </a:lnTo>
                  <a:lnTo>
                    <a:pt x="160" y="224"/>
                  </a:lnTo>
                  <a:lnTo>
                    <a:pt x="173" y="221"/>
                  </a:lnTo>
                  <a:lnTo>
                    <a:pt x="180" y="196"/>
                  </a:lnTo>
                  <a:lnTo>
                    <a:pt x="200" y="217"/>
                  </a:lnTo>
                  <a:lnTo>
                    <a:pt x="213" y="213"/>
                  </a:lnTo>
                  <a:lnTo>
                    <a:pt x="217" y="200"/>
                  </a:lnTo>
                  <a:lnTo>
                    <a:pt x="196" y="179"/>
                  </a:lnTo>
                  <a:lnTo>
                    <a:pt x="221" y="172"/>
                  </a:lnTo>
                  <a:lnTo>
                    <a:pt x="225" y="159"/>
                  </a:lnTo>
                  <a:lnTo>
                    <a:pt x="215" y="150"/>
                  </a:lnTo>
                  <a:lnTo>
                    <a:pt x="177" y="161"/>
                  </a:lnTo>
                  <a:lnTo>
                    <a:pt x="146" y="130"/>
                  </a:lnTo>
                  <a:lnTo>
                    <a:pt x="189" y="118"/>
                  </a:lnTo>
                  <a:lnTo>
                    <a:pt x="216" y="145"/>
                  </a:lnTo>
                  <a:lnTo>
                    <a:pt x="229" y="143"/>
                  </a:lnTo>
                  <a:lnTo>
                    <a:pt x="233" y="130"/>
                  </a:lnTo>
                  <a:lnTo>
                    <a:pt x="215" y="111"/>
                  </a:lnTo>
                  <a:lnTo>
                    <a:pt x="243" y="104"/>
                  </a:lnTo>
                  <a:lnTo>
                    <a:pt x="247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211550" y="1117220"/>
            <a:ext cx="1029186" cy="1032976"/>
            <a:chOff x="551048" y="1982275"/>
            <a:chExt cx="1372248" cy="1377301"/>
          </a:xfrm>
        </p:grpSpPr>
        <p:sp>
          <p:nvSpPr>
            <p:cNvPr id="23" name="泪滴形 22"/>
            <p:cNvSpPr/>
            <p:nvPr/>
          </p:nvSpPr>
          <p:spPr>
            <a:xfrm rot="8081825">
              <a:off x="548521" y="1984802"/>
              <a:ext cx="1377301" cy="1372248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4" name="文本框 2"/>
            <p:cNvSpPr txBox="1"/>
            <p:nvPr/>
          </p:nvSpPr>
          <p:spPr>
            <a:xfrm>
              <a:off x="576964" y="2816993"/>
              <a:ext cx="1280987" cy="455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HK"/>
              </a:defPPr>
              <a:lvl1pPr algn="ctr" defTabSz="23706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常温</a:t>
              </a:r>
            </a:p>
          </p:txBody>
        </p:sp>
        <p:sp>
          <p:nvSpPr>
            <p:cNvPr id="25" name="Freeform 110"/>
            <p:cNvSpPr>
              <a:spLocks/>
            </p:cNvSpPr>
            <p:nvPr/>
          </p:nvSpPr>
          <p:spPr bwMode="auto">
            <a:xfrm>
              <a:off x="1023854" y="2276820"/>
              <a:ext cx="387206" cy="404644"/>
            </a:xfrm>
            <a:custGeom>
              <a:avLst/>
              <a:gdLst>
                <a:gd name="T0" fmla="*/ 237 w 247"/>
                <a:gd name="T1" fmla="*/ 80 h 247"/>
                <a:gd name="T2" fmla="*/ 215 w 247"/>
                <a:gd name="T3" fmla="*/ 63 h 247"/>
                <a:gd name="T4" fmla="*/ 193 w 247"/>
                <a:gd name="T5" fmla="*/ 57 h 247"/>
                <a:gd name="T6" fmla="*/ 141 w 247"/>
                <a:gd name="T7" fmla="*/ 106 h 247"/>
                <a:gd name="T8" fmla="*/ 190 w 247"/>
                <a:gd name="T9" fmla="*/ 54 h 247"/>
                <a:gd name="T10" fmla="*/ 183 w 247"/>
                <a:gd name="T11" fmla="*/ 32 h 247"/>
                <a:gd name="T12" fmla="*/ 167 w 247"/>
                <a:gd name="T13" fmla="*/ 10 h 247"/>
                <a:gd name="T14" fmla="*/ 143 w 247"/>
                <a:gd name="T15" fmla="*/ 3 h 247"/>
                <a:gd name="T16" fmla="*/ 117 w 247"/>
                <a:gd name="T17" fmla="*/ 14 h 247"/>
                <a:gd name="T18" fmla="*/ 102 w 247"/>
                <a:gd name="T19" fmla="*/ 31 h 247"/>
                <a:gd name="T20" fmla="*/ 117 w 247"/>
                <a:gd name="T21" fmla="*/ 101 h 247"/>
                <a:gd name="T22" fmla="*/ 96 w 247"/>
                <a:gd name="T23" fmla="*/ 32 h 247"/>
                <a:gd name="T24" fmla="*/ 74 w 247"/>
                <a:gd name="T25" fmla="*/ 26 h 247"/>
                <a:gd name="T26" fmla="*/ 47 w 247"/>
                <a:gd name="T27" fmla="*/ 29 h 247"/>
                <a:gd name="T28" fmla="*/ 30 w 247"/>
                <a:gd name="T29" fmla="*/ 46 h 247"/>
                <a:gd name="T30" fmla="*/ 26 w 247"/>
                <a:gd name="T31" fmla="*/ 74 h 247"/>
                <a:gd name="T32" fmla="*/ 33 w 247"/>
                <a:gd name="T33" fmla="*/ 96 h 247"/>
                <a:gd name="T34" fmla="*/ 102 w 247"/>
                <a:gd name="T35" fmla="*/ 117 h 247"/>
                <a:gd name="T36" fmla="*/ 31 w 247"/>
                <a:gd name="T37" fmla="*/ 101 h 247"/>
                <a:gd name="T38" fmla="*/ 14 w 247"/>
                <a:gd name="T39" fmla="*/ 117 h 247"/>
                <a:gd name="T40" fmla="*/ 4 w 247"/>
                <a:gd name="T41" fmla="*/ 143 h 247"/>
                <a:gd name="T42" fmla="*/ 11 w 247"/>
                <a:gd name="T43" fmla="*/ 166 h 247"/>
                <a:gd name="T44" fmla="*/ 33 w 247"/>
                <a:gd name="T45" fmla="*/ 183 h 247"/>
                <a:gd name="T46" fmla="*/ 55 w 247"/>
                <a:gd name="T47" fmla="*/ 189 h 247"/>
                <a:gd name="T48" fmla="*/ 107 w 247"/>
                <a:gd name="T49" fmla="*/ 140 h 247"/>
                <a:gd name="T50" fmla="*/ 57 w 247"/>
                <a:gd name="T51" fmla="*/ 192 h 247"/>
                <a:gd name="T52" fmla="*/ 64 w 247"/>
                <a:gd name="T53" fmla="*/ 214 h 247"/>
                <a:gd name="T54" fmla="*/ 81 w 247"/>
                <a:gd name="T55" fmla="*/ 236 h 247"/>
                <a:gd name="T56" fmla="*/ 104 w 247"/>
                <a:gd name="T57" fmla="*/ 243 h 247"/>
                <a:gd name="T58" fmla="*/ 130 w 247"/>
                <a:gd name="T59" fmla="*/ 232 h 247"/>
                <a:gd name="T60" fmla="*/ 146 w 247"/>
                <a:gd name="T61" fmla="*/ 215 h 247"/>
                <a:gd name="T62" fmla="*/ 130 w 247"/>
                <a:gd name="T63" fmla="*/ 145 h 247"/>
                <a:gd name="T64" fmla="*/ 151 w 247"/>
                <a:gd name="T65" fmla="*/ 214 h 247"/>
                <a:gd name="T66" fmla="*/ 173 w 247"/>
                <a:gd name="T67" fmla="*/ 221 h 247"/>
                <a:gd name="T68" fmla="*/ 200 w 247"/>
                <a:gd name="T69" fmla="*/ 217 h 247"/>
                <a:gd name="T70" fmla="*/ 217 w 247"/>
                <a:gd name="T71" fmla="*/ 200 h 247"/>
                <a:gd name="T72" fmla="*/ 221 w 247"/>
                <a:gd name="T73" fmla="*/ 172 h 247"/>
                <a:gd name="T74" fmla="*/ 215 w 247"/>
                <a:gd name="T75" fmla="*/ 150 h 247"/>
                <a:gd name="T76" fmla="*/ 146 w 247"/>
                <a:gd name="T77" fmla="*/ 130 h 247"/>
                <a:gd name="T78" fmla="*/ 216 w 247"/>
                <a:gd name="T79" fmla="*/ 145 h 247"/>
                <a:gd name="T80" fmla="*/ 233 w 247"/>
                <a:gd name="T81" fmla="*/ 130 h 247"/>
                <a:gd name="T82" fmla="*/ 243 w 247"/>
                <a:gd name="T83" fmla="*/ 10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7" h="247">
                  <a:moveTo>
                    <a:pt x="247" y="91"/>
                  </a:moveTo>
                  <a:lnTo>
                    <a:pt x="237" y="80"/>
                  </a:lnTo>
                  <a:lnTo>
                    <a:pt x="208" y="88"/>
                  </a:lnTo>
                  <a:lnTo>
                    <a:pt x="215" y="63"/>
                  </a:lnTo>
                  <a:lnTo>
                    <a:pt x="206" y="54"/>
                  </a:lnTo>
                  <a:lnTo>
                    <a:pt x="193" y="57"/>
                  </a:lnTo>
                  <a:lnTo>
                    <a:pt x="182" y="96"/>
                  </a:lnTo>
                  <a:lnTo>
                    <a:pt x="141" y="106"/>
                  </a:lnTo>
                  <a:lnTo>
                    <a:pt x="151" y="65"/>
                  </a:lnTo>
                  <a:lnTo>
                    <a:pt x="190" y="54"/>
                  </a:lnTo>
                  <a:lnTo>
                    <a:pt x="193" y="41"/>
                  </a:lnTo>
                  <a:lnTo>
                    <a:pt x="183" y="32"/>
                  </a:lnTo>
                  <a:lnTo>
                    <a:pt x="159" y="39"/>
                  </a:lnTo>
                  <a:lnTo>
                    <a:pt x="167" y="10"/>
                  </a:lnTo>
                  <a:lnTo>
                    <a:pt x="156" y="0"/>
                  </a:lnTo>
                  <a:lnTo>
                    <a:pt x="143" y="3"/>
                  </a:lnTo>
                  <a:lnTo>
                    <a:pt x="135" y="32"/>
                  </a:lnTo>
                  <a:lnTo>
                    <a:pt x="117" y="14"/>
                  </a:lnTo>
                  <a:lnTo>
                    <a:pt x="104" y="18"/>
                  </a:lnTo>
                  <a:lnTo>
                    <a:pt x="102" y="31"/>
                  </a:lnTo>
                  <a:lnTo>
                    <a:pt x="129" y="58"/>
                  </a:lnTo>
                  <a:lnTo>
                    <a:pt x="117" y="101"/>
                  </a:lnTo>
                  <a:lnTo>
                    <a:pt x="86" y="70"/>
                  </a:lnTo>
                  <a:lnTo>
                    <a:pt x="96" y="32"/>
                  </a:lnTo>
                  <a:lnTo>
                    <a:pt x="87" y="22"/>
                  </a:lnTo>
                  <a:lnTo>
                    <a:pt x="74" y="26"/>
                  </a:lnTo>
                  <a:lnTo>
                    <a:pt x="68" y="50"/>
                  </a:lnTo>
                  <a:lnTo>
                    <a:pt x="47" y="29"/>
                  </a:lnTo>
                  <a:lnTo>
                    <a:pt x="34" y="33"/>
                  </a:lnTo>
                  <a:lnTo>
                    <a:pt x="30" y="46"/>
                  </a:lnTo>
                  <a:lnTo>
                    <a:pt x="51" y="67"/>
                  </a:lnTo>
                  <a:lnTo>
                    <a:pt x="26" y="74"/>
                  </a:lnTo>
                  <a:lnTo>
                    <a:pt x="22" y="87"/>
                  </a:lnTo>
                  <a:lnTo>
                    <a:pt x="33" y="96"/>
                  </a:lnTo>
                  <a:lnTo>
                    <a:pt x="70" y="85"/>
                  </a:lnTo>
                  <a:lnTo>
                    <a:pt x="102" y="117"/>
                  </a:lnTo>
                  <a:lnTo>
                    <a:pt x="59" y="128"/>
                  </a:lnTo>
                  <a:lnTo>
                    <a:pt x="31" y="101"/>
                  </a:lnTo>
                  <a:lnTo>
                    <a:pt x="18" y="104"/>
                  </a:lnTo>
                  <a:lnTo>
                    <a:pt x="14" y="117"/>
                  </a:lnTo>
                  <a:lnTo>
                    <a:pt x="33" y="135"/>
                  </a:lnTo>
                  <a:lnTo>
                    <a:pt x="4" y="143"/>
                  </a:lnTo>
                  <a:lnTo>
                    <a:pt x="0" y="156"/>
                  </a:lnTo>
                  <a:lnTo>
                    <a:pt x="11" y="166"/>
                  </a:lnTo>
                  <a:lnTo>
                    <a:pt x="39" y="158"/>
                  </a:lnTo>
                  <a:lnTo>
                    <a:pt x="33" y="183"/>
                  </a:lnTo>
                  <a:lnTo>
                    <a:pt x="42" y="192"/>
                  </a:lnTo>
                  <a:lnTo>
                    <a:pt x="55" y="189"/>
                  </a:lnTo>
                  <a:lnTo>
                    <a:pt x="65" y="150"/>
                  </a:lnTo>
                  <a:lnTo>
                    <a:pt x="107" y="140"/>
                  </a:lnTo>
                  <a:lnTo>
                    <a:pt x="96" y="182"/>
                  </a:lnTo>
                  <a:lnTo>
                    <a:pt x="57" y="192"/>
                  </a:lnTo>
                  <a:lnTo>
                    <a:pt x="55" y="205"/>
                  </a:lnTo>
                  <a:lnTo>
                    <a:pt x="64" y="214"/>
                  </a:lnTo>
                  <a:lnTo>
                    <a:pt x="89" y="208"/>
                  </a:lnTo>
                  <a:lnTo>
                    <a:pt x="81" y="236"/>
                  </a:lnTo>
                  <a:lnTo>
                    <a:pt x="91" y="247"/>
                  </a:lnTo>
                  <a:lnTo>
                    <a:pt x="104" y="243"/>
                  </a:lnTo>
                  <a:lnTo>
                    <a:pt x="111" y="214"/>
                  </a:lnTo>
                  <a:lnTo>
                    <a:pt x="130" y="232"/>
                  </a:lnTo>
                  <a:lnTo>
                    <a:pt x="143" y="228"/>
                  </a:lnTo>
                  <a:lnTo>
                    <a:pt x="146" y="215"/>
                  </a:lnTo>
                  <a:lnTo>
                    <a:pt x="118" y="188"/>
                  </a:lnTo>
                  <a:lnTo>
                    <a:pt x="130" y="145"/>
                  </a:lnTo>
                  <a:lnTo>
                    <a:pt x="160" y="176"/>
                  </a:lnTo>
                  <a:lnTo>
                    <a:pt x="151" y="214"/>
                  </a:lnTo>
                  <a:lnTo>
                    <a:pt x="160" y="224"/>
                  </a:lnTo>
                  <a:lnTo>
                    <a:pt x="173" y="221"/>
                  </a:lnTo>
                  <a:lnTo>
                    <a:pt x="180" y="196"/>
                  </a:lnTo>
                  <a:lnTo>
                    <a:pt x="200" y="217"/>
                  </a:lnTo>
                  <a:lnTo>
                    <a:pt x="213" y="213"/>
                  </a:lnTo>
                  <a:lnTo>
                    <a:pt x="217" y="200"/>
                  </a:lnTo>
                  <a:lnTo>
                    <a:pt x="196" y="179"/>
                  </a:lnTo>
                  <a:lnTo>
                    <a:pt x="221" y="172"/>
                  </a:lnTo>
                  <a:lnTo>
                    <a:pt x="225" y="159"/>
                  </a:lnTo>
                  <a:lnTo>
                    <a:pt x="215" y="150"/>
                  </a:lnTo>
                  <a:lnTo>
                    <a:pt x="177" y="161"/>
                  </a:lnTo>
                  <a:lnTo>
                    <a:pt x="146" y="130"/>
                  </a:lnTo>
                  <a:lnTo>
                    <a:pt x="189" y="118"/>
                  </a:lnTo>
                  <a:lnTo>
                    <a:pt x="216" y="145"/>
                  </a:lnTo>
                  <a:lnTo>
                    <a:pt x="229" y="143"/>
                  </a:lnTo>
                  <a:lnTo>
                    <a:pt x="233" y="130"/>
                  </a:lnTo>
                  <a:lnTo>
                    <a:pt x="215" y="111"/>
                  </a:lnTo>
                  <a:lnTo>
                    <a:pt x="243" y="104"/>
                  </a:lnTo>
                  <a:lnTo>
                    <a:pt x="247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pic>
        <p:nvPicPr>
          <p:cNvPr id="26" name="image8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3748" y="1291795"/>
            <a:ext cx="2131637" cy="2562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" t="13741" r="468" b="6307"/>
          <a:stretch/>
        </p:blipFill>
        <p:spPr>
          <a:xfrm>
            <a:off x="4092668" y="1291795"/>
            <a:ext cx="2151250" cy="2562671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603076" y="2261359"/>
            <a:ext cx="1029186" cy="1032976"/>
            <a:chOff x="3708866" y="1963990"/>
            <a:chExt cx="1372248" cy="1377301"/>
          </a:xfrm>
        </p:grpSpPr>
        <p:sp>
          <p:nvSpPr>
            <p:cNvPr id="29" name="泪滴形 28"/>
            <p:cNvSpPr/>
            <p:nvPr/>
          </p:nvSpPr>
          <p:spPr>
            <a:xfrm rot="8081825">
              <a:off x="3706339" y="1966517"/>
              <a:ext cx="1377301" cy="1372248"/>
            </a:xfrm>
            <a:prstGeom prst="teardrop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30" name="文本框 2"/>
            <p:cNvSpPr txBox="1"/>
            <p:nvPr/>
          </p:nvSpPr>
          <p:spPr>
            <a:xfrm>
              <a:off x="3734782" y="2798708"/>
              <a:ext cx="1280987" cy="455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HK"/>
              </a:defPPr>
              <a:lvl1pPr algn="ctr" defTabSz="23706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冷藏</a:t>
              </a:r>
            </a:p>
          </p:txBody>
        </p:sp>
        <p:sp>
          <p:nvSpPr>
            <p:cNvPr id="31" name="Freeform 110"/>
            <p:cNvSpPr>
              <a:spLocks/>
            </p:cNvSpPr>
            <p:nvPr/>
          </p:nvSpPr>
          <p:spPr bwMode="auto">
            <a:xfrm>
              <a:off x="4195119" y="2258535"/>
              <a:ext cx="387206" cy="404644"/>
            </a:xfrm>
            <a:custGeom>
              <a:avLst/>
              <a:gdLst>
                <a:gd name="T0" fmla="*/ 237 w 247"/>
                <a:gd name="T1" fmla="*/ 80 h 247"/>
                <a:gd name="T2" fmla="*/ 215 w 247"/>
                <a:gd name="T3" fmla="*/ 63 h 247"/>
                <a:gd name="T4" fmla="*/ 193 w 247"/>
                <a:gd name="T5" fmla="*/ 57 h 247"/>
                <a:gd name="T6" fmla="*/ 141 w 247"/>
                <a:gd name="T7" fmla="*/ 106 h 247"/>
                <a:gd name="T8" fmla="*/ 190 w 247"/>
                <a:gd name="T9" fmla="*/ 54 h 247"/>
                <a:gd name="T10" fmla="*/ 183 w 247"/>
                <a:gd name="T11" fmla="*/ 32 h 247"/>
                <a:gd name="T12" fmla="*/ 167 w 247"/>
                <a:gd name="T13" fmla="*/ 10 h 247"/>
                <a:gd name="T14" fmla="*/ 143 w 247"/>
                <a:gd name="T15" fmla="*/ 3 h 247"/>
                <a:gd name="T16" fmla="*/ 117 w 247"/>
                <a:gd name="T17" fmla="*/ 14 h 247"/>
                <a:gd name="T18" fmla="*/ 102 w 247"/>
                <a:gd name="T19" fmla="*/ 31 h 247"/>
                <a:gd name="T20" fmla="*/ 117 w 247"/>
                <a:gd name="T21" fmla="*/ 101 h 247"/>
                <a:gd name="T22" fmla="*/ 96 w 247"/>
                <a:gd name="T23" fmla="*/ 32 h 247"/>
                <a:gd name="T24" fmla="*/ 74 w 247"/>
                <a:gd name="T25" fmla="*/ 26 h 247"/>
                <a:gd name="T26" fmla="*/ 47 w 247"/>
                <a:gd name="T27" fmla="*/ 29 h 247"/>
                <a:gd name="T28" fmla="*/ 30 w 247"/>
                <a:gd name="T29" fmla="*/ 46 h 247"/>
                <a:gd name="T30" fmla="*/ 26 w 247"/>
                <a:gd name="T31" fmla="*/ 74 h 247"/>
                <a:gd name="T32" fmla="*/ 33 w 247"/>
                <a:gd name="T33" fmla="*/ 96 h 247"/>
                <a:gd name="T34" fmla="*/ 102 w 247"/>
                <a:gd name="T35" fmla="*/ 117 h 247"/>
                <a:gd name="T36" fmla="*/ 31 w 247"/>
                <a:gd name="T37" fmla="*/ 101 h 247"/>
                <a:gd name="T38" fmla="*/ 14 w 247"/>
                <a:gd name="T39" fmla="*/ 117 h 247"/>
                <a:gd name="T40" fmla="*/ 4 w 247"/>
                <a:gd name="T41" fmla="*/ 143 h 247"/>
                <a:gd name="T42" fmla="*/ 11 w 247"/>
                <a:gd name="T43" fmla="*/ 166 h 247"/>
                <a:gd name="T44" fmla="*/ 33 w 247"/>
                <a:gd name="T45" fmla="*/ 183 h 247"/>
                <a:gd name="T46" fmla="*/ 55 w 247"/>
                <a:gd name="T47" fmla="*/ 189 h 247"/>
                <a:gd name="T48" fmla="*/ 107 w 247"/>
                <a:gd name="T49" fmla="*/ 140 h 247"/>
                <a:gd name="T50" fmla="*/ 57 w 247"/>
                <a:gd name="T51" fmla="*/ 192 h 247"/>
                <a:gd name="T52" fmla="*/ 64 w 247"/>
                <a:gd name="T53" fmla="*/ 214 h 247"/>
                <a:gd name="T54" fmla="*/ 81 w 247"/>
                <a:gd name="T55" fmla="*/ 236 h 247"/>
                <a:gd name="T56" fmla="*/ 104 w 247"/>
                <a:gd name="T57" fmla="*/ 243 h 247"/>
                <a:gd name="T58" fmla="*/ 130 w 247"/>
                <a:gd name="T59" fmla="*/ 232 h 247"/>
                <a:gd name="T60" fmla="*/ 146 w 247"/>
                <a:gd name="T61" fmla="*/ 215 h 247"/>
                <a:gd name="T62" fmla="*/ 130 w 247"/>
                <a:gd name="T63" fmla="*/ 145 h 247"/>
                <a:gd name="T64" fmla="*/ 151 w 247"/>
                <a:gd name="T65" fmla="*/ 214 h 247"/>
                <a:gd name="T66" fmla="*/ 173 w 247"/>
                <a:gd name="T67" fmla="*/ 221 h 247"/>
                <a:gd name="T68" fmla="*/ 200 w 247"/>
                <a:gd name="T69" fmla="*/ 217 h 247"/>
                <a:gd name="T70" fmla="*/ 217 w 247"/>
                <a:gd name="T71" fmla="*/ 200 h 247"/>
                <a:gd name="T72" fmla="*/ 221 w 247"/>
                <a:gd name="T73" fmla="*/ 172 h 247"/>
                <a:gd name="T74" fmla="*/ 215 w 247"/>
                <a:gd name="T75" fmla="*/ 150 h 247"/>
                <a:gd name="T76" fmla="*/ 146 w 247"/>
                <a:gd name="T77" fmla="*/ 130 h 247"/>
                <a:gd name="T78" fmla="*/ 216 w 247"/>
                <a:gd name="T79" fmla="*/ 145 h 247"/>
                <a:gd name="T80" fmla="*/ 233 w 247"/>
                <a:gd name="T81" fmla="*/ 130 h 247"/>
                <a:gd name="T82" fmla="*/ 243 w 247"/>
                <a:gd name="T83" fmla="*/ 10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7" h="247">
                  <a:moveTo>
                    <a:pt x="247" y="91"/>
                  </a:moveTo>
                  <a:lnTo>
                    <a:pt x="237" y="80"/>
                  </a:lnTo>
                  <a:lnTo>
                    <a:pt x="208" y="88"/>
                  </a:lnTo>
                  <a:lnTo>
                    <a:pt x="215" y="63"/>
                  </a:lnTo>
                  <a:lnTo>
                    <a:pt x="206" y="54"/>
                  </a:lnTo>
                  <a:lnTo>
                    <a:pt x="193" y="57"/>
                  </a:lnTo>
                  <a:lnTo>
                    <a:pt x="182" y="96"/>
                  </a:lnTo>
                  <a:lnTo>
                    <a:pt x="141" y="106"/>
                  </a:lnTo>
                  <a:lnTo>
                    <a:pt x="151" y="65"/>
                  </a:lnTo>
                  <a:lnTo>
                    <a:pt x="190" y="54"/>
                  </a:lnTo>
                  <a:lnTo>
                    <a:pt x="193" y="41"/>
                  </a:lnTo>
                  <a:lnTo>
                    <a:pt x="183" y="32"/>
                  </a:lnTo>
                  <a:lnTo>
                    <a:pt x="159" y="39"/>
                  </a:lnTo>
                  <a:lnTo>
                    <a:pt x="167" y="10"/>
                  </a:lnTo>
                  <a:lnTo>
                    <a:pt x="156" y="0"/>
                  </a:lnTo>
                  <a:lnTo>
                    <a:pt x="143" y="3"/>
                  </a:lnTo>
                  <a:lnTo>
                    <a:pt x="135" y="32"/>
                  </a:lnTo>
                  <a:lnTo>
                    <a:pt x="117" y="14"/>
                  </a:lnTo>
                  <a:lnTo>
                    <a:pt x="104" y="18"/>
                  </a:lnTo>
                  <a:lnTo>
                    <a:pt x="102" y="31"/>
                  </a:lnTo>
                  <a:lnTo>
                    <a:pt x="129" y="58"/>
                  </a:lnTo>
                  <a:lnTo>
                    <a:pt x="117" y="101"/>
                  </a:lnTo>
                  <a:lnTo>
                    <a:pt x="86" y="70"/>
                  </a:lnTo>
                  <a:lnTo>
                    <a:pt x="96" y="32"/>
                  </a:lnTo>
                  <a:lnTo>
                    <a:pt x="87" y="22"/>
                  </a:lnTo>
                  <a:lnTo>
                    <a:pt x="74" y="26"/>
                  </a:lnTo>
                  <a:lnTo>
                    <a:pt x="68" y="50"/>
                  </a:lnTo>
                  <a:lnTo>
                    <a:pt x="47" y="29"/>
                  </a:lnTo>
                  <a:lnTo>
                    <a:pt x="34" y="33"/>
                  </a:lnTo>
                  <a:lnTo>
                    <a:pt x="30" y="46"/>
                  </a:lnTo>
                  <a:lnTo>
                    <a:pt x="51" y="67"/>
                  </a:lnTo>
                  <a:lnTo>
                    <a:pt x="26" y="74"/>
                  </a:lnTo>
                  <a:lnTo>
                    <a:pt x="22" y="87"/>
                  </a:lnTo>
                  <a:lnTo>
                    <a:pt x="33" y="96"/>
                  </a:lnTo>
                  <a:lnTo>
                    <a:pt x="70" y="85"/>
                  </a:lnTo>
                  <a:lnTo>
                    <a:pt x="102" y="117"/>
                  </a:lnTo>
                  <a:lnTo>
                    <a:pt x="59" y="128"/>
                  </a:lnTo>
                  <a:lnTo>
                    <a:pt x="31" y="101"/>
                  </a:lnTo>
                  <a:lnTo>
                    <a:pt x="18" y="104"/>
                  </a:lnTo>
                  <a:lnTo>
                    <a:pt x="14" y="117"/>
                  </a:lnTo>
                  <a:lnTo>
                    <a:pt x="33" y="135"/>
                  </a:lnTo>
                  <a:lnTo>
                    <a:pt x="4" y="143"/>
                  </a:lnTo>
                  <a:lnTo>
                    <a:pt x="0" y="156"/>
                  </a:lnTo>
                  <a:lnTo>
                    <a:pt x="11" y="166"/>
                  </a:lnTo>
                  <a:lnTo>
                    <a:pt x="39" y="158"/>
                  </a:lnTo>
                  <a:lnTo>
                    <a:pt x="33" y="183"/>
                  </a:lnTo>
                  <a:lnTo>
                    <a:pt x="42" y="192"/>
                  </a:lnTo>
                  <a:lnTo>
                    <a:pt x="55" y="189"/>
                  </a:lnTo>
                  <a:lnTo>
                    <a:pt x="65" y="150"/>
                  </a:lnTo>
                  <a:lnTo>
                    <a:pt x="107" y="140"/>
                  </a:lnTo>
                  <a:lnTo>
                    <a:pt x="96" y="182"/>
                  </a:lnTo>
                  <a:lnTo>
                    <a:pt x="57" y="192"/>
                  </a:lnTo>
                  <a:lnTo>
                    <a:pt x="55" y="205"/>
                  </a:lnTo>
                  <a:lnTo>
                    <a:pt x="64" y="214"/>
                  </a:lnTo>
                  <a:lnTo>
                    <a:pt x="89" y="208"/>
                  </a:lnTo>
                  <a:lnTo>
                    <a:pt x="81" y="236"/>
                  </a:lnTo>
                  <a:lnTo>
                    <a:pt x="91" y="247"/>
                  </a:lnTo>
                  <a:lnTo>
                    <a:pt x="104" y="243"/>
                  </a:lnTo>
                  <a:lnTo>
                    <a:pt x="111" y="214"/>
                  </a:lnTo>
                  <a:lnTo>
                    <a:pt x="130" y="232"/>
                  </a:lnTo>
                  <a:lnTo>
                    <a:pt x="143" y="228"/>
                  </a:lnTo>
                  <a:lnTo>
                    <a:pt x="146" y="215"/>
                  </a:lnTo>
                  <a:lnTo>
                    <a:pt x="118" y="188"/>
                  </a:lnTo>
                  <a:lnTo>
                    <a:pt x="130" y="145"/>
                  </a:lnTo>
                  <a:lnTo>
                    <a:pt x="160" y="176"/>
                  </a:lnTo>
                  <a:lnTo>
                    <a:pt x="151" y="214"/>
                  </a:lnTo>
                  <a:lnTo>
                    <a:pt x="160" y="224"/>
                  </a:lnTo>
                  <a:lnTo>
                    <a:pt x="173" y="221"/>
                  </a:lnTo>
                  <a:lnTo>
                    <a:pt x="180" y="196"/>
                  </a:lnTo>
                  <a:lnTo>
                    <a:pt x="200" y="217"/>
                  </a:lnTo>
                  <a:lnTo>
                    <a:pt x="213" y="213"/>
                  </a:lnTo>
                  <a:lnTo>
                    <a:pt x="217" y="200"/>
                  </a:lnTo>
                  <a:lnTo>
                    <a:pt x="196" y="179"/>
                  </a:lnTo>
                  <a:lnTo>
                    <a:pt x="221" y="172"/>
                  </a:lnTo>
                  <a:lnTo>
                    <a:pt x="225" y="159"/>
                  </a:lnTo>
                  <a:lnTo>
                    <a:pt x="215" y="150"/>
                  </a:lnTo>
                  <a:lnTo>
                    <a:pt x="177" y="161"/>
                  </a:lnTo>
                  <a:lnTo>
                    <a:pt x="146" y="130"/>
                  </a:lnTo>
                  <a:lnTo>
                    <a:pt x="189" y="118"/>
                  </a:lnTo>
                  <a:lnTo>
                    <a:pt x="216" y="145"/>
                  </a:lnTo>
                  <a:lnTo>
                    <a:pt x="229" y="143"/>
                  </a:lnTo>
                  <a:lnTo>
                    <a:pt x="233" y="130"/>
                  </a:lnTo>
                  <a:lnTo>
                    <a:pt x="215" y="111"/>
                  </a:lnTo>
                  <a:lnTo>
                    <a:pt x="243" y="104"/>
                  </a:lnTo>
                  <a:lnTo>
                    <a:pt x="247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24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2"/>
          <p:cNvSpPr txBox="1"/>
          <p:nvPr/>
        </p:nvSpPr>
        <p:spPr>
          <a:xfrm>
            <a:off x="5493042" y="816708"/>
            <a:ext cx="3063036" cy="3770263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b="1" dirty="0">
                <a:solidFill>
                  <a:srgbClr val="C9142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   2015</a:t>
            </a:r>
            <a:r>
              <a:rPr lang="zh-CN" altLang="zh-CN" sz="1500" b="1" dirty="0">
                <a:solidFill>
                  <a:srgbClr val="C9142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年</a:t>
            </a:r>
            <a:r>
              <a:rPr lang="en-US" altLang="zh-CN" sz="1500" b="1" dirty="0">
                <a:solidFill>
                  <a:srgbClr val="C9142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5</a:t>
            </a:r>
            <a:r>
              <a:rPr lang="zh-CN" altLang="zh-CN" sz="1500" b="1" dirty="0">
                <a:solidFill>
                  <a:srgbClr val="C9142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月，福仁缘参加首届线上京东枇杷节，就取得了销售额</a:t>
            </a:r>
            <a:r>
              <a:rPr lang="en-US" altLang="zh-CN" sz="1500" b="1" dirty="0">
                <a:solidFill>
                  <a:srgbClr val="C9142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192</a:t>
            </a:r>
            <a:r>
              <a:rPr lang="zh-CN" altLang="zh-CN" sz="1500" b="1" dirty="0">
                <a:solidFill>
                  <a:srgbClr val="C9142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万元的优异业绩。首战尝到甜头，福仁缘再接再厉，接连参加京东</a:t>
            </a:r>
            <a:r>
              <a:rPr lang="en-US" altLang="zh-CN" sz="1500" b="1" dirty="0">
                <a:solidFill>
                  <a:srgbClr val="C9142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6·18</a:t>
            </a:r>
            <a:r>
              <a:rPr lang="zh-CN" altLang="zh-CN" sz="1500" b="1" dirty="0">
                <a:solidFill>
                  <a:srgbClr val="C9142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、双十一、年货节等几次活动，使枇杷制品的口味与质量渐渐被消费者认可，销售额节节攀升。</a:t>
            </a:r>
            <a:endParaRPr lang="en-US" altLang="zh-CN" sz="1500" b="1" dirty="0">
              <a:solidFill>
                <a:srgbClr val="C9142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500" b="1" dirty="0">
                <a:solidFill>
                  <a:srgbClr val="C9142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    </a:t>
            </a:r>
            <a:r>
              <a:rPr lang="zh-CN" altLang="zh-CN" sz="1500" b="1" dirty="0">
                <a:solidFill>
                  <a:srgbClr val="C9142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短短一年多的时间，福仁缘枇杷汁饮料已跃居京东饮料类目新品牌增速第一名。</a:t>
            </a:r>
          </a:p>
          <a:p>
            <a:pPr algn="just">
              <a:lnSpc>
                <a:spcPct val="150000"/>
              </a:lnSpc>
              <a:spcBef>
                <a:spcPts val="338"/>
              </a:spcBef>
              <a:spcAft>
                <a:spcPts val="338"/>
              </a:spcAft>
              <a:buClr>
                <a:schemeClr val="bg1"/>
              </a:buClr>
            </a:pPr>
            <a:endParaRPr lang="en-US" altLang="zh-CN" sz="900" b="1" dirty="0">
              <a:solidFill>
                <a:srgbClr val="C9142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493042" y="731948"/>
            <a:ext cx="3063036" cy="3673098"/>
          </a:xfrm>
          <a:prstGeom prst="roundRect">
            <a:avLst>
              <a:gd name="adj" fmla="val 6547"/>
            </a:avLst>
          </a:prstGeom>
          <a:noFill/>
          <a:ln>
            <a:solidFill>
              <a:srgbClr val="C91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C:\Users\Administrator\Desktop\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7" y="1606148"/>
            <a:ext cx="4521087" cy="23222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741327" y="367280"/>
            <a:ext cx="6202924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联数据</a:t>
            </a:r>
            <a:endParaRPr lang="en-US" altLang="zh-CN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822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线连接符 5"/>
          <p:cNvCxnSpPr/>
          <p:nvPr/>
        </p:nvCxnSpPr>
        <p:spPr>
          <a:xfrm>
            <a:off x="1102410" y="1594913"/>
            <a:ext cx="2931252" cy="0"/>
          </a:xfrm>
          <a:prstGeom prst="line">
            <a:avLst/>
          </a:prstGeom>
          <a:noFill/>
          <a:ln w="9525" cap="flat" cmpd="sng">
            <a:solidFill>
              <a:srgbClr val="5C0B0E"/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椭圆 17"/>
          <p:cNvSpPr/>
          <p:nvPr/>
        </p:nvSpPr>
        <p:spPr>
          <a:xfrm>
            <a:off x="1041932" y="1530578"/>
            <a:ext cx="94868" cy="93368"/>
          </a:xfrm>
          <a:prstGeom prst="ellipse">
            <a:avLst/>
          </a:prstGeom>
          <a:solidFill>
            <a:srgbClr val="CA1523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endParaRPr lang="zh-CN" altLang="en-US"/>
          </a:p>
        </p:txBody>
      </p:sp>
      <p:cxnSp>
        <p:nvCxnSpPr>
          <p:cNvPr id="21" name="直线连接符 5"/>
          <p:cNvCxnSpPr/>
          <p:nvPr/>
        </p:nvCxnSpPr>
        <p:spPr>
          <a:xfrm>
            <a:off x="5250050" y="1600842"/>
            <a:ext cx="3033007" cy="0"/>
          </a:xfrm>
          <a:prstGeom prst="line">
            <a:avLst/>
          </a:prstGeom>
          <a:noFill/>
          <a:ln w="9525" cap="flat" cmpd="sng">
            <a:solidFill>
              <a:srgbClr val="5C0B0E"/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椭圆 25"/>
          <p:cNvSpPr/>
          <p:nvPr/>
        </p:nvSpPr>
        <p:spPr>
          <a:xfrm>
            <a:off x="5189572" y="1536507"/>
            <a:ext cx="94868" cy="93368"/>
          </a:xfrm>
          <a:prstGeom prst="ellipse">
            <a:avLst/>
          </a:prstGeom>
          <a:solidFill>
            <a:srgbClr val="CA1523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endParaRPr lang="zh-CN" altLang="en-US"/>
          </a:p>
        </p:txBody>
      </p:sp>
      <p:sp>
        <p:nvSpPr>
          <p:cNvPr id="27" name="Shape 962"/>
          <p:cNvSpPr/>
          <p:nvPr/>
        </p:nvSpPr>
        <p:spPr>
          <a:xfrm>
            <a:off x="1641231" y="1075420"/>
            <a:ext cx="1840523" cy="400110"/>
          </a:xfrm>
          <a:prstGeom prst="rect">
            <a:avLst/>
          </a:prstGeom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solidFill>
                  <a:srgbClr val="701410"/>
                </a:solidFill>
              </a:defRPr>
            </a:lvl1pPr>
          </a:lstStyle>
          <a:p>
            <a:pPr algn="ctr"/>
            <a:r>
              <a:rPr lang="zh-CN" altLang="en-US" sz="2000" spc="3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京东无人机</a:t>
            </a:r>
          </a:p>
        </p:txBody>
      </p:sp>
      <p:sp>
        <p:nvSpPr>
          <p:cNvPr id="28" name="Shape 962"/>
          <p:cNvSpPr/>
          <p:nvPr/>
        </p:nvSpPr>
        <p:spPr>
          <a:xfrm>
            <a:off x="5296203" y="1088867"/>
            <a:ext cx="3048278" cy="400110"/>
          </a:xfrm>
          <a:prstGeom prst="rect">
            <a:avLst/>
          </a:prstGeom>
          <a:ln w="12700">
            <a:no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solidFill>
                  <a:srgbClr val="701410"/>
                </a:solidFill>
              </a:defRPr>
            </a:lvl1pPr>
          </a:lstStyle>
          <a:p>
            <a:pPr algn="ctr"/>
            <a:r>
              <a:rPr lang="zh-CN" altLang="en-US" sz="2000" spc="3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京东无人车</a:t>
            </a:r>
          </a:p>
        </p:txBody>
      </p:sp>
      <p:pic>
        <p:nvPicPr>
          <p:cNvPr id="29" name="Picture 2" descr="C:\Users\Administrato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3" y="2308597"/>
            <a:ext cx="3361547" cy="189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39" y="2308597"/>
            <a:ext cx="3361547" cy="189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/>
          <p:cNvSpPr/>
          <p:nvPr/>
        </p:nvSpPr>
        <p:spPr>
          <a:xfrm>
            <a:off x="822838" y="343722"/>
            <a:ext cx="6202924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联技术</a:t>
            </a:r>
            <a:endParaRPr lang="en-US" altLang="zh-CN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1808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471"/>
          <p:cNvSpPr/>
          <p:nvPr/>
        </p:nvSpPr>
        <p:spPr>
          <a:xfrm>
            <a:off x="694735" y="586329"/>
            <a:ext cx="7680818" cy="792059"/>
          </a:xfrm>
          <a:prstGeom prst="rect">
            <a:avLst/>
          </a:prstGeom>
          <a:solidFill>
            <a:srgbClr val="C00000"/>
          </a:solidFill>
          <a:ln w="38100">
            <a:noFill/>
            <a:miter/>
          </a:ln>
        </p:spPr>
        <p:txBody>
          <a:bodyPr lIns="34289" tIns="34290" rIns="34289" bIns="3429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 1470"/>
          <p:cNvSpPr/>
          <p:nvPr/>
        </p:nvSpPr>
        <p:spPr>
          <a:xfrm>
            <a:off x="765071" y="739984"/>
            <a:ext cx="7520045" cy="484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90" rIns="34289" bIns="34290">
            <a:spAutoFit/>
          </a:bodyPr>
          <a:lstStyle/>
          <a:p>
            <a:pPr algn="ctr">
              <a:defRPr sz="2400" b="1">
                <a:solidFill>
                  <a:srgbClr val="262626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-US" altLang="zh-CN" dirty="0">
                <a:solidFill>
                  <a:schemeClr val="bg1"/>
                </a:solidFill>
              </a:rPr>
              <a:t>2016</a:t>
            </a:r>
            <a:r>
              <a:rPr lang="zh-CN" altLang="en-US" dirty="0">
                <a:solidFill>
                  <a:schemeClr val="bg1"/>
                </a:solidFill>
              </a:rPr>
              <a:t>年</a:t>
            </a:r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en-US" dirty="0">
                <a:solidFill>
                  <a:schemeClr val="bg1"/>
                </a:solidFill>
              </a:rPr>
              <a:t>月</a:t>
            </a:r>
            <a:r>
              <a:rPr lang="en-US" altLang="zh-CN" dirty="0">
                <a:solidFill>
                  <a:schemeClr val="bg1"/>
                </a:solidFill>
              </a:rPr>
              <a:t>-2017</a:t>
            </a:r>
            <a:r>
              <a:rPr lang="zh-CN" altLang="en-US" dirty="0">
                <a:solidFill>
                  <a:schemeClr val="bg1"/>
                </a:solidFill>
              </a:rPr>
              <a:t>年</a:t>
            </a:r>
            <a:r>
              <a:rPr lang="en-US" altLang="zh-CN" dirty="0">
                <a:solidFill>
                  <a:schemeClr val="bg1"/>
                </a:solidFill>
              </a:rPr>
              <a:t>12</a:t>
            </a:r>
            <a:r>
              <a:rPr lang="zh-CN" altLang="en-US" dirty="0">
                <a:solidFill>
                  <a:schemeClr val="bg1"/>
                </a:solidFill>
              </a:rPr>
              <a:t>月扶贫产品累计销售   </a:t>
            </a:r>
            <a:r>
              <a:rPr lang="en-US" altLang="zh-CN" sz="2700" dirty="0">
                <a:solidFill>
                  <a:schemeClr val="bg1"/>
                </a:solidFill>
              </a:rPr>
              <a:t>200</a:t>
            </a:r>
            <a:r>
              <a:rPr lang="zh-CN" altLang="en-US" sz="2700" dirty="0">
                <a:solidFill>
                  <a:schemeClr val="bg1"/>
                </a:solidFill>
              </a:rPr>
              <a:t>亿元</a:t>
            </a:r>
            <a:endParaRPr sz="2700" dirty="0">
              <a:solidFill>
                <a:schemeClr val="bg1"/>
              </a:solidFill>
            </a:endParaRPr>
          </a:p>
        </p:txBody>
      </p:sp>
      <p:sp>
        <p:nvSpPr>
          <p:cNvPr id="9" name="Shape 1472"/>
          <p:cNvSpPr/>
          <p:nvPr/>
        </p:nvSpPr>
        <p:spPr>
          <a:xfrm>
            <a:off x="2165322" y="1554070"/>
            <a:ext cx="4314995" cy="392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90" rIns="34289" bIns="34290">
            <a:spAutoFit/>
          </a:bodyPr>
          <a:lstStyle>
            <a:lvl1pPr>
              <a:defRPr b="1">
                <a:solidFill>
                  <a:srgbClr val="C0000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algn="ctr"/>
            <a:r>
              <a:rPr lang="zh-CN" altLang="en-US" sz="2100" dirty="0"/>
              <a:t>大力促进贫困地区农产品上行</a:t>
            </a:r>
            <a:endParaRPr sz="2100" dirty="0"/>
          </a:p>
        </p:txBody>
      </p:sp>
      <p:pic>
        <p:nvPicPr>
          <p:cNvPr id="10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7024" y="2122679"/>
            <a:ext cx="1894860" cy="152531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1" name="Shape 1474"/>
          <p:cNvSpPr/>
          <p:nvPr/>
        </p:nvSpPr>
        <p:spPr>
          <a:xfrm>
            <a:off x="2000575" y="2556409"/>
            <a:ext cx="1045552" cy="641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 numCol="1" anchor="t">
            <a:spAutoFit/>
          </a:bodyPr>
          <a:lstStyle>
            <a:lvl1pPr algn="ctr">
              <a:lnSpc>
                <a:spcPct val="120000"/>
              </a:lnSpc>
              <a:defRPr sz="16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sz="1500" b="1" dirty="0">
                <a:solidFill>
                  <a:srgbClr val="C00000"/>
                </a:solidFill>
              </a:rPr>
              <a:t>6000</a:t>
            </a:r>
          </a:p>
          <a:p>
            <a:r>
              <a:rPr lang="zh-CN" altLang="en-US" b="1" dirty="0">
                <a:solidFill>
                  <a:srgbClr val="C00000"/>
                </a:solidFill>
              </a:rPr>
              <a:t>合作商家</a:t>
            </a:r>
            <a:endParaRPr b="1" dirty="0">
              <a:solidFill>
                <a:srgbClr val="C00000"/>
              </a:solidFill>
            </a:endParaRPr>
          </a:p>
        </p:txBody>
      </p:sp>
      <p:pic>
        <p:nvPicPr>
          <p:cNvPr id="12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7060" y="2122679"/>
            <a:ext cx="1894859" cy="152531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" name="Shape 1476"/>
          <p:cNvSpPr/>
          <p:nvPr/>
        </p:nvSpPr>
        <p:spPr>
          <a:xfrm>
            <a:off x="3894442" y="2597353"/>
            <a:ext cx="983348" cy="641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 numCol="1" anchor="t">
            <a:spAutoFit/>
          </a:bodyPr>
          <a:lstStyle>
            <a:lvl1pPr algn="ctr">
              <a:lnSpc>
                <a:spcPct val="120000"/>
              </a:lnSpc>
              <a:defRPr sz="16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sz="1500" b="1" dirty="0">
                <a:solidFill>
                  <a:srgbClr val="C00000"/>
                </a:solidFill>
              </a:rPr>
              <a:t>300</a:t>
            </a:r>
            <a:r>
              <a:rPr lang="zh-CN" altLang="en-US" sz="1500" b="1" dirty="0">
                <a:solidFill>
                  <a:srgbClr val="C00000"/>
                </a:solidFill>
              </a:rPr>
              <a:t>万</a:t>
            </a:r>
            <a:endParaRPr lang="en-US" altLang="zh-CN" sz="1500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种商品</a:t>
            </a:r>
            <a:endParaRPr b="1" dirty="0">
              <a:solidFill>
                <a:srgbClr val="C00000"/>
              </a:solidFill>
            </a:endParaRPr>
          </a:p>
        </p:txBody>
      </p:sp>
      <p:pic>
        <p:nvPicPr>
          <p:cNvPr id="14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0685" y="2122679"/>
            <a:ext cx="1894860" cy="152531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5" name="Shape 1478"/>
          <p:cNvSpPr/>
          <p:nvPr/>
        </p:nvSpPr>
        <p:spPr>
          <a:xfrm>
            <a:off x="5574820" y="2591174"/>
            <a:ext cx="1344161" cy="641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 numCol="1" anchor="t">
            <a:spAutoFit/>
          </a:bodyPr>
          <a:lstStyle>
            <a:lvl1pPr algn="ctr">
              <a:lnSpc>
                <a:spcPct val="120000"/>
              </a:lnSpc>
              <a:defRPr sz="16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sz="1500" b="1" dirty="0">
                <a:solidFill>
                  <a:srgbClr val="C00000"/>
                </a:solidFill>
              </a:rPr>
              <a:t>110</a:t>
            </a:r>
            <a:r>
              <a:rPr lang="zh-CN" altLang="en-US" sz="1500" b="1" dirty="0">
                <a:solidFill>
                  <a:srgbClr val="C00000"/>
                </a:solidFill>
              </a:rPr>
              <a:t>个</a:t>
            </a:r>
            <a:endParaRPr lang="en-US" altLang="zh-CN" sz="1500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扶贫特产馆</a:t>
            </a:r>
            <a:endParaRPr b="1" dirty="0">
              <a:solidFill>
                <a:srgbClr val="C00000"/>
              </a:solidFill>
            </a:endParaRPr>
          </a:p>
        </p:txBody>
      </p:sp>
      <p:pic>
        <p:nvPicPr>
          <p:cNvPr id="17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9723" y="3410654"/>
            <a:ext cx="1894860" cy="152531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8" name="Shape 1480"/>
          <p:cNvSpPr/>
          <p:nvPr/>
        </p:nvSpPr>
        <p:spPr>
          <a:xfrm>
            <a:off x="2730295" y="3898764"/>
            <a:ext cx="1374710" cy="641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 numCol="1" anchor="t">
            <a:spAutoFit/>
          </a:bodyPr>
          <a:lstStyle>
            <a:lvl1pPr algn="ctr">
              <a:lnSpc>
                <a:spcPct val="120000"/>
              </a:lnSpc>
              <a:defRPr sz="16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sz="1500" b="1" dirty="0">
                <a:solidFill>
                  <a:srgbClr val="C00000"/>
                </a:solidFill>
              </a:rPr>
              <a:t>1000</a:t>
            </a:r>
            <a:r>
              <a:rPr lang="zh-CN" altLang="en-US" sz="1500" b="1" dirty="0">
                <a:solidFill>
                  <a:srgbClr val="C00000"/>
                </a:solidFill>
              </a:rPr>
              <a:t>多家</a:t>
            </a:r>
            <a:endParaRPr lang="en-US" altLang="zh-CN" sz="1500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地方龙头企业</a:t>
            </a:r>
            <a:endParaRPr b="1" dirty="0">
              <a:solidFill>
                <a:srgbClr val="C00000"/>
              </a:solidFill>
            </a:endParaRPr>
          </a:p>
        </p:txBody>
      </p:sp>
      <p:pic>
        <p:nvPicPr>
          <p:cNvPr id="19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8453" y="3413766"/>
            <a:ext cx="1894860" cy="152531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0" name="Shape 1482"/>
          <p:cNvSpPr/>
          <p:nvPr/>
        </p:nvSpPr>
        <p:spPr>
          <a:xfrm>
            <a:off x="4725514" y="3873901"/>
            <a:ext cx="1156718" cy="641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 numCol="1" anchor="t">
            <a:spAutoFit/>
          </a:bodyPr>
          <a:lstStyle>
            <a:lvl1pPr algn="ctr">
              <a:lnSpc>
                <a:spcPct val="120000"/>
              </a:lnSpc>
              <a:defRPr sz="16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altLang="zh-CN" sz="1500" b="1" dirty="0">
                <a:solidFill>
                  <a:srgbClr val="C00000"/>
                </a:solidFill>
              </a:rPr>
              <a:t>28</a:t>
            </a:r>
            <a:r>
              <a:rPr lang="zh-CN" altLang="en-US" sz="1500" b="1" dirty="0">
                <a:solidFill>
                  <a:srgbClr val="C00000"/>
                </a:solidFill>
              </a:rPr>
              <a:t>个</a:t>
            </a:r>
            <a:endParaRPr lang="en-US" altLang="zh-CN" sz="1500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重点产业</a:t>
            </a:r>
            <a:endParaRPr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626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344"/>
  <p:tag name="MH_SECTIONID" val="345,346,347,348,349,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1912</TotalTime>
  <Words>358</Words>
  <Application>Microsoft Macintosh PowerPoint</Application>
  <PresentationFormat>全屏显示(16:9)</PresentationFormat>
  <Paragraphs>69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等线</vt:lpstr>
      <vt:lpstr>等线 Light</vt:lpstr>
      <vt:lpstr>黑体</vt:lpstr>
      <vt:lpstr>华文中宋</vt:lpstr>
      <vt:lpstr>楷体</vt:lpstr>
      <vt:lpstr>宋体</vt:lpstr>
      <vt:lpstr>微软雅黑</vt:lpstr>
      <vt:lpstr>微软雅黑</vt:lpstr>
      <vt:lpstr>新細明體</vt:lpstr>
      <vt:lpstr>Arial</vt:lpstr>
      <vt:lpstr>Calibri</vt:lpstr>
      <vt:lpstr>Calibri Light</vt:lpstr>
      <vt:lpstr>Wingdings</vt:lpstr>
      <vt:lpstr>Office 主题​​</vt:lpstr>
      <vt:lpstr>打造电商联结器  构建乡村致富路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 谢 大 家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周东旭</dc:creator>
  <cp:lastModifiedBy>Microsoft Office User</cp:lastModifiedBy>
  <cp:revision>335</cp:revision>
  <dcterms:created xsi:type="dcterms:W3CDTF">2017-08-26T11:42:14Z</dcterms:created>
  <dcterms:modified xsi:type="dcterms:W3CDTF">2018-09-18T16:37:00Z</dcterms:modified>
</cp:coreProperties>
</file>