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470" r:id="rId6"/>
    <p:sldId id="473" r:id="rId7"/>
    <p:sldId id="471" r:id="rId8"/>
    <p:sldId id="475" r:id="rId9"/>
    <p:sldId id="510" r:id="rId10"/>
    <p:sldId id="515" r:id="rId11"/>
    <p:sldId id="520" r:id="rId12"/>
    <p:sldId id="524" r:id="rId13"/>
    <p:sldId id="521" r:id="rId14"/>
    <p:sldId id="518" r:id="rId15"/>
    <p:sldId id="513" r:id="rId16"/>
    <p:sldId id="514" r:id="rId17"/>
    <p:sldId id="527" r:id="rId18"/>
    <p:sldId id="512" r:id="rId19"/>
    <p:sldId id="526" r:id="rId20"/>
    <p:sldId id="525" r:id="rId21"/>
    <p:sldId id="519" r:id="rId22"/>
    <p:sldId id="522" r:id="rId23"/>
    <p:sldId id="523" r:id="rId24"/>
    <p:sldId id="517" r:id="rId25"/>
    <p:sldId id="516" r:id="rId26"/>
    <p:sldId id="480" r:id="rId27"/>
    <p:sldId id="505" r:id="rId28"/>
    <p:sldId id="482" r:id="rId29"/>
    <p:sldId id="483" r:id="rId30"/>
    <p:sldId id="509" r:id="rId31"/>
    <p:sldId id="485" r:id="rId32"/>
    <p:sldId id="486" r:id="rId33"/>
    <p:sldId id="487" r:id="rId34"/>
    <p:sldId id="504" r:id="rId35"/>
    <p:sldId id="506" r:id="rId36"/>
    <p:sldId id="500" r:id="rId37"/>
    <p:sldId id="493" r:id="rId38"/>
    <p:sldId id="494" r:id="rId39"/>
    <p:sldId id="496" r:id="rId40"/>
    <p:sldId id="270" r:id="rId41"/>
  </p:sldIdLst>
  <p:sldSz cx="12195175" cy="6859588"/>
  <p:notesSz cx="6735763" cy="9866313"/>
  <p:defaultTextStyle>
    <a:defPPr>
      <a:defRPr lang="en-US"/>
    </a:defPPr>
    <a:lvl1pPr marL="0" algn="l" defTabSz="848986" rtl="0" eaLnBrk="1" latinLnBrk="0" hangingPunct="1">
      <a:defRPr sz="1700" kern="1200">
        <a:solidFill>
          <a:schemeClr val="tx1"/>
        </a:solidFill>
        <a:latin typeface="+mn-lt"/>
        <a:ea typeface="+mn-ea"/>
        <a:cs typeface="+mn-cs"/>
      </a:defRPr>
    </a:lvl1pPr>
    <a:lvl2pPr marL="424493" algn="l" defTabSz="848986" rtl="0" eaLnBrk="1" latinLnBrk="0" hangingPunct="1">
      <a:defRPr sz="1700" kern="1200">
        <a:solidFill>
          <a:schemeClr val="tx1"/>
        </a:solidFill>
        <a:latin typeface="+mn-lt"/>
        <a:ea typeface="+mn-ea"/>
        <a:cs typeface="+mn-cs"/>
      </a:defRPr>
    </a:lvl2pPr>
    <a:lvl3pPr marL="848986" algn="l" defTabSz="848986" rtl="0" eaLnBrk="1" latinLnBrk="0" hangingPunct="1">
      <a:defRPr sz="1700" kern="1200">
        <a:solidFill>
          <a:schemeClr val="tx1"/>
        </a:solidFill>
        <a:latin typeface="+mn-lt"/>
        <a:ea typeface="+mn-ea"/>
        <a:cs typeface="+mn-cs"/>
      </a:defRPr>
    </a:lvl3pPr>
    <a:lvl4pPr marL="1273480" algn="l" defTabSz="848986" rtl="0" eaLnBrk="1" latinLnBrk="0" hangingPunct="1">
      <a:defRPr sz="1700" kern="1200">
        <a:solidFill>
          <a:schemeClr val="tx1"/>
        </a:solidFill>
        <a:latin typeface="+mn-lt"/>
        <a:ea typeface="+mn-ea"/>
        <a:cs typeface="+mn-cs"/>
      </a:defRPr>
    </a:lvl4pPr>
    <a:lvl5pPr marL="1697973" algn="l" defTabSz="848986" rtl="0" eaLnBrk="1" latinLnBrk="0" hangingPunct="1">
      <a:defRPr sz="1700" kern="1200">
        <a:solidFill>
          <a:schemeClr val="tx1"/>
        </a:solidFill>
        <a:latin typeface="+mn-lt"/>
        <a:ea typeface="+mn-ea"/>
        <a:cs typeface="+mn-cs"/>
      </a:defRPr>
    </a:lvl5pPr>
    <a:lvl6pPr marL="2122466" algn="l" defTabSz="848986" rtl="0" eaLnBrk="1" latinLnBrk="0" hangingPunct="1">
      <a:defRPr sz="1700" kern="1200">
        <a:solidFill>
          <a:schemeClr val="tx1"/>
        </a:solidFill>
        <a:latin typeface="+mn-lt"/>
        <a:ea typeface="+mn-ea"/>
        <a:cs typeface="+mn-cs"/>
      </a:defRPr>
    </a:lvl6pPr>
    <a:lvl7pPr marL="2546959" algn="l" defTabSz="848986" rtl="0" eaLnBrk="1" latinLnBrk="0" hangingPunct="1">
      <a:defRPr sz="1700" kern="1200">
        <a:solidFill>
          <a:schemeClr val="tx1"/>
        </a:solidFill>
        <a:latin typeface="+mn-lt"/>
        <a:ea typeface="+mn-ea"/>
        <a:cs typeface="+mn-cs"/>
      </a:defRPr>
    </a:lvl7pPr>
    <a:lvl8pPr marL="2971453" algn="l" defTabSz="848986" rtl="0" eaLnBrk="1" latinLnBrk="0" hangingPunct="1">
      <a:defRPr sz="1700" kern="1200">
        <a:solidFill>
          <a:schemeClr val="tx1"/>
        </a:solidFill>
        <a:latin typeface="+mn-lt"/>
        <a:ea typeface="+mn-ea"/>
        <a:cs typeface="+mn-cs"/>
      </a:defRPr>
    </a:lvl8pPr>
    <a:lvl9pPr marL="3395946" algn="l" defTabSz="84898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7" userDrawn="1">
          <p15:clr>
            <a:srgbClr val="A4A3A4"/>
          </p15:clr>
        </p15:guide>
        <p15:guide id="2" orient="horz" pos="529" userDrawn="1">
          <p15:clr>
            <a:srgbClr val="A4A3A4"/>
          </p15:clr>
        </p15:guide>
        <p15:guide id="3" orient="horz" pos="1393" userDrawn="1">
          <p15:clr>
            <a:srgbClr val="A4A3A4"/>
          </p15:clr>
        </p15:guide>
        <p15:guide id="4" pos="241" userDrawn="1">
          <p15:clr>
            <a:srgbClr val="A4A3A4"/>
          </p15:clr>
        </p15:guide>
        <p15:guide id="5" pos="7393"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018"/>
    <a:srgbClr val="604A7B"/>
    <a:srgbClr val="063951"/>
    <a:srgbClr val="00B09B"/>
    <a:srgbClr val="0D95BC"/>
    <a:srgbClr val="F36F13"/>
    <a:srgbClr val="255663"/>
    <a:srgbClr val="403251"/>
    <a:srgbClr val="7B4B23"/>
    <a:srgbClr val="4D5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343" autoAdjust="0"/>
  </p:normalViewPr>
  <p:slideViewPr>
    <p:cSldViewPr showGuides="1">
      <p:cViewPr varScale="1">
        <p:scale>
          <a:sx n="88" d="100"/>
          <a:sy n="88" d="100"/>
        </p:scale>
        <p:origin x="446" y="62"/>
      </p:cViewPr>
      <p:guideLst>
        <p:guide orient="horz" pos="4177"/>
        <p:guide orient="horz" pos="529"/>
        <p:guide orient="horz" pos="1393"/>
        <p:guide pos="241"/>
        <p:guide pos="7393"/>
      </p:guideLst>
    </p:cSldViewPr>
  </p:slideViewPr>
  <p:notesTextViewPr>
    <p:cViewPr>
      <p:scale>
        <a:sx n="75" d="100"/>
        <a:sy n="75" d="100"/>
      </p:scale>
      <p:origin x="0" y="0"/>
    </p:cViewPr>
  </p:notesTextViewPr>
  <p:sorterViewPr>
    <p:cViewPr>
      <p:scale>
        <a:sx n="100" d="100"/>
        <a:sy n="100" d="100"/>
      </p:scale>
      <p:origin x="0" y="-1757"/>
    </p:cViewPr>
  </p:sorterViewPr>
  <p:notesViewPr>
    <p:cSldViewPr showGuides="1">
      <p:cViewPr varScale="1">
        <p:scale>
          <a:sx n="53" d="100"/>
          <a:sy n="53" d="100"/>
        </p:scale>
        <p:origin x="-2868"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18834" cy="493316"/>
          </a:xfrm>
          <a:prstGeom prst="rect">
            <a:avLst/>
          </a:prstGeom>
        </p:spPr>
        <p:txBody>
          <a:bodyPr vert="horz" lIns="91595" tIns="45797" rIns="91595" bIns="45797" rtlCol="0"/>
          <a:lstStyle>
            <a:lvl1pPr algn="l">
              <a:defRPr sz="1200"/>
            </a:lvl1pPr>
          </a:lstStyle>
          <a:p>
            <a:endParaRPr lang="en-US"/>
          </a:p>
        </p:txBody>
      </p:sp>
      <p:sp>
        <p:nvSpPr>
          <p:cNvPr id="3" name="Date Placeholder 2"/>
          <p:cNvSpPr>
            <a:spLocks noGrp="1"/>
          </p:cNvSpPr>
          <p:nvPr>
            <p:ph type="dt" sz="quarter" idx="1"/>
          </p:nvPr>
        </p:nvSpPr>
        <p:spPr>
          <a:xfrm>
            <a:off x="3815375" y="6"/>
            <a:ext cx="2918834" cy="493316"/>
          </a:xfrm>
          <a:prstGeom prst="rect">
            <a:avLst/>
          </a:prstGeom>
        </p:spPr>
        <p:txBody>
          <a:bodyPr vert="horz" lIns="91595" tIns="45797" rIns="91595" bIns="45797" rtlCol="0"/>
          <a:lstStyle>
            <a:lvl1pPr algn="r">
              <a:defRPr sz="1200"/>
            </a:lvl1pPr>
          </a:lstStyle>
          <a:p>
            <a:fld id="{321C7965-7B9C-4DCB-8A50-C45D7FD5CC21}" type="datetimeFigureOut">
              <a:rPr lang="en-US" smtClean="0"/>
              <a:t>9/19/2018</a:t>
            </a:fld>
            <a:endParaRPr lang="en-US"/>
          </a:p>
        </p:txBody>
      </p:sp>
      <p:sp>
        <p:nvSpPr>
          <p:cNvPr id="4" name="Footer Placeholder 3"/>
          <p:cNvSpPr>
            <a:spLocks noGrp="1"/>
          </p:cNvSpPr>
          <p:nvPr>
            <p:ph type="ftr" sz="quarter" idx="2"/>
          </p:nvPr>
        </p:nvSpPr>
        <p:spPr>
          <a:xfrm>
            <a:off x="0" y="9371293"/>
            <a:ext cx="2918834" cy="493316"/>
          </a:xfrm>
          <a:prstGeom prst="rect">
            <a:avLst/>
          </a:prstGeom>
        </p:spPr>
        <p:txBody>
          <a:bodyPr vert="horz" lIns="91595" tIns="45797" rIns="91595" bIns="45797"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93"/>
            <a:ext cx="2918834" cy="493316"/>
          </a:xfrm>
          <a:prstGeom prst="rect">
            <a:avLst/>
          </a:prstGeom>
        </p:spPr>
        <p:txBody>
          <a:bodyPr vert="horz" lIns="91595" tIns="45797" rIns="91595" bIns="45797" rtlCol="0" anchor="b"/>
          <a:lstStyle>
            <a:lvl1pPr algn="r">
              <a:defRPr sz="1200"/>
            </a:lvl1pPr>
          </a:lstStyle>
          <a:p>
            <a:fld id="{72FF9FD6-F1FF-41D9-AB1C-D2F537370879}" type="slidenum">
              <a:rPr lang="en-US" smtClean="0"/>
              <a:t>‹#›</a:t>
            </a:fld>
            <a:endParaRPr lang="en-US"/>
          </a:p>
        </p:txBody>
      </p:sp>
    </p:spTree>
    <p:extLst>
      <p:ext uri="{BB962C8B-B14F-4D97-AF65-F5344CB8AC3E}">
        <p14:creationId xmlns:p14="http://schemas.microsoft.com/office/powerpoint/2010/main" val="10916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18834" cy="493316"/>
          </a:xfrm>
          <a:prstGeom prst="rect">
            <a:avLst/>
          </a:prstGeom>
        </p:spPr>
        <p:txBody>
          <a:bodyPr vert="horz" lIns="91595" tIns="45797" rIns="91595" bIns="45797" rtlCol="0"/>
          <a:lstStyle>
            <a:lvl1pPr algn="l">
              <a:defRPr sz="1200"/>
            </a:lvl1pPr>
          </a:lstStyle>
          <a:p>
            <a:endParaRPr lang="en-US"/>
          </a:p>
        </p:txBody>
      </p:sp>
      <p:sp>
        <p:nvSpPr>
          <p:cNvPr id="3" name="Date Placeholder 2"/>
          <p:cNvSpPr>
            <a:spLocks noGrp="1"/>
          </p:cNvSpPr>
          <p:nvPr>
            <p:ph type="dt" idx="1"/>
          </p:nvPr>
        </p:nvSpPr>
        <p:spPr>
          <a:xfrm>
            <a:off x="3815375" y="6"/>
            <a:ext cx="2918834" cy="493316"/>
          </a:xfrm>
          <a:prstGeom prst="rect">
            <a:avLst/>
          </a:prstGeom>
        </p:spPr>
        <p:txBody>
          <a:bodyPr vert="horz" lIns="91595" tIns="45797" rIns="91595" bIns="45797" rtlCol="0"/>
          <a:lstStyle>
            <a:lvl1pPr algn="r">
              <a:defRPr sz="1200"/>
            </a:lvl1pPr>
          </a:lstStyle>
          <a:p>
            <a:fld id="{550FDB0F-382A-4FFD-8691-EF1161F7E5A5}" type="datetimeFigureOut">
              <a:rPr lang="en-US" smtClean="0"/>
              <a:t>9/19/2018</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595" tIns="45797" rIns="91595" bIns="45797" rtlCol="0" anchor="ctr"/>
          <a:lstStyle/>
          <a:p>
            <a:endParaRPr lang="en-US"/>
          </a:p>
        </p:txBody>
      </p:sp>
      <p:sp>
        <p:nvSpPr>
          <p:cNvPr id="5" name="Notes Placeholder 4"/>
          <p:cNvSpPr>
            <a:spLocks noGrp="1"/>
          </p:cNvSpPr>
          <p:nvPr>
            <p:ph type="body" sz="quarter" idx="3"/>
          </p:nvPr>
        </p:nvSpPr>
        <p:spPr>
          <a:xfrm>
            <a:off x="673577" y="4686507"/>
            <a:ext cx="5388610" cy="4439841"/>
          </a:xfrm>
          <a:prstGeom prst="rect">
            <a:avLst/>
          </a:prstGeom>
        </p:spPr>
        <p:txBody>
          <a:bodyPr vert="horz" lIns="91595" tIns="45797" rIns="91595" bIns="457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93"/>
            <a:ext cx="2918834" cy="493316"/>
          </a:xfrm>
          <a:prstGeom prst="rect">
            <a:avLst/>
          </a:prstGeom>
        </p:spPr>
        <p:txBody>
          <a:bodyPr vert="horz" lIns="91595" tIns="45797" rIns="91595" bIns="45797"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93"/>
            <a:ext cx="2918834" cy="493316"/>
          </a:xfrm>
          <a:prstGeom prst="rect">
            <a:avLst/>
          </a:prstGeom>
        </p:spPr>
        <p:txBody>
          <a:bodyPr vert="horz" lIns="91595" tIns="45797" rIns="91595" bIns="45797" rtlCol="0" anchor="b"/>
          <a:lstStyle>
            <a:lvl1pPr algn="r">
              <a:defRPr sz="1200"/>
            </a:lvl1pPr>
          </a:lstStyle>
          <a:p>
            <a:fld id="{71289817-1100-403E-B606-87BE064FC0E9}" type="slidenum">
              <a:rPr lang="en-US" smtClean="0"/>
              <a:t>‹#›</a:t>
            </a:fld>
            <a:endParaRPr lang="en-US"/>
          </a:p>
        </p:txBody>
      </p:sp>
    </p:spTree>
    <p:extLst>
      <p:ext uri="{BB962C8B-B14F-4D97-AF65-F5344CB8AC3E}">
        <p14:creationId xmlns:p14="http://schemas.microsoft.com/office/powerpoint/2010/main" val="103071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channel/UC-lOr2hxBxggfQXLbOLr8Bw" TargetMode="External"/><Relationship Id="rId3" Type="http://schemas.openxmlformats.org/officeDocument/2006/relationships/image" Target="../media/image7.png"/><Relationship Id="rId7" Type="http://schemas.openxmlformats.org/officeDocument/2006/relationships/hyperlink" Target="https://www.linkedin.com/company/kale-logistics-solutions-private-ltd/" TargetMode="External"/><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kale.logistics.solutions"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twitter.com/Kale_Logistics" TargetMode="External"/><Relationship Id="rId1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Slide">
    <p:spTree>
      <p:nvGrpSpPr>
        <p:cNvPr id="1" name=""/>
        <p:cNvGrpSpPr/>
        <p:nvPr/>
      </p:nvGrpSpPr>
      <p:grpSpPr>
        <a:xfrm>
          <a:off x="0" y="0"/>
          <a:ext cx="0" cy="0"/>
          <a:chOff x="0" y="0"/>
          <a:chExt cx="0" cy="0"/>
        </a:xfrm>
      </p:grpSpPr>
      <p:sp>
        <p:nvSpPr>
          <p:cNvPr id="9" name="TextBox 8"/>
          <p:cNvSpPr txBox="1"/>
          <p:nvPr userDrawn="1"/>
        </p:nvSpPr>
        <p:spPr>
          <a:xfrm>
            <a:off x="5056545" y="4345153"/>
            <a:ext cx="4711995" cy="630942"/>
          </a:xfrm>
          <a:prstGeom prst="rect">
            <a:avLst/>
          </a:prstGeom>
          <a:noFill/>
        </p:spPr>
        <p:txBody>
          <a:bodyPr wrap="none" rtlCol="0">
            <a:spAutoFit/>
          </a:bodyPr>
          <a:lstStyle/>
          <a:p>
            <a:pPr algn="r"/>
            <a:r>
              <a:rPr lang="en-US" sz="3500" b="0" dirty="0" smtClean="0">
                <a:solidFill>
                  <a:schemeClr val="bg1">
                    <a:lumMod val="50000"/>
                  </a:schemeClr>
                </a:solidFill>
                <a:latin typeface="Arial Narrow" panose="020B0606020202030204" pitchFamily="34" charset="0"/>
              </a:rPr>
              <a:t>Technology that Transforms</a:t>
            </a:r>
            <a:endParaRPr lang="en-US" sz="3500" b="0" dirty="0">
              <a:solidFill>
                <a:schemeClr val="bg1">
                  <a:lumMod val="50000"/>
                </a:schemeClr>
              </a:solidFill>
              <a:latin typeface="Arial Narrow" panose="020B0606020202030204" pitchFamily="34" charset="0"/>
            </a:endParaRP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8832"/>
          <a:stretch/>
        </p:blipFill>
        <p:spPr>
          <a:xfrm>
            <a:off x="2096690" y="686594"/>
            <a:ext cx="8001794" cy="3657600"/>
          </a:xfrm>
          <a:prstGeom prst="rect">
            <a:avLst/>
          </a:prstGeom>
        </p:spPr>
      </p:pic>
    </p:spTree>
    <p:extLst>
      <p:ext uri="{BB962C8B-B14F-4D97-AF65-F5344CB8AC3E}">
        <p14:creationId xmlns:p14="http://schemas.microsoft.com/office/powerpoint/2010/main" val="177772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
        <p:nvSpPr>
          <p:cNvPr id="8" name="Rectangle 12"/>
          <p:cNvSpPr>
            <a:spLocks noChangeArrowheads="1"/>
          </p:cNvSpPr>
          <p:nvPr userDrawn="1"/>
        </p:nvSpPr>
        <p:spPr bwMode="auto">
          <a:xfrm>
            <a:off x="319699" y="6128673"/>
            <a:ext cx="11264288" cy="496290"/>
          </a:xfrm>
          <a:prstGeom prst="rect">
            <a:avLst/>
          </a:prstGeom>
          <a:noFill/>
          <a:ln w="9525">
            <a:noFill/>
            <a:miter lim="800000"/>
            <a:headEnd/>
            <a:tailEnd/>
          </a:ln>
        </p:spPr>
        <p:txBody>
          <a:bodyPr wrap="square">
            <a:spAutoFit/>
          </a:bodyPr>
          <a:lstStyle/>
          <a:p>
            <a:pPr fontAlgn="auto">
              <a:lnSpc>
                <a:spcPct val="125000"/>
              </a:lnSpc>
              <a:spcBef>
                <a:spcPts val="0"/>
              </a:spcBef>
              <a:spcAft>
                <a:spcPts val="0"/>
              </a:spcAft>
              <a:defRPr/>
            </a:pPr>
            <a:r>
              <a:rPr lang="en-US" sz="700" dirty="0" smtClean="0">
                <a:solidFill>
                  <a:schemeClr val="bg1">
                    <a:lumMod val="50000"/>
                  </a:schemeClr>
                </a:solidFill>
                <a:latin typeface="Arial Narrow" pitchFamily="34" charset="0"/>
              </a:rPr>
              <a:t>© 2018, All </a:t>
            </a:r>
            <a:r>
              <a:rPr lang="en-US" sz="700" dirty="0">
                <a:solidFill>
                  <a:schemeClr val="bg1">
                    <a:lumMod val="50000"/>
                  </a:schemeClr>
                </a:solidFill>
                <a:latin typeface="Arial Narrow" pitchFamily="34" charset="0"/>
              </a:rPr>
              <a:t>Rights Reserved. Data from industry publications has been used for this presentation.</a:t>
            </a:r>
            <a:br>
              <a:rPr lang="en-US" sz="700" dirty="0">
                <a:solidFill>
                  <a:schemeClr val="bg1">
                    <a:lumMod val="50000"/>
                  </a:schemeClr>
                </a:solidFill>
                <a:latin typeface="Arial Narrow" pitchFamily="34" charset="0"/>
              </a:rPr>
            </a:br>
            <a:r>
              <a:rPr lang="en-US" sz="700" dirty="0">
                <a:solidFill>
                  <a:schemeClr val="bg1">
                    <a:lumMod val="50000"/>
                  </a:schemeClr>
                </a:solidFill>
                <a:latin typeface="Arial Narrow" pitchFamily="34" charset="0"/>
              </a:rPr>
              <a:t>This material was used during an oral presentation; it is not a complete record of the discussion. This work may not be used, sold, transferred, adapted, abridged, copied or reproduced in whole on or in part in any manner or form or in any media without the prior written consent. All product names and company names and logos mentioned herein are the trademarks or registered trademarks of their respective owners. </a:t>
            </a:r>
          </a:p>
        </p:txBody>
      </p:sp>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473" y="2970874"/>
            <a:ext cx="5469811" cy="2641669"/>
          </a:xfrm>
          <a:prstGeom prst="rect">
            <a:avLst/>
          </a:prstGeom>
        </p:spPr>
      </p:pic>
      <p:sp>
        <p:nvSpPr>
          <p:cNvPr id="17" name="TextBox 16"/>
          <p:cNvSpPr txBox="1"/>
          <p:nvPr userDrawn="1"/>
        </p:nvSpPr>
        <p:spPr>
          <a:xfrm>
            <a:off x="306387" y="3124994"/>
            <a:ext cx="1564852" cy="307777"/>
          </a:xfrm>
          <a:prstGeom prst="rect">
            <a:avLst/>
          </a:prstGeom>
          <a:noFill/>
        </p:spPr>
        <p:txBody>
          <a:bodyPr wrap="none" rtlCol="0">
            <a:spAutoFit/>
          </a:bodyPr>
          <a:lstStyle/>
          <a:p>
            <a:r>
              <a:rPr lang="en-IN" sz="1400" b="1" dirty="0">
                <a:solidFill>
                  <a:schemeClr val="bg1">
                    <a:lumMod val="50000"/>
                  </a:schemeClr>
                </a:solidFill>
                <a:latin typeface="Helvetica" panose="020B0604020202020204" pitchFamily="2" charset="0"/>
              </a:rPr>
              <a:t>Connect with us</a:t>
            </a:r>
          </a:p>
        </p:txBody>
      </p:sp>
      <p:sp>
        <p:nvSpPr>
          <p:cNvPr id="19" name="TextBox 18"/>
          <p:cNvSpPr txBox="1"/>
          <p:nvPr userDrawn="1"/>
        </p:nvSpPr>
        <p:spPr>
          <a:xfrm>
            <a:off x="5741499" y="2970874"/>
            <a:ext cx="4953000" cy="2677656"/>
          </a:xfrm>
          <a:prstGeom prst="rect">
            <a:avLst/>
          </a:prstGeom>
          <a:noFill/>
        </p:spPr>
        <p:txBody>
          <a:bodyPr wrap="square" rtlCol="0">
            <a:spAutoFit/>
          </a:bodyPr>
          <a:lstStyle/>
          <a:p>
            <a:r>
              <a:rPr lang="en-IN" sz="1400" b="1" dirty="0">
                <a:solidFill>
                  <a:schemeClr val="tx1">
                    <a:lumMod val="65000"/>
                    <a:lumOff val="35000"/>
                  </a:schemeClr>
                </a:solidFill>
                <a:latin typeface="Helvetica" panose="020B0604020202020204" pitchFamily="2" charset="0"/>
              </a:rPr>
              <a:t>Kale Logistics Solutions Private Limited</a:t>
            </a:r>
          </a:p>
          <a:p>
            <a:r>
              <a:rPr lang="en-US" sz="1100" dirty="0" smtClean="0">
                <a:solidFill>
                  <a:schemeClr val="tx1">
                    <a:lumMod val="65000"/>
                    <a:lumOff val="35000"/>
                  </a:schemeClr>
                </a:solidFill>
                <a:latin typeface="Helvetica" panose="020B0604020202020204" pitchFamily="2" charset="0"/>
              </a:rPr>
              <a:t>9th Floor, Thane One Corporate Business Park, </a:t>
            </a:r>
          </a:p>
          <a:p>
            <a:r>
              <a:rPr lang="en-US" sz="1100" dirty="0" smtClean="0">
                <a:solidFill>
                  <a:schemeClr val="tx1">
                    <a:lumMod val="65000"/>
                    <a:lumOff val="35000"/>
                  </a:schemeClr>
                </a:solidFill>
                <a:latin typeface="Helvetica" panose="020B0604020202020204" pitchFamily="2" charset="0"/>
              </a:rPr>
              <a:t>Behind </a:t>
            </a:r>
            <a:r>
              <a:rPr lang="en-US" sz="1100" dirty="0" err="1" smtClean="0">
                <a:solidFill>
                  <a:schemeClr val="tx1">
                    <a:lumMod val="65000"/>
                    <a:lumOff val="35000"/>
                  </a:schemeClr>
                </a:solidFill>
                <a:latin typeface="Helvetica" panose="020B0604020202020204" pitchFamily="2" charset="0"/>
              </a:rPr>
              <a:t>CineWonder</a:t>
            </a:r>
            <a:r>
              <a:rPr lang="en-US" sz="1100" dirty="0" smtClean="0">
                <a:solidFill>
                  <a:schemeClr val="tx1">
                    <a:lumMod val="65000"/>
                    <a:lumOff val="35000"/>
                  </a:schemeClr>
                </a:solidFill>
                <a:latin typeface="Helvetica" panose="020B0604020202020204" pitchFamily="2" charset="0"/>
              </a:rPr>
              <a:t> Mall, </a:t>
            </a:r>
            <a:r>
              <a:rPr lang="en-US" sz="1100" dirty="0" err="1" smtClean="0">
                <a:solidFill>
                  <a:schemeClr val="tx1">
                    <a:lumMod val="65000"/>
                    <a:lumOff val="35000"/>
                  </a:schemeClr>
                </a:solidFill>
                <a:latin typeface="Helvetica" panose="020B0604020202020204" pitchFamily="2" charset="0"/>
              </a:rPr>
              <a:t>Majiwada</a:t>
            </a:r>
            <a:r>
              <a:rPr lang="en-US" sz="1100" dirty="0" smtClean="0">
                <a:solidFill>
                  <a:schemeClr val="tx1">
                    <a:lumMod val="65000"/>
                    <a:lumOff val="35000"/>
                  </a:schemeClr>
                </a:solidFill>
                <a:latin typeface="Helvetica" panose="020B0604020202020204" pitchFamily="2" charset="0"/>
              </a:rPr>
              <a:t>,</a:t>
            </a:r>
          </a:p>
          <a:p>
            <a:r>
              <a:rPr lang="en-US" sz="1100" dirty="0" smtClean="0">
                <a:solidFill>
                  <a:schemeClr val="tx1">
                    <a:lumMod val="65000"/>
                    <a:lumOff val="35000"/>
                  </a:schemeClr>
                </a:solidFill>
                <a:latin typeface="Helvetica" panose="020B0604020202020204" pitchFamily="2" charset="0"/>
              </a:rPr>
              <a:t>Thane (W), Maharashtra, INDIA - 400 610. </a:t>
            </a:r>
          </a:p>
          <a:p>
            <a:endParaRPr lang="en-US" sz="1100" dirty="0" smtClean="0">
              <a:solidFill>
                <a:schemeClr val="tx1">
                  <a:lumMod val="65000"/>
                  <a:lumOff val="35000"/>
                </a:schemeClr>
              </a:solidFill>
              <a:latin typeface="Helvetica" panose="020B0604020202020204" pitchFamily="2" charset="0"/>
            </a:endParaRPr>
          </a:p>
          <a:p>
            <a:r>
              <a:rPr lang="en-IN" sz="1100" dirty="0" smtClean="0">
                <a:solidFill>
                  <a:schemeClr val="tx1">
                    <a:lumMod val="65000"/>
                    <a:lumOff val="35000"/>
                  </a:schemeClr>
                </a:solidFill>
                <a:latin typeface="Helvetica" panose="020B0604020202020204" pitchFamily="2" charset="0"/>
              </a:rPr>
              <a:t>      +</a:t>
            </a:r>
            <a:r>
              <a:rPr lang="en-IN" sz="1100" dirty="0">
                <a:solidFill>
                  <a:schemeClr val="tx1">
                    <a:lumMod val="65000"/>
                    <a:lumOff val="35000"/>
                  </a:schemeClr>
                </a:solidFill>
                <a:latin typeface="Helvetica" panose="020B0604020202020204" pitchFamily="2" charset="0"/>
              </a:rPr>
              <a:t>91 22 4113 4113 </a:t>
            </a:r>
            <a:r>
              <a:rPr lang="en-IN" sz="1100" dirty="0" smtClean="0">
                <a:solidFill>
                  <a:schemeClr val="tx1">
                    <a:lumMod val="65000"/>
                    <a:lumOff val="35000"/>
                  </a:schemeClr>
                </a:solidFill>
                <a:latin typeface="Helvetica" panose="020B0604020202020204" pitchFamily="2" charset="0"/>
              </a:rPr>
              <a:t>              +</a:t>
            </a:r>
            <a:r>
              <a:rPr lang="en-IN" sz="1100" dirty="0">
                <a:solidFill>
                  <a:schemeClr val="tx1">
                    <a:lumMod val="65000"/>
                    <a:lumOff val="35000"/>
                  </a:schemeClr>
                </a:solidFill>
                <a:latin typeface="Helvetica" panose="020B0604020202020204" pitchFamily="2" charset="0"/>
              </a:rPr>
              <a:t>91 22 4113 </a:t>
            </a:r>
            <a:r>
              <a:rPr lang="en-IN" sz="1100" dirty="0" smtClean="0">
                <a:solidFill>
                  <a:schemeClr val="tx1">
                    <a:lumMod val="65000"/>
                    <a:lumOff val="35000"/>
                  </a:schemeClr>
                </a:solidFill>
                <a:latin typeface="Helvetica" panose="020B0604020202020204" pitchFamily="2" charset="0"/>
              </a:rPr>
              <a:t>4123</a:t>
            </a:r>
          </a:p>
          <a:p>
            <a:r>
              <a:rPr lang="en-IN" sz="1100" dirty="0">
                <a:solidFill>
                  <a:schemeClr val="tx1">
                    <a:lumMod val="65000"/>
                    <a:lumOff val="35000"/>
                  </a:schemeClr>
                </a:solidFill>
                <a:latin typeface="Helvetica" panose="020B0604020202020204" pitchFamily="2" charset="0"/>
              </a:rPr>
              <a:t/>
            </a:r>
            <a:br>
              <a:rPr lang="en-IN" sz="1100" dirty="0">
                <a:solidFill>
                  <a:schemeClr val="tx1">
                    <a:lumMod val="65000"/>
                    <a:lumOff val="35000"/>
                  </a:schemeClr>
                </a:solidFill>
                <a:latin typeface="Helvetica" panose="020B0604020202020204" pitchFamily="2" charset="0"/>
              </a:rPr>
            </a:br>
            <a:r>
              <a:rPr lang="en-IN" sz="1100" dirty="0" smtClean="0">
                <a:solidFill>
                  <a:schemeClr val="tx1">
                    <a:lumMod val="65000"/>
                    <a:lumOff val="35000"/>
                  </a:schemeClr>
                </a:solidFill>
                <a:latin typeface="Helvetica" panose="020B0604020202020204" pitchFamily="2" charset="0"/>
              </a:rPr>
              <a:t>       info@kalelogistics.in          www.kalelogistics.in</a:t>
            </a:r>
          </a:p>
          <a:p>
            <a:endParaRPr lang="en-IN" sz="1100" dirty="0" smtClean="0">
              <a:solidFill>
                <a:schemeClr val="tx1">
                  <a:lumMod val="65000"/>
                  <a:lumOff val="35000"/>
                </a:schemeClr>
              </a:solidFill>
              <a:latin typeface="Helvetica" panose="020B0604020202020204" pitchFamily="2" charset="0"/>
            </a:endParaRPr>
          </a:p>
          <a:p>
            <a:endParaRPr lang="en-IN" sz="1100" dirty="0" smtClean="0">
              <a:solidFill>
                <a:schemeClr val="tx1">
                  <a:lumMod val="65000"/>
                  <a:lumOff val="35000"/>
                </a:schemeClr>
              </a:solidFill>
              <a:latin typeface="Helvetica" panose="020B0604020202020204" pitchFamily="2" charset="0"/>
            </a:endParaRPr>
          </a:p>
          <a:p>
            <a:endParaRPr lang="en-IN" sz="1100" dirty="0">
              <a:solidFill>
                <a:schemeClr val="tx1">
                  <a:lumMod val="65000"/>
                  <a:lumOff val="35000"/>
                </a:schemeClr>
              </a:solidFill>
              <a:latin typeface="Helvetica" panose="020B0604020202020204" pitchFamily="2" charset="0"/>
            </a:endParaRPr>
          </a:p>
          <a:p>
            <a:endParaRPr lang="en-IN" sz="1100" dirty="0" smtClean="0">
              <a:solidFill>
                <a:schemeClr val="tx1">
                  <a:lumMod val="65000"/>
                  <a:lumOff val="35000"/>
                </a:schemeClr>
              </a:solidFill>
              <a:latin typeface="Helvetica" panose="020B0604020202020204" pitchFamily="2" charset="0"/>
            </a:endParaRPr>
          </a:p>
          <a:p>
            <a:endParaRPr lang="en-IN" sz="1100" dirty="0" smtClean="0">
              <a:solidFill>
                <a:schemeClr val="tx1">
                  <a:lumMod val="65000"/>
                  <a:lumOff val="35000"/>
                </a:schemeClr>
              </a:solidFill>
              <a:latin typeface="Helvetica" panose="020B0604020202020204" pitchFamily="2" charset="0"/>
            </a:endParaRPr>
          </a:p>
          <a:p>
            <a:endParaRPr lang="en-IN" sz="1100" dirty="0">
              <a:solidFill>
                <a:schemeClr val="tx1">
                  <a:lumMod val="65000"/>
                  <a:lumOff val="35000"/>
                </a:schemeClr>
              </a:solidFill>
              <a:latin typeface="Helvetica" panose="020B0604020202020204" pitchFamily="2" charset="0"/>
            </a:endParaRPr>
          </a:p>
          <a:p>
            <a:r>
              <a:rPr lang="en-IN" sz="1100" dirty="0" smtClean="0">
                <a:solidFill>
                  <a:schemeClr val="tx1">
                    <a:lumMod val="65000"/>
                    <a:lumOff val="35000"/>
                  </a:schemeClr>
                </a:solidFill>
                <a:latin typeface="Helvetica" panose="020B0604020202020204" pitchFamily="2" charset="0"/>
              </a:rPr>
              <a:t>Mumbai  |  Delhi  </a:t>
            </a:r>
            <a:r>
              <a:rPr lang="en-IN" sz="1100" dirty="0">
                <a:solidFill>
                  <a:schemeClr val="tx1">
                    <a:lumMod val="65000"/>
                    <a:lumOff val="35000"/>
                  </a:schemeClr>
                </a:solidFill>
                <a:latin typeface="Helvetica" panose="020B0604020202020204" pitchFamily="2" charset="0"/>
              </a:rPr>
              <a:t>|  Dubai  |  Mauritius </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47001" y="3883275"/>
            <a:ext cx="191832" cy="195914"/>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2369" y="3887244"/>
            <a:ext cx="191832" cy="195914"/>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7001" y="4216278"/>
            <a:ext cx="191832" cy="195914"/>
          </a:xfrm>
          <a:prstGeom prst="rect">
            <a:avLst/>
          </a:prstGeom>
        </p:spPr>
      </p:pic>
      <p:pic>
        <p:nvPicPr>
          <p:cNvPr id="31" name="Picture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22369" y="4226499"/>
            <a:ext cx="191832" cy="195914"/>
          </a:xfrm>
          <a:prstGeom prst="rect">
            <a:avLst/>
          </a:prstGeom>
        </p:spPr>
      </p:pic>
      <p:pic>
        <p:nvPicPr>
          <p:cNvPr id="32" name="Picture 31">
            <a:hlinkClick r:id="rId7"/>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830174" y="4794378"/>
            <a:ext cx="331385" cy="350879"/>
          </a:xfrm>
          <a:prstGeom prst="rect">
            <a:avLst/>
          </a:prstGeom>
        </p:spPr>
      </p:pic>
      <p:pic>
        <p:nvPicPr>
          <p:cNvPr id="33" name="Picture 32">
            <a:hlinkClick r:id="rId9"/>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160284" y="4794378"/>
            <a:ext cx="446575" cy="350880"/>
          </a:xfrm>
          <a:prstGeom prst="rect">
            <a:avLst/>
          </a:prstGeom>
        </p:spPr>
      </p:pic>
      <p:pic>
        <p:nvPicPr>
          <p:cNvPr id="34" name="Picture 33">
            <a:hlinkClick r:id="rId11"/>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6539901" y="4794378"/>
            <a:ext cx="446575" cy="350880"/>
          </a:xfrm>
          <a:prstGeom prst="rect">
            <a:avLst/>
          </a:prstGeom>
        </p:spPr>
      </p:pic>
      <p:pic>
        <p:nvPicPr>
          <p:cNvPr id="35" name="Picture 34">
            <a:hlinkClick r:id="rId13"/>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6919519" y="4794378"/>
            <a:ext cx="446572" cy="350880"/>
          </a:xfrm>
          <a:prstGeom prst="rect">
            <a:avLst/>
          </a:prstGeom>
        </p:spPr>
      </p:pic>
      <p:sp>
        <p:nvSpPr>
          <p:cNvPr id="36" name="TextBox 35"/>
          <p:cNvSpPr txBox="1"/>
          <p:nvPr userDrawn="1"/>
        </p:nvSpPr>
        <p:spPr>
          <a:xfrm>
            <a:off x="306387" y="2013262"/>
            <a:ext cx="3336170" cy="830997"/>
          </a:xfrm>
          <a:prstGeom prst="rect">
            <a:avLst/>
          </a:prstGeom>
          <a:noFill/>
        </p:spPr>
        <p:txBody>
          <a:bodyPr wrap="none" rtlCol="0">
            <a:spAutoFit/>
          </a:bodyPr>
          <a:lstStyle/>
          <a:p>
            <a:r>
              <a:rPr lang="en-IN" sz="4800" b="1" dirty="0" smtClean="0">
                <a:solidFill>
                  <a:schemeClr val="bg1">
                    <a:lumMod val="75000"/>
                  </a:schemeClr>
                </a:solidFill>
                <a:latin typeface="Helvetica" panose="020B0604020202020204" pitchFamily="2" charset="0"/>
              </a:rPr>
              <a:t>Thank You</a:t>
            </a:r>
            <a:endParaRPr lang="en-IN" sz="4800" b="1" dirty="0">
              <a:solidFill>
                <a:schemeClr val="bg1">
                  <a:lumMod val="75000"/>
                </a:schemeClr>
              </a:solidFill>
              <a:latin typeface="Helvetica" panose="020B0604020202020204" pitchFamily="2" charset="0"/>
            </a:endParaRPr>
          </a:p>
        </p:txBody>
      </p:sp>
    </p:spTree>
    <p:extLst>
      <p:ext uri="{BB962C8B-B14F-4D97-AF65-F5344CB8AC3E}">
        <p14:creationId xmlns:p14="http://schemas.microsoft.com/office/powerpoint/2010/main" val="32711871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3" name="Text Placeholder 25"/>
          <p:cNvSpPr txBox="1">
            <a:spLocks/>
          </p:cNvSpPr>
          <p:nvPr userDrawn="1"/>
        </p:nvSpPr>
        <p:spPr>
          <a:xfrm>
            <a:off x="393803" y="6464956"/>
            <a:ext cx="5589455" cy="304871"/>
          </a:xfrm>
          <a:prstGeom prst="rect">
            <a:avLst/>
          </a:prstGeom>
        </p:spPr>
        <p:txBody>
          <a:bodyPr anchor="ctr"/>
          <a:lstStyle>
            <a:lvl1pPr>
              <a:buFont typeface="Arial" charset="0"/>
              <a:buNone/>
              <a:defRPr sz="1000"/>
            </a:lvl1pPr>
          </a:lstStyle>
          <a:p>
            <a:pPr marL="282858" indent="-282858" fontAlgn="auto">
              <a:spcBef>
                <a:spcPct val="20000"/>
              </a:spcBef>
              <a:spcAft>
                <a:spcPts val="0"/>
              </a:spcAft>
              <a:defRPr/>
            </a:pPr>
            <a:r>
              <a:rPr lang="en-US" sz="660" dirty="0" smtClean="0">
                <a:solidFill>
                  <a:schemeClr val="tx1">
                    <a:lumMod val="65000"/>
                    <a:lumOff val="35000"/>
                  </a:schemeClr>
                </a:solidFill>
                <a:latin typeface="Arial Narrow" pitchFamily="34" charset="0"/>
              </a:rPr>
              <a:t>© Kale Logistics Solutions Private Limited. All Rights Reserved</a:t>
            </a:r>
            <a:endParaRPr lang="en-US" sz="660" dirty="0">
              <a:solidFill>
                <a:schemeClr val="tx1">
                  <a:lumMod val="65000"/>
                  <a:lumOff val="35000"/>
                </a:schemeClr>
              </a:solidFill>
              <a:latin typeface="Arial Narrow" pitchFamily="34" charset="0"/>
            </a:endParaRPr>
          </a:p>
        </p:txBody>
      </p:sp>
      <p:sp>
        <p:nvSpPr>
          <p:cNvPr id="27" name="Content Placeholder 22"/>
          <p:cNvSpPr>
            <a:spLocks noGrp="1"/>
          </p:cNvSpPr>
          <p:nvPr>
            <p:ph sz="quarter" idx="14"/>
          </p:nvPr>
        </p:nvSpPr>
        <p:spPr>
          <a:xfrm>
            <a:off x="1602893" y="-1"/>
            <a:ext cx="10160079" cy="666939"/>
          </a:xfrm>
        </p:spPr>
        <p:txBody>
          <a:bodyPr anchor="ctr">
            <a:noAutofit/>
          </a:bodyPr>
          <a:lstStyle>
            <a:lvl1pPr algn="r">
              <a:buNone/>
              <a:defRPr sz="2310" b="0">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45" name="Group 44"/>
          <p:cNvGrpSpPr/>
          <p:nvPr userDrawn="1"/>
        </p:nvGrpSpPr>
        <p:grpSpPr>
          <a:xfrm>
            <a:off x="10969565" y="5868195"/>
            <a:ext cx="1225610" cy="991395"/>
            <a:chOff x="10969565" y="5868193"/>
            <a:chExt cx="1225610" cy="991395"/>
          </a:xfrm>
        </p:grpSpPr>
        <p:cxnSp>
          <p:nvCxnSpPr>
            <p:cNvPr id="4" name="Straight Connector 3"/>
            <p:cNvCxnSpPr/>
            <p:nvPr userDrawn="1"/>
          </p:nvCxnSpPr>
          <p:spPr>
            <a:xfrm>
              <a:off x="11436002" y="6224592"/>
              <a:ext cx="0" cy="63499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11377697" y="6123167"/>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15" name="Straight Connector 14"/>
            <p:cNvCxnSpPr/>
            <p:nvPr userDrawn="1"/>
          </p:nvCxnSpPr>
          <p:spPr>
            <a:xfrm rot="16200000">
              <a:off x="11231936" y="6312049"/>
              <a:ext cx="0" cy="408131"/>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10969565" y="6457809"/>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28" name="Straight Connector 27"/>
            <p:cNvCxnSpPr/>
            <p:nvPr userDrawn="1"/>
          </p:nvCxnSpPr>
          <p:spPr>
            <a:xfrm>
              <a:off x="11736387" y="6181472"/>
              <a:ext cx="458788"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1736387" y="6181471"/>
              <a:ext cx="0" cy="448723"/>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11684462" y="6583179"/>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37" name="Straight Connector 36"/>
            <p:cNvCxnSpPr/>
            <p:nvPr userDrawn="1"/>
          </p:nvCxnSpPr>
          <p:spPr>
            <a:xfrm>
              <a:off x="11974437" y="5905133"/>
              <a:ext cx="0" cy="27633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1916132" y="5868193"/>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43" name="Straight Connector 42"/>
            <p:cNvCxnSpPr/>
            <p:nvPr userDrawn="1"/>
          </p:nvCxnSpPr>
          <p:spPr>
            <a:xfrm>
              <a:off x="11436001" y="6633863"/>
              <a:ext cx="306765"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8" y="54552"/>
            <a:ext cx="924407" cy="557832"/>
          </a:xfrm>
          <a:prstGeom prst="rect">
            <a:avLst/>
          </a:prstGeom>
        </p:spPr>
      </p:pic>
    </p:spTree>
    <p:extLst>
      <p:ext uri="{BB962C8B-B14F-4D97-AF65-F5344CB8AC3E}">
        <p14:creationId xmlns:p14="http://schemas.microsoft.com/office/powerpoint/2010/main" val="9118349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3" name="Text Placeholder 25"/>
          <p:cNvSpPr txBox="1">
            <a:spLocks/>
          </p:cNvSpPr>
          <p:nvPr userDrawn="1"/>
        </p:nvSpPr>
        <p:spPr>
          <a:xfrm>
            <a:off x="393803" y="6464956"/>
            <a:ext cx="5589455" cy="304871"/>
          </a:xfrm>
          <a:prstGeom prst="rect">
            <a:avLst/>
          </a:prstGeom>
        </p:spPr>
        <p:txBody>
          <a:bodyPr anchor="ctr"/>
          <a:lstStyle>
            <a:lvl1pPr>
              <a:buFont typeface="Arial" charset="0"/>
              <a:buNone/>
              <a:defRPr sz="1000"/>
            </a:lvl1pPr>
          </a:lstStyle>
          <a:p>
            <a:pPr marL="282858" indent="-282858" fontAlgn="auto">
              <a:spcBef>
                <a:spcPct val="20000"/>
              </a:spcBef>
              <a:spcAft>
                <a:spcPts val="0"/>
              </a:spcAft>
              <a:defRPr/>
            </a:pPr>
            <a:r>
              <a:rPr lang="en-US" sz="660" dirty="0" smtClean="0">
                <a:solidFill>
                  <a:schemeClr val="tx1">
                    <a:lumMod val="65000"/>
                    <a:lumOff val="35000"/>
                  </a:schemeClr>
                </a:solidFill>
                <a:latin typeface="Arial Narrow" pitchFamily="34" charset="0"/>
              </a:rPr>
              <a:t>© Kale Logistics Solutions Private Limited. All Rights Reserved</a:t>
            </a:r>
            <a:endParaRPr lang="en-US" sz="660" dirty="0">
              <a:solidFill>
                <a:schemeClr val="tx1">
                  <a:lumMod val="65000"/>
                  <a:lumOff val="35000"/>
                </a:schemeClr>
              </a:solidFill>
              <a:latin typeface="Arial Narrow" pitchFamily="34" charset="0"/>
            </a:endParaRPr>
          </a:p>
        </p:txBody>
      </p:sp>
      <p:sp>
        <p:nvSpPr>
          <p:cNvPr id="27" name="Content Placeholder 22"/>
          <p:cNvSpPr>
            <a:spLocks noGrp="1"/>
          </p:cNvSpPr>
          <p:nvPr>
            <p:ph sz="quarter" idx="14"/>
          </p:nvPr>
        </p:nvSpPr>
        <p:spPr>
          <a:xfrm>
            <a:off x="1602893" y="-1"/>
            <a:ext cx="10160079" cy="666939"/>
          </a:xfrm>
        </p:spPr>
        <p:txBody>
          <a:bodyPr anchor="ctr">
            <a:noAutofit/>
          </a:bodyPr>
          <a:lstStyle>
            <a:lvl1pPr algn="r">
              <a:buNone/>
              <a:defRPr sz="2310" b="0">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45" name="Group 44"/>
          <p:cNvGrpSpPr/>
          <p:nvPr userDrawn="1"/>
        </p:nvGrpSpPr>
        <p:grpSpPr>
          <a:xfrm>
            <a:off x="10969565" y="5868195"/>
            <a:ext cx="1225610" cy="991395"/>
            <a:chOff x="10969565" y="5868193"/>
            <a:chExt cx="1225610" cy="991395"/>
          </a:xfrm>
        </p:grpSpPr>
        <p:cxnSp>
          <p:nvCxnSpPr>
            <p:cNvPr id="4" name="Straight Connector 3"/>
            <p:cNvCxnSpPr/>
            <p:nvPr userDrawn="1"/>
          </p:nvCxnSpPr>
          <p:spPr>
            <a:xfrm>
              <a:off x="11436002" y="6224592"/>
              <a:ext cx="0" cy="63499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11377697" y="6123167"/>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15" name="Straight Connector 14"/>
            <p:cNvCxnSpPr/>
            <p:nvPr userDrawn="1"/>
          </p:nvCxnSpPr>
          <p:spPr>
            <a:xfrm rot="16200000">
              <a:off x="11231936" y="6312049"/>
              <a:ext cx="0" cy="408131"/>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10969565" y="6457809"/>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28" name="Straight Connector 27"/>
            <p:cNvCxnSpPr/>
            <p:nvPr userDrawn="1"/>
          </p:nvCxnSpPr>
          <p:spPr>
            <a:xfrm>
              <a:off x="11736387" y="6181472"/>
              <a:ext cx="458788"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1736387" y="6181471"/>
              <a:ext cx="0" cy="448723"/>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11684462" y="6583179"/>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37" name="Straight Connector 36"/>
            <p:cNvCxnSpPr/>
            <p:nvPr userDrawn="1"/>
          </p:nvCxnSpPr>
          <p:spPr>
            <a:xfrm>
              <a:off x="11974437" y="5905133"/>
              <a:ext cx="0" cy="27633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1916132" y="5868193"/>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43" name="Straight Connector 42"/>
            <p:cNvCxnSpPr/>
            <p:nvPr userDrawn="1"/>
          </p:nvCxnSpPr>
          <p:spPr>
            <a:xfrm>
              <a:off x="11436001" y="6633863"/>
              <a:ext cx="306765"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8" y="54552"/>
            <a:ext cx="924407" cy="557832"/>
          </a:xfrm>
          <a:prstGeom prst="rect">
            <a:avLst/>
          </a:prstGeom>
        </p:spPr>
      </p:pic>
    </p:spTree>
    <p:extLst>
      <p:ext uri="{BB962C8B-B14F-4D97-AF65-F5344CB8AC3E}">
        <p14:creationId xmlns:p14="http://schemas.microsoft.com/office/powerpoint/2010/main" val="39305900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3" name="Text Placeholder 25"/>
          <p:cNvSpPr txBox="1">
            <a:spLocks/>
          </p:cNvSpPr>
          <p:nvPr userDrawn="1"/>
        </p:nvSpPr>
        <p:spPr>
          <a:xfrm>
            <a:off x="393803" y="6464956"/>
            <a:ext cx="5589455" cy="304871"/>
          </a:xfrm>
          <a:prstGeom prst="rect">
            <a:avLst/>
          </a:prstGeom>
        </p:spPr>
        <p:txBody>
          <a:bodyPr anchor="ctr"/>
          <a:lstStyle>
            <a:lvl1pPr>
              <a:buFont typeface="Arial" charset="0"/>
              <a:buNone/>
              <a:defRPr sz="1000"/>
            </a:lvl1pPr>
          </a:lstStyle>
          <a:p>
            <a:pPr marL="282858" indent="-282858" fontAlgn="auto">
              <a:spcBef>
                <a:spcPct val="20000"/>
              </a:spcBef>
              <a:spcAft>
                <a:spcPts val="0"/>
              </a:spcAft>
              <a:defRPr/>
            </a:pPr>
            <a:r>
              <a:rPr lang="en-US" sz="660" dirty="0" smtClean="0">
                <a:solidFill>
                  <a:schemeClr val="tx1">
                    <a:lumMod val="65000"/>
                    <a:lumOff val="35000"/>
                  </a:schemeClr>
                </a:solidFill>
                <a:latin typeface="Arial Narrow" pitchFamily="34" charset="0"/>
              </a:rPr>
              <a:t>© Kale Logistics Solutions Private Limited. All Rights Reserved</a:t>
            </a:r>
            <a:endParaRPr lang="en-US" sz="660" dirty="0">
              <a:solidFill>
                <a:schemeClr val="tx1">
                  <a:lumMod val="65000"/>
                  <a:lumOff val="35000"/>
                </a:schemeClr>
              </a:solidFill>
              <a:latin typeface="Arial Narrow" pitchFamily="34" charset="0"/>
            </a:endParaRPr>
          </a:p>
        </p:txBody>
      </p:sp>
      <p:sp>
        <p:nvSpPr>
          <p:cNvPr id="27" name="Content Placeholder 22"/>
          <p:cNvSpPr>
            <a:spLocks noGrp="1"/>
          </p:cNvSpPr>
          <p:nvPr>
            <p:ph sz="quarter" idx="14"/>
          </p:nvPr>
        </p:nvSpPr>
        <p:spPr>
          <a:xfrm>
            <a:off x="1602893" y="-1"/>
            <a:ext cx="10160079" cy="666939"/>
          </a:xfrm>
        </p:spPr>
        <p:txBody>
          <a:bodyPr anchor="ctr">
            <a:noAutofit/>
          </a:bodyPr>
          <a:lstStyle>
            <a:lvl1pPr algn="r">
              <a:buNone/>
              <a:defRPr sz="2310" b="0">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45" name="Group 44"/>
          <p:cNvGrpSpPr/>
          <p:nvPr userDrawn="1"/>
        </p:nvGrpSpPr>
        <p:grpSpPr>
          <a:xfrm>
            <a:off x="10969565" y="5868195"/>
            <a:ext cx="1225610" cy="991395"/>
            <a:chOff x="10969565" y="5868193"/>
            <a:chExt cx="1225610" cy="991395"/>
          </a:xfrm>
        </p:grpSpPr>
        <p:cxnSp>
          <p:nvCxnSpPr>
            <p:cNvPr id="4" name="Straight Connector 3"/>
            <p:cNvCxnSpPr/>
            <p:nvPr userDrawn="1"/>
          </p:nvCxnSpPr>
          <p:spPr>
            <a:xfrm>
              <a:off x="11436002" y="6224592"/>
              <a:ext cx="0" cy="63499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11377697" y="6123167"/>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15" name="Straight Connector 14"/>
            <p:cNvCxnSpPr/>
            <p:nvPr userDrawn="1"/>
          </p:nvCxnSpPr>
          <p:spPr>
            <a:xfrm rot="16200000">
              <a:off x="11231936" y="6312049"/>
              <a:ext cx="0" cy="408131"/>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10969565" y="6457809"/>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28" name="Straight Connector 27"/>
            <p:cNvCxnSpPr/>
            <p:nvPr userDrawn="1"/>
          </p:nvCxnSpPr>
          <p:spPr>
            <a:xfrm>
              <a:off x="11736387" y="6181472"/>
              <a:ext cx="458788"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1736387" y="6181471"/>
              <a:ext cx="0" cy="448723"/>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11684462" y="6583179"/>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37" name="Straight Connector 36"/>
            <p:cNvCxnSpPr/>
            <p:nvPr userDrawn="1"/>
          </p:nvCxnSpPr>
          <p:spPr>
            <a:xfrm>
              <a:off x="11974437" y="5905133"/>
              <a:ext cx="0" cy="27633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1916132" y="5868193"/>
              <a:ext cx="116609" cy="1166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cxnSp>
          <p:nvCxnSpPr>
            <p:cNvPr id="43" name="Straight Connector 42"/>
            <p:cNvCxnSpPr/>
            <p:nvPr userDrawn="1"/>
          </p:nvCxnSpPr>
          <p:spPr>
            <a:xfrm>
              <a:off x="11436001" y="6633863"/>
              <a:ext cx="306765"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8" y="54552"/>
            <a:ext cx="924407" cy="557832"/>
          </a:xfrm>
          <a:prstGeom prst="rect">
            <a:avLst/>
          </a:prstGeom>
        </p:spPr>
      </p:pic>
    </p:spTree>
    <p:extLst>
      <p:ext uri="{BB962C8B-B14F-4D97-AF65-F5344CB8AC3E}">
        <p14:creationId xmlns:p14="http://schemas.microsoft.com/office/powerpoint/2010/main" val="31790762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0721"/>
            <a:ext cx="12195174" cy="6899515"/>
          </a:xfrm>
          <a:prstGeom prst="rect">
            <a:avLst/>
          </a:prstGeom>
        </p:spPr>
      </p:pic>
    </p:spTree>
    <p:extLst>
      <p:ext uri="{BB962C8B-B14F-4D97-AF65-F5344CB8AC3E}">
        <p14:creationId xmlns:p14="http://schemas.microsoft.com/office/powerpoint/2010/main" val="12296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rSlide1">
    <p:spTree>
      <p:nvGrpSpPr>
        <p:cNvPr id="1" name=""/>
        <p:cNvGrpSpPr/>
        <p:nvPr/>
      </p:nvGrpSpPr>
      <p:grpSpPr>
        <a:xfrm>
          <a:off x="0" y="0"/>
          <a:ext cx="0" cy="0"/>
          <a:chOff x="0" y="0"/>
          <a:chExt cx="0" cy="0"/>
        </a:xfrm>
      </p:grpSpPr>
      <p:sp>
        <p:nvSpPr>
          <p:cNvPr id="23"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smtClean="0">
                <a:solidFill>
                  <a:schemeClr val="tx1">
                    <a:lumMod val="75000"/>
                    <a:lumOff val="25000"/>
                  </a:schemeClr>
                </a:solidFill>
                <a:latin typeface="Helvetica" panose="020B0604020202020204" pitchFamily="2" charset="0"/>
              </a:rPr>
              <a:t>© Copyright. 2018. Kale Logistics Solutions Private Limited      </a:t>
            </a:r>
            <a:endParaRPr lang="en-US" sz="800" dirty="0">
              <a:solidFill>
                <a:schemeClr val="tx1">
                  <a:lumMod val="75000"/>
                  <a:lumOff val="25000"/>
                </a:schemeClr>
              </a:solidFill>
              <a:latin typeface="Helvetica" panose="020B0604020202020204" pitchFamily="2" charset="0"/>
            </a:endParaRPr>
          </a:p>
        </p:txBody>
      </p:sp>
      <p:sp>
        <p:nvSpPr>
          <p:cNvPr id="27"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Helvetica" panose="020B0604020202020204" pitchFamily="2" charset="0"/>
              </a:defRPr>
            </a:lvl1pPr>
          </a:lstStyle>
          <a:p>
            <a:pPr lvl="0"/>
            <a:r>
              <a:rPr lang="en-US" dirty="0" smtClean="0"/>
              <a:t>Click to edit Master text</a:t>
            </a:r>
            <a:endParaRPr lang="en-US" dirty="0"/>
          </a:p>
        </p:txBody>
      </p:sp>
      <p:sp>
        <p:nvSpPr>
          <p:cNvPr id="16" name="Text Placeholder 2"/>
          <p:cNvSpPr>
            <a:spLocks noGrp="1"/>
          </p:cNvSpPr>
          <p:nvPr>
            <p:ph idx="1"/>
          </p:nvPr>
        </p:nvSpPr>
        <p:spPr>
          <a:xfrm>
            <a:off x="417928" y="838994"/>
            <a:ext cx="11345043" cy="5410200"/>
          </a:xfrm>
          <a:prstGeom prst="rect">
            <a:avLst/>
          </a:prstGeom>
        </p:spPr>
        <p:txBody>
          <a:bodyPr vert="horz" lIns="84898" tIns="42449" rIns="84898" bIns="42449" rtlCol="0">
            <a:normAutofit/>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userDrawn="1"/>
        </p:nvGrpSpPr>
        <p:grpSpPr>
          <a:xfrm>
            <a:off x="-8197" y="15200"/>
            <a:ext cx="11899772" cy="638205"/>
            <a:chOff x="-8197" y="15200"/>
            <a:chExt cx="11899772" cy="638205"/>
          </a:xfrm>
        </p:grpSpPr>
        <p:pic>
          <p:nvPicPr>
            <p:cNvPr id="11" name="Picture 10"/>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2" name="Group 11"/>
            <p:cNvGrpSpPr/>
            <p:nvPr userDrawn="1"/>
          </p:nvGrpSpPr>
          <p:grpSpPr>
            <a:xfrm>
              <a:off x="-8197" y="517138"/>
              <a:ext cx="11899772" cy="136267"/>
              <a:chOff x="-8197" y="517138"/>
              <a:chExt cx="11899772" cy="136267"/>
            </a:xfrm>
          </p:grpSpPr>
          <p:cxnSp>
            <p:nvCxnSpPr>
              <p:cNvPr id="13" name="Straight Connector 12"/>
              <p:cNvCxnSpPr>
                <a:endCxn id="14"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26760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Slide">
    <p:spTree>
      <p:nvGrpSpPr>
        <p:cNvPr id="1" name=""/>
        <p:cNvGrpSpPr/>
        <p:nvPr/>
      </p:nvGrpSpPr>
      <p:grpSpPr>
        <a:xfrm>
          <a:off x="0" y="0"/>
          <a:ext cx="0" cy="0"/>
          <a:chOff x="0" y="0"/>
          <a:chExt cx="0" cy="0"/>
        </a:xfrm>
      </p:grpSpPr>
      <p:sp>
        <p:nvSpPr>
          <p:cNvPr id="4" name="Rectangle 3"/>
          <p:cNvSpPr/>
          <p:nvPr userDrawn="1"/>
        </p:nvSpPr>
        <p:spPr>
          <a:xfrm>
            <a:off x="0" y="144"/>
            <a:ext cx="12195175" cy="68595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4162"/>
          <a:stretch/>
        </p:blipFill>
        <p:spPr>
          <a:xfrm>
            <a:off x="-2770" y="0"/>
            <a:ext cx="5854980" cy="6859588"/>
          </a:xfrm>
          <a:prstGeom prst="rect">
            <a:avLst/>
          </a:prstGeom>
        </p:spPr>
      </p:pic>
      <p:cxnSp>
        <p:nvCxnSpPr>
          <p:cNvPr id="7" name="Straight Arrow Connector 6"/>
          <p:cNvCxnSpPr/>
          <p:nvPr userDrawn="1"/>
        </p:nvCxnSpPr>
        <p:spPr>
          <a:xfrm>
            <a:off x="1601787" y="5689600"/>
            <a:ext cx="10590213" cy="0"/>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498858" y="5589846"/>
            <a:ext cx="199508" cy="199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0" hasCustomPrompt="1"/>
          </p:nvPr>
        </p:nvSpPr>
        <p:spPr>
          <a:xfrm>
            <a:off x="3384146" y="5039789"/>
            <a:ext cx="8378825" cy="532606"/>
          </a:xfrm>
        </p:spPr>
        <p:txBody>
          <a:bodyPr anchor="ctr">
            <a:normAutofit/>
          </a:bodyPr>
          <a:lstStyle>
            <a:lvl1pPr marL="0" indent="0" algn="r">
              <a:buNone/>
              <a:defRPr sz="2400" b="1">
                <a:solidFill>
                  <a:schemeClr val="bg1"/>
                </a:solidFill>
              </a:defRPr>
            </a:lvl1pPr>
          </a:lstStyle>
          <a:p>
            <a:pPr lvl="0"/>
            <a:r>
              <a:rPr lang="en-IN" dirty="0" smtClean="0"/>
              <a:t>Divider</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9586" y="2634932"/>
            <a:ext cx="8792437" cy="1642371"/>
          </a:xfrm>
          <a:prstGeom prst="rect">
            <a:avLst/>
          </a:prstGeom>
        </p:spPr>
      </p:pic>
    </p:spTree>
    <p:extLst>
      <p:ext uri="{BB962C8B-B14F-4D97-AF65-F5344CB8AC3E}">
        <p14:creationId xmlns:p14="http://schemas.microsoft.com/office/powerpoint/2010/main" val="20206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Slide2">
    <p:spTree>
      <p:nvGrpSpPr>
        <p:cNvPr id="1" name=""/>
        <p:cNvGrpSpPr/>
        <p:nvPr/>
      </p:nvGrpSpPr>
      <p:grpSpPr>
        <a:xfrm>
          <a:off x="0" y="0"/>
          <a:ext cx="0" cy="0"/>
          <a:chOff x="0" y="0"/>
          <a:chExt cx="0" cy="0"/>
        </a:xfrm>
      </p:grpSpPr>
      <p:sp>
        <p:nvSpPr>
          <p:cNvPr id="6"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smtClean="0">
                <a:solidFill>
                  <a:schemeClr val="tx1">
                    <a:lumMod val="75000"/>
                    <a:lumOff val="25000"/>
                  </a:schemeClr>
                </a:solidFill>
                <a:latin typeface="Helvetica" panose="020B0604020202020204" pitchFamily="2" charset="0"/>
              </a:rPr>
              <a:t>© Copyright. 2018. Kale Logistics Solutions Private Limited      </a:t>
            </a:r>
            <a:endParaRPr lang="en-US" sz="800" dirty="0">
              <a:solidFill>
                <a:schemeClr val="tx1">
                  <a:lumMod val="75000"/>
                  <a:lumOff val="25000"/>
                </a:schemeClr>
              </a:solidFill>
              <a:latin typeface="Helvetica" panose="020B0604020202020204" pitchFamily="2" charset="0"/>
            </a:endParaRPr>
          </a:p>
        </p:txBody>
      </p:sp>
      <p:sp>
        <p:nvSpPr>
          <p:cNvPr id="7"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12" name="Group 11"/>
          <p:cNvGrpSpPr/>
          <p:nvPr userDrawn="1"/>
        </p:nvGrpSpPr>
        <p:grpSpPr>
          <a:xfrm>
            <a:off x="-8197" y="15200"/>
            <a:ext cx="11899772" cy="638205"/>
            <a:chOff x="-8197" y="15200"/>
            <a:chExt cx="11899772" cy="638205"/>
          </a:xfrm>
        </p:grpSpPr>
        <p:pic>
          <p:nvPicPr>
            <p:cNvPr id="13" name="Picture 12"/>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4" name="Group 13"/>
            <p:cNvGrpSpPr/>
            <p:nvPr userDrawn="1"/>
          </p:nvGrpSpPr>
          <p:grpSpPr>
            <a:xfrm>
              <a:off x="-8197" y="517138"/>
              <a:ext cx="11899772" cy="136267"/>
              <a:chOff x="-8197" y="517138"/>
              <a:chExt cx="11899772" cy="136267"/>
            </a:xfrm>
          </p:grpSpPr>
          <p:cxnSp>
            <p:nvCxnSpPr>
              <p:cNvPr id="15" name="Straight Connector 14"/>
              <p:cNvCxnSpPr>
                <a:endCxn id="16"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03217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nerSlide3">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6"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9"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smtClean="0">
                <a:solidFill>
                  <a:schemeClr val="tx1">
                    <a:lumMod val="75000"/>
                    <a:lumOff val="25000"/>
                  </a:schemeClr>
                </a:solidFill>
                <a:latin typeface="Helvetica" panose="020B0604020202020204" pitchFamily="2" charset="0"/>
              </a:rPr>
              <a:t>© Copyright. 2018. Kale Logistics Solutions Private Limited      </a:t>
            </a:r>
            <a:endParaRPr lang="en-US" sz="800" dirty="0">
              <a:solidFill>
                <a:schemeClr val="tx1">
                  <a:lumMod val="75000"/>
                  <a:lumOff val="25000"/>
                </a:schemeClr>
              </a:solidFill>
              <a:latin typeface="Helvetica" panose="020B0604020202020204" pitchFamily="2" charset="0"/>
            </a:endParaRPr>
          </a:p>
        </p:txBody>
      </p:sp>
    </p:spTree>
    <p:extLst>
      <p:ext uri="{BB962C8B-B14F-4D97-AF65-F5344CB8AC3E}">
        <p14:creationId xmlns:p14="http://schemas.microsoft.com/office/powerpoint/2010/main" val="29986325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Slide4">
    <p:spTree>
      <p:nvGrpSpPr>
        <p:cNvPr id="1" name=""/>
        <p:cNvGrpSpPr/>
        <p:nvPr/>
      </p:nvGrpSpPr>
      <p:grpSpPr>
        <a:xfrm>
          <a:off x="0" y="0"/>
          <a:ext cx="0" cy="0"/>
          <a:chOff x="0" y="0"/>
          <a:chExt cx="0" cy="0"/>
        </a:xfrm>
      </p:grpSpPr>
      <p:sp>
        <p:nvSpPr>
          <p:cNvPr id="7"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8"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9"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smtClean="0">
                <a:solidFill>
                  <a:schemeClr val="tx1">
                    <a:lumMod val="75000"/>
                    <a:lumOff val="25000"/>
                  </a:schemeClr>
                </a:solidFill>
                <a:latin typeface="Helvetica" panose="020B0604020202020204" pitchFamily="2" charset="0"/>
              </a:rPr>
              <a:t>© Copyright. 2018. Kale Logistics Solutions Private Limited      </a:t>
            </a:r>
            <a:endParaRPr lang="en-US" sz="800" dirty="0">
              <a:solidFill>
                <a:schemeClr val="tx1">
                  <a:lumMod val="75000"/>
                  <a:lumOff val="25000"/>
                </a:schemeClr>
              </a:solidFill>
              <a:latin typeface="Helvetica" panose="020B0604020202020204" pitchFamily="2" charset="0"/>
            </a:endParaRPr>
          </a:p>
        </p:txBody>
      </p:sp>
      <p:sp>
        <p:nvSpPr>
          <p:cNvPr id="10"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15" name="Group 14"/>
          <p:cNvGrpSpPr/>
          <p:nvPr userDrawn="1"/>
        </p:nvGrpSpPr>
        <p:grpSpPr>
          <a:xfrm>
            <a:off x="-8197" y="15200"/>
            <a:ext cx="11899772" cy="638205"/>
            <a:chOff x="-8197" y="15200"/>
            <a:chExt cx="11899772" cy="638205"/>
          </a:xfrm>
        </p:grpSpPr>
        <p:pic>
          <p:nvPicPr>
            <p:cNvPr id="16" name="Picture 15"/>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7" name="Group 16"/>
            <p:cNvGrpSpPr/>
            <p:nvPr userDrawn="1"/>
          </p:nvGrpSpPr>
          <p:grpSpPr>
            <a:xfrm>
              <a:off x="-8197" y="517138"/>
              <a:ext cx="11899772" cy="136267"/>
              <a:chOff x="-8197" y="517138"/>
              <a:chExt cx="11899772" cy="136267"/>
            </a:xfrm>
          </p:grpSpPr>
          <p:cxnSp>
            <p:nvCxnSpPr>
              <p:cNvPr id="18" name="Straight Connector 17"/>
              <p:cNvCxnSpPr>
                <a:endCxn id="19"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60973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Slide5">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38200" y="991394"/>
            <a:ext cx="5181600" cy="435133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6172200" y="991394"/>
            <a:ext cx="5181600" cy="435133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smtClean="0">
                <a:solidFill>
                  <a:schemeClr val="tx1">
                    <a:lumMod val="75000"/>
                    <a:lumOff val="25000"/>
                  </a:schemeClr>
                </a:solidFill>
                <a:latin typeface="Helvetica" panose="020B0604020202020204" pitchFamily="2" charset="0"/>
              </a:rPr>
              <a:t>© Copyright. 2018. Kale Logistics Solutions Private Limited      </a:t>
            </a:r>
            <a:endParaRPr lang="en-US" sz="800" dirty="0">
              <a:solidFill>
                <a:schemeClr val="tx1">
                  <a:lumMod val="75000"/>
                  <a:lumOff val="25000"/>
                </a:schemeClr>
              </a:solidFill>
              <a:latin typeface="Helvetica" panose="020B0604020202020204" pitchFamily="2" charset="0"/>
            </a:endParaRPr>
          </a:p>
        </p:txBody>
      </p:sp>
      <p:sp>
        <p:nvSpPr>
          <p:cNvPr id="12"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16" name="Group 15"/>
          <p:cNvGrpSpPr/>
          <p:nvPr userDrawn="1"/>
        </p:nvGrpSpPr>
        <p:grpSpPr>
          <a:xfrm>
            <a:off x="-8197" y="15200"/>
            <a:ext cx="11899772" cy="638205"/>
            <a:chOff x="-8197" y="15200"/>
            <a:chExt cx="11899772" cy="638205"/>
          </a:xfrm>
        </p:grpSpPr>
        <p:pic>
          <p:nvPicPr>
            <p:cNvPr id="17" name="Picture 16"/>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8" name="Group 17"/>
            <p:cNvGrpSpPr/>
            <p:nvPr userDrawn="1"/>
          </p:nvGrpSpPr>
          <p:grpSpPr>
            <a:xfrm>
              <a:off x="-8197" y="517138"/>
              <a:ext cx="11899772" cy="136267"/>
              <a:chOff x="-8197" y="517138"/>
              <a:chExt cx="11899772" cy="136267"/>
            </a:xfrm>
          </p:grpSpPr>
          <p:cxnSp>
            <p:nvCxnSpPr>
              <p:cNvPr id="19" name="Straight Connector 18"/>
              <p:cNvCxnSpPr>
                <a:endCxn id="20"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442767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Slide6">
    <p:spTree>
      <p:nvGrpSpPr>
        <p:cNvPr id="1" name=""/>
        <p:cNvGrpSpPr/>
        <p:nvPr/>
      </p:nvGrpSpPr>
      <p:grpSpPr>
        <a:xfrm>
          <a:off x="0" y="0"/>
          <a:ext cx="0" cy="0"/>
          <a:chOff x="0" y="0"/>
          <a:chExt cx="0" cy="0"/>
        </a:xfrm>
      </p:grpSpPr>
      <p:sp>
        <p:nvSpPr>
          <p:cNvPr id="4" name="Title 1"/>
          <p:cNvSpPr>
            <a:spLocks noGrp="1"/>
          </p:cNvSpPr>
          <p:nvPr>
            <p:ph type="title"/>
          </p:nvPr>
        </p:nvSpPr>
        <p:spPr>
          <a:xfrm>
            <a:off x="839788" y="987424"/>
            <a:ext cx="3932237" cy="1069975"/>
          </a:xfrm>
        </p:spPr>
        <p:txBody>
          <a:bodyPr anchor="b"/>
          <a:lstStyle>
            <a:lvl1pPr algn="l">
              <a:defRPr sz="3200"/>
            </a:lvl1pPr>
          </a:lstStyle>
          <a:p>
            <a:r>
              <a:rPr lang="en-US" dirty="0" smtClean="0"/>
              <a:t>Click to edit Master title style</a:t>
            </a:r>
            <a:endParaRPr lang="en-US" dirty="0"/>
          </a:p>
        </p:txBody>
      </p:sp>
      <p:sp>
        <p:nvSpPr>
          <p:cNvPr id="5" name="Content Placeholder 2"/>
          <p:cNvSpPr>
            <a:spLocks noGrp="1"/>
          </p:cNvSpPr>
          <p:nvPr>
            <p:ph idx="1"/>
          </p:nvPr>
        </p:nvSpPr>
        <p:spPr>
          <a:xfrm>
            <a:off x="5183188" y="987425"/>
            <a:ext cx="6172200" cy="4873625"/>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400">
                <a:solidFill>
                  <a:schemeClr val="tx1">
                    <a:lumMod val="95000"/>
                    <a:lumOff val="5000"/>
                  </a:schemeClr>
                </a:solidFill>
              </a:defRPr>
            </a:lvl3pPr>
            <a:lvl4pPr>
              <a:defRPr sz="2000">
                <a:solidFill>
                  <a:schemeClr val="tx1">
                    <a:lumMod val="95000"/>
                    <a:lumOff val="5000"/>
                  </a:schemeClr>
                </a:solidFill>
              </a:defRPr>
            </a:lvl4pPr>
            <a:lvl5pP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smtClean="0">
                <a:solidFill>
                  <a:schemeClr val="tx1">
                    <a:lumMod val="75000"/>
                    <a:lumOff val="25000"/>
                  </a:schemeClr>
                </a:solidFill>
                <a:latin typeface="Helvetica" panose="020B0604020202020204" pitchFamily="2" charset="0"/>
              </a:rPr>
              <a:t>© Copyright. 2018. Kale Logistics Solutions Private Limited      </a:t>
            </a:r>
            <a:endParaRPr lang="en-US" sz="800" dirty="0">
              <a:solidFill>
                <a:schemeClr val="tx1">
                  <a:lumMod val="75000"/>
                  <a:lumOff val="25000"/>
                </a:schemeClr>
              </a:solidFill>
              <a:latin typeface="Helvetica" panose="020B0604020202020204" pitchFamily="2" charset="0"/>
            </a:endParaRPr>
          </a:p>
        </p:txBody>
      </p:sp>
      <p:sp>
        <p:nvSpPr>
          <p:cNvPr id="9"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Helvetica" panose="020B0604020202020204" pitchFamily="2" charset="0"/>
              </a:defRPr>
            </a:lvl1pPr>
          </a:lstStyle>
          <a:p>
            <a:pPr lvl="0"/>
            <a:r>
              <a:rPr lang="en-US" dirty="0" smtClean="0"/>
              <a:t>Click to edit Master text</a:t>
            </a:r>
            <a:endParaRPr lang="en-US" dirty="0"/>
          </a:p>
        </p:txBody>
      </p:sp>
      <p:grpSp>
        <p:nvGrpSpPr>
          <p:cNvPr id="13" name="Group 12"/>
          <p:cNvGrpSpPr/>
          <p:nvPr userDrawn="1"/>
        </p:nvGrpSpPr>
        <p:grpSpPr>
          <a:xfrm>
            <a:off x="-8197" y="15200"/>
            <a:ext cx="11899772" cy="638205"/>
            <a:chOff x="-8197" y="15200"/>
            <a:chExt cx="11899772" cy="638205"/>
          </a:xfrm>
        </p:grpSpPr>
        <p:pic>
          <p:nvPicPr>
            <p:cNvPr id="14" name="Picture 13"/>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5" name="Group 14"/>
            <p:cNvGrpSpPr/>
            <p:nvPr userDrawn="1"/>
          </p:nvGrpSpPr>
          <p:grpSpPr>
            <a:xfrm>
              <a:off x="-8197" y="517138"/>
              <a:ext cx="11899772" cy="136267"/>
              <a:chOff x="-8197" y="517138"/>
              <a:chExt cx="11899772" cy="136267"/>
            </a:xfrm>
          </p:grpSpPr>
          <p:cxnSp>
            <p:nvCxnSpPr>
              <p:cNvPr id="16" name="Straight Connector 15"/>
              <p:cNvCxnSpPr>
                <a:endCxn id="17"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67493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61" y="274706"/>
            <a:ext cx="10975657" cy="1143265"/>
          </a:xfrm>
          <a:prstGeom prst="rect">
            <a:avLst/>
          </a:prstGeom>
        </p:spPr>
        <p:txBody>
          <a:bodyPr vert="horz" lIns="84898" tIns="42449" rIns="84898" bIns="424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61" y="1600575"/>
            <a:ext cx="10975657" cy="4527011"/>
          </a:xfrm>
          <a:prstGeom prst="rect">
            <a:avLst/>
          </a:prstGeom>
        </p:spPr>
        <p:txBody>
          <a:bodyPr vert="horz" lIns="84898" tIns="42449" rIns="84898" bIns="424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760" y="6357824"/>
            <a:ext cx="3887627" cy="365210"/>
          </a:xfrm>
          <a:prstGeom prst="rect">
            <a:avLst/>
          </a:prstGeom>
        </p:spPr>
        <p:txBody>
          <a:bodyPr vert="horz" lIns="84898" tIns="42449" rIns="84898" bIns="42449" rtlCol="0" anchor="ctr"/>
          <a:lstStyle>
            <a:lvl1pPr algn="l">
              <a:defRPr sz="1100">
                <a:solidFill>
                  <a:schemeClr val="tx1">
                    <a:tint val="75000"/>
                  </a:schemeClr>
                </a:solidFill>
              </a:defRPr>
            </a:lvl1pPr>
          </a:lstStyle>
          <a:p>
            <a:pPr marL="342900" indent="-342900">
              <a:spcBef>
                <a:spcPct val="20000"/>
              </a:spcBef>
              <a:defRPr/>
            </a:pPr>
            <a:r>
              <a:rPr lang="en-US" dirty="0" smtClean="0">
                <a:solidFill>
                  <a:schemeClr val="tx1">
                    <a:lumMod val="65000"/>
                    <a:lumOff val="35000"/>
                  </a:schemeClr>
                </a:solidFill>
                <a:latin typeface="Arial Narrow" pitchFamily="34" charset="0"/>
              </a:rPr>
              <a:t>2018 © Kale Logistics Solutions Private Limited. All Rights Reserved</a:t>
            </a:r>
            <a:endParaRPr lang="en-US" dirty="0">
              <a:solidFill>
                <a:schemeClr val="tx1">
                  <a:lumMod val="65000"/>
                  <a:lumOff val="35000"/>
                </a:schemeClr>
              </a:solidFill>
              <a:latin typeface="Arial Narrow" pitchFamily="34" charset="0"/>
            </a:endParaRPr>
          </a:p>
        </p:txBody>
      </p:sp>
    </p:spTree>
    <p:extLst>
      <p:ext uri="{BB962C8B-B14F-4D97-AF65-F5344CB8AC3E}">
        <p14:creationId xmlns:p14="http://schemas.microsoft.com/office/powerpoint/2010/main" val="175257395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6" r:id="rId3"/>
    <p:sldLayoutId id="2147483675" r:id="rId4"/>
    <p:sldLayoutId id="2147483673" r:id="rId5"/>
    <p:sldLayoutId id="2147483669" r:id="rId6"/>
    <p:sldLayoutId id="2147483671" r:id="rId7"/>
    <p:sldLayoutId id="2147483670" r:id="rId8"/>
    <p:sldLayoutId id="2147483672" r:id="rId9"/>
    <p:sldLayoutId id="2147483667" r:id="rId10"/>
    <p:sldLayoutId id="2147483680" r:id="rId11"/>
    <p:sldLayoutId id="2147483681" r:id="rId12"/>
    <p:sldLayoutId id="2147483683" r:id="rId13"/>
  </p:sldLayoutIdLst>
  <p:timing>
    <p:tnLst>
      <p:par>
        <p:cTn id="1" dur="indefinite" restart="never" nodeType="tmRoot"/>
      </p:par>
    </p:tnLst>
  </p:timing>
  <p:hf hdr="0" ftr="0" dt="0"/>
  <p:txStyles>
    <p:titleStyle>
      <a:lvl1pPr algn="r" defTabSz="848986" rtl="0" eaLnBrk="1" latinLnBrk="0" hangingPunct="1">
        <a:spcBef>
          <a:spcPct val="0"/>
        </a:spcBef>
        <a:buNone/>
        <a:defRPr sz="2400" b="1" kern="1200">
          <a:solidFill>
            <a:srgbClr val="0070C0"/>
          </a:solidFill>
          <a:latin typeface="Helvetica" panose="020B0604020202020204" pitchFamily="2" charset="0"/>
          <a:ea typeface="+mj-ea"/>
          <a:cs typeface="+mj-cs"/>
        </a:defRPr>
      </a:lvl1pPr>
    </p:titleStyle>
    <p:bodyStyle>
      <a:lvl1pPr marL="318370" indent="-318370" algn="l" defTabSz="848986" rtl="0" eaLnBrk="1" latinLnBrk="0" hangingPunct="1">
        <a:spcBef>
          <a:spcPct val="20000"/>
        </a:spcBef>
        <a:buFont typeface="Wingdings" panose="05000000000000000000" pitchFamily="2" charset="2"/>
        <a:buChar char="§"/>
        <a:defRPr sz="2000" kern="1200">
          <a:solidFill>
            <a:schemeClr val="tx1">
              <a:lumMod val="95000"/>
              <a:lumOff val="5000"/>
            </a:schemeClr>
          </a:solidFill>
          <a:latin typeface="Helvetica" panose="020B0604020202020204" pitchFamily="2" charset="0"/>
          <a:ea typeface="+mn-ea"/>
          <a:cs typeface="+mn-cs"/>
        </a:defRPr>
      </a:lvl1pPr>
      <a:lvl2pPr marL="689802" indent="-265309" algn="l" defTabSz="848986" rtl="0" eaLnBrk="1" latinLnBrk="0" hangingPunct="1">
        <a:spcBef>
          <a:spcPct val="20000"/>
        </a:spcBef>
        <a:buFont typeface="Arial" panose="020B0604020202020204" pitchFamily="34" charset="0"/>
        <a:buChar char="•"/>
        <a:defRPr sz="1800" kern="1200">
          <a:solidFill>
            <a:schemeClr val="tx1">
              <a:lumMod val="95000"/>
              <a:lumOff val="5000"/>
            </a:schemeClr>
          </a:solidFill>
          <a:latin typeface="Helvetica" panose="020B0604020202020204" pitchFamily="2" charset="0"/>
          <a:ea typeface="+mn-ea"/>
          <a:cs typeface="+mn-cs"/>
        </a:defRPr>
      </a:lvl2pPr>
      <a:lvl3pPr marL="1061233" indent="-212247" algn="l" defTabSz="848986" rtl="0" eaLnBrk="1" latinLnBrk="0" hangingPunct="1">
        <a:spcBef>
          <a:spcPct val="20000"/>
        </a:spcBef>
        <a:buFont typeface="Courier New" panose="02070309020205020404" pitchFamily="49" charset="0"/>
        <a:buChar char="o"/>
        <a:defRPr sz="1600" kern="1200">
          <a:solidFill>
            <a:schemeClr val="tx1">
              <a:lumMod val="95000"/>
              <a:lumOff val="5000"/>
            </a:schemeClr>
          </a:solidFill>
          <a:latin typeface="Helvetica" panose="020B0604020202020204" pitchFamily="2" charset="0"/>
          <a:ea typeface="+mn-ea"/>
          <a:cs typeface="+mn-cs"/>
        </a:defRPr>
      </a:lvl3pPr>
      <a:lvl4pPr marL="1485726" indent="-212247" algn="l" defTabSz="848986" rtl="0" eaLnBrk="1" latinLnBrk="0" hangingPunct="1">
        <a:spcBef>
          <a:spcPct val="20000"/>
        </a:spcBef>
        <a:buFont typeface="Arial" pitchFamily="34" charset="0"/>
        <a:buChar char="–"/>
        <a:defRPr sz="1400" kern="1200">
          <a:solidFill>
            <a:schemeClr val="tx1">
              <a:lumMod val="95000"/>
              <a:lumOff val="5000"/>
            </a:schemeClr>
          </a:solidFill>
          <a:latin typeface="Helvetica" panose="020B0604020202020204" pitchFamily="2" charset="0"/>
          <a:ea typeface="+mn-ea"/>
          <a:cs typeface="+mn-cs"/>
        </a:defRPr>
      </a:lvl4pPr>
      <a:lvl5pPr marL="1910219" indent="-212247" algn="l" defTabSz="848986" rtl="0" eaLnBrk="1" latinLnBrk="0" hangingPunct="1">
        <a:spcBef>
          <a:spcPct val="20000"/>
        </a:spcBef>
        <a:buFont typeface="Arial" pitchFamily="34" charset="0"/>
        <a:buChar char="»"/>
        <a:defRPr sz="1200" kern="1200">
          <a:solidFill>
            <a:schemeClr val="tx1">
              <a:lumMod val="95000"/>
              <a:lumOff val="5000"/>
            </a:schemeClr>
          </a:solidFill>
          <a:latin typeface="Helvetica" panose="020B0604020202020204" pitchFamily="2" charset="0"/>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8986" rtl="0" eaLnBrk="1" latinLnBrk="0" hangingPunct="1">
        <a:defRPr sz="1700" kern="1200">
          <a:solidFill>
            <a:schemeClr val="tx1"/>
          </a:solidFill>
          <a:latin typeface="+mn-lt"/>
          <a:ea typeface="+mn-ea"/>
          <a:cs typeface="+mn-cs"/>
        </a:defRPr>
      </a:lvl1pPr>
      <a:lvl2pPr marL="424493" algn="l" defTabSz="848986" rtl="0" eaLnBrk="1" latinLnBrk="0" hangingPunct="1">
        <a:defRPr sz="1700" kern="1200">
          <a:solidFill>
            <a:schemeClr val="tx1"/>
          </a:solidFill>
          <a:latin typeface="+mn-lt"/>
          <a:ea typeface="+mn-ea"/>
          <a:cs typeface="+mn-cs"/>
        </a:defRPr>
      </a:lvl2pPr>
      <a:lvl3pPr marL="848986" algn="l" defTabSz="848986" rtl="0" eaLnBrk="1" latinLnBrk="0" hangingPunct="1">
        <a:defRPr sz="1700" kern="1200">
          <a:solidFill>
            <a:schemeClr val="tx1"/>
          </a:solidFill>
          <a:latin typeface="+mn-lt"/>
          <a:ea typeface="+mn-ea"/>
          <a:cs typeface="+mn-cs"/>
        </a:defRPr>
      </a:lvl3pPr>
      <a:lvl4pPr marL="1273480" algn="l" defTabSz="848986" rtl="0" eaLnBrk="1" latinLnBrk="0" hangingPunct="1">
        <a:defRPr sz="1700" kern="1200">
          <a:solidFill>
            <a:schemeClr val="tx1"/>
          </a:solidFill>
          <a:latin typeface="+mn-lt"/>
          <a:ea typeface="+mn-ea"/>
          <a:cs typeface="+mn-cs"/>
        </a:defRPr>
      </a:lvl4pPr>
      <a:lvl5pPr marL="1697973" algn="l" defTabSz="848986" rtl="0" eaLnBrk="1" latinLnBrk="0" hangingPunct="1">
        <a:defRPr sz="1700" kern="1200">
          <a:solidFill>
            <a:schemeClr val="tx1"/>
          </a:solidFill>
          <a:latin typeface="+mn-lt"/>
          <a:ea typeface="+mn-ea"/>
          <a:cs typeface="+mn-cs"/>
        </a:defRPr>
      </a:lvl5pPr>
      <a:lvl6pPr marL="2122466" algn="l" defTabSz="848986" rtl="0" eaLnBrk="1" latinLnBrk="0" hangingPunct="1">
        <a:defRPr sz="1700" kern="1200">
          <a:solidFill>
            <a:schemeClr val="tx1"/>
          </a:solidFill>
          <a:latin typeface="+mn-lt"/>
          <a:ea typeface="+mn-ea"/>
          <a:cs typeface="+mn-cs"/>
        </a:defRPr>
      </a:lvl6pPr>
      <a:lvl7pPr marL="2546959" algn="l" defTabSz="848986" rtl="0" eaLnBrk="1" latinLnBrk="0" hangingPunct="1">
        <a:defRPr sz="1700" kern="1200">
          <a:solidFill>
            <a:schemeClr val="tx1"/>
          </a:solidFill>
          <a:latin typeface="+mn-lt"/>
          <a:ea typeface="+mn-ea"/>
          <a:cs typeface="+mn-cs"/>
        </a:defRPr>
      </a:lvl7pPr>
      <a:lvl8pPr marL="2971453" algn="l" defTabSz="848986" rtl="0" eaLnBrk="1" latinLnBrk="0" hangingPunct="1">
        <a:defRPr sz="1700" kern="1200">
          <a:solidFill>
            <a:schemeClr val="tx1"/>
          </a:solidFill>
          <a:latin typeface="+mn-lt"/>
          <a:ea typeface="+mn-ea"/>
          <a:cs typeface="+mn-cs"/>
        </a:defRPr>
      </a:lvl8pPr>
      <a:lvl9pPr marL="3395946" algn="l" defTabSz="84898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image" Target="../media/image58.png"/><Relationship Id="rId7" Type="http://schemas.openxmlformats.org/officeDocument/2006/relationships/image" Target="../media/image39.png"/><Relationship Id="rId12" Type="http://schemas.openxmlformats.org/officeDocument/2006/relationships/image" Target="../media/image63.pn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0.jpeg"/><Relationship Id="rId11" Type="http://schemas.openxmlformats.org/officeDocument/2006/relationships/image" Target="../media/image62.png"/><Relationship Id="rId5" Type="http://schemas.openxmlformats.org/officeDocument/2006/relationships/image" Target="../media/image59.png"/><Relationship Id="rId10" Type="http://schemas.openxmlformats.org/officeDocument/2006/relationships/image" Target="../media/image31.png"/><Relationship Id="rId4" Type="http://schemas.openxmlformats.org/officeDocument/2006/relationships/image" Target="../media/image38.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43.png"/><Relationship Id="rId10" Type="http://schemas.openxmlformats.org/officeDocument/2006/relationships/image" Target="../media/image77.jpeg"/><Relationship Id="rId4" Type="http://schemas.openxmlformats.org/officeDocument/2006/relationships/image" Target="../media/image72.png"/><Relationship Id="rId9" Type="http://schemas.openxmlformats.org/officeDocument/2006/relationships/image" Target="../media/image76.jp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83.png"/><Relationship Id="rId5" Type="http://schemas.openxmlformats.org/officeDocument/2006/relationships/image" Target="../media/image81.jpeg"/><Relationship Id="rId10" Type="http://schemas.openxmlformats.org/officeDocument/2006/relationships/image" Target="../media/image82.jpeg"/><Relationship Id="rId4" Type="http://schemas.openxmlformats.org/officeDocument/2006/relationships/image" Target="../media/image39.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99.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8.png"/><Relationship Id="rId2" Type="http://schemas.openxmlformats.org/officeDocument/2006/relationships/image" Target="../media/image84.png"/><Relationship Id="rId16" Type="http://schemas.openxmlformats.org/officeDocument/2006/relationships/image" Target="../media/image64.png"/><Relationship Id="rId20"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image" Target="../media/image100.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103.png"/><Relationship Id="rId21" Type="http://schemas.openxmlformats.org/officeDocument/2006/relationships/image" Target="../media/image36.png"/><Relationship Id="rId7" Type="http://schemas.openxmlformats.org/officeDocument/2006/relationships/image" Target="../media/image105.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19.png"/><Relationship Id="rId2" Type="http://schemas.openxmlformats.org/officeDocument/2006/relationships/image" Target="../media/image102.png"/><Relationship Id="rId16" Type="http://schemas.openxmlformats.org/officeDocument/2006/relationships/image" Target="../media/image112.jpe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104.jpeg"/><Relationship Id="rId11" Type="http://schemas.openxmlformats.org/officeDocument/2006/relationships/image" Target="../media/image107.png"/><Relationship Id="rId24" Type="http://schemas.openxmlformats.org/officeDocument/2006/relationships/image" Target="../media/image118.png"/><Relationship Id="rId5" Type="http://schemas.openxmlformats.org/officeDocument/2006/relationships/image" Target="../media/image44.png"/><Relationship Id="rId15" Type="http://schemas.openxmlformats.org/officeDocument/2006/relationships/image" Target="../media/image111.png"/><Relationship Id="rId23" Type="http://schemas.openxmlformats.org/officeDocument/2006/relationships/image" Target="../media/image117.png"/><Relationship Id="rId10" Type="http://schemas.openxmlformats.org/officeDocument/2006/relationships/image" Target="../media/image33.png"/><Relationship Id="rId19" Type="http://schemas.openxmlformats.org/officeDocument/2006/relationships/image" Target="../media/image115.png"/><Relationship Id="rId4" Type="http://schemas.openxmlformats.org/officeDocument/2006/relationships/image" Target="../media/image35.png"/><Relationship Id="rId9" Type="http://schemas.openxmlformats.org/officeDocument/2006/relationships/image" Target="../media/image106.jpeg"/><Relationship Id="rId14" Type="http://schemas.openxmlformats.org/officeDocument/2006/relationships/image" Target="../media/image110.jpeg"/><Relationship Id="rId22" Type="http://schemas.openxmlformats.org/officeDocument/2006/relationships/image" Target="../media/image1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7.png"/><Relationship Id="rId18" Type="http://schemas.openxmlformats.org/officeDocument/2006/relationships/image" Target="../media/image129.png"/><Relationship Id="rId26" Type="http://schemas.openxmlformats.org/officeDocument/2006/relationships/image" Target="../media/image135.png"/><Relationship Id="rId3" Type="http://schemas.openxmlformats.org/officeDocument/2006/relationships/image" Target="../media/image120.png"/><Relationship Id="rId21" Type="http://schemas.openxmlformats.org/officeDocument/2006/relationships/image" Target="../media/image131.png"/><Relationship Id="rId7" Type="http://schemas.openxmlformats.org/officeDocument/2006/relationships/image" Target="../media/image94.png"/><Relationship Id="rId12" Type="http://schemas.openxmlformats.org/officeDocument/2006/relationships/image" Target="../media/image126.png"/><Relationship Id="rId17" Type="http://schemas.openxmlformats.org/officeDocument/2006/relationships/image" Target="../media/image63.png"/><Relationship Id="rId25" Type="http://schemas.openxmlformats.org/officeDocument/2006/relationships/image" Target="../media/image134.png"/><Relationship Id="rId2" Type="http://schemas.openxmlformats.org/officeDocument/2006/relationships/image" Target="../media/image89.png"/><Relationship Id="rId16" Type="http://schemas.openxmlformats.org/officeDocument/2006/relationships/image" Target="../media/image128.png"/><Relationship Id="rId20" Type="http://schemas.openxmlformats.org/officeDocument/2006/relationships/image" Target="../media/image59.png"/><Relationship Id="rId29" Type="http://schemas.openxmlformats.org/officeDocument/2006/relationships/image" Target="../media/image138.png"/><Relationship Id="rId1" Type="http://schemas.openxmlformats.org/officeDocument/2006/relationships/slideLayout" Target="../slideLayouts/slideLayout3.xml"/><Relationship Id="rId6" Type="http://schemas.openxmlformats.org/officeDocument/2006/relationships/image" Target="../media/image123.png"/><Relationship Id="rId11" Type="http://schemas.openxmlformats.org/officeDocument/2006/relationships/image" Target="../media/image64.png"/><Relationship Id="rId24" Type="http://schemas.openxmlformats.org/officeDocument/2006/relationships/image" Target="../media/image31.png"/><Relationship Id="rId32" Type="http://schemas.openxmlformats.org/officeDocument/2006/relationships/image" Target="../media/image140.png"/><Relationship Id="rId5" Type="http://schemas.openxmlformats.org/officeDocument/2006/relationships/image" Target="../media/image122.png"/><Relationship Id="rId15" Type="http://schemas.openxmlformats.org/officeDocument/2006/relationships/image" Target="../media/image73.png"/><Relationship Id="rId23" Type="http://schemas.openxmlformats.org/officeDocument/2006/relationships/image" Target="../media/image133.png"/><Relationship Id="rId28" Type="http://schemas.openxmlformats.org/officeDocument/2006/relationships/image" Target="../media/image137.png"/><Relationship Id="rId10" Type="http://schemas.openxmlformats.org/officeDocument/2006/relationships/image" Target="../media/image125.png"/><Relationship Id="rId19" Type="http://schemas.openxmlformats.org/officeDocument/2006/relationships/image" Target="../media/image130.png"/><Relationship Id="rId31" Type="http://schemas.openxmlformats.org/officeDocument/2006/relationships/image" Target="../media/image117.png"/><Relationship Id="rId4" Type="http://schemas.openxmlformats.org/officeDocument/2006/relationships/image" Target="../media/image121.png"/><Relationship Id="rId9" Type="http://schemas.openxmlformats.org/officeDocument/2006/relationships/image" Target="../media/image96.png"/><Relationship Id="rId14" Type="http://schemas.openxmlformats.org/officeDocument/2006/relationships/image" Target="../media/image33.png"/><Relationship Id="rId22" Type="http://schemas.openxmlformats.org/officeDocument/2006/relationships/image" Target="../media/image132.png"/><Relationship Id="rId27" Type="http://schemas.openxmlformats.org/officeDocument/2006/relationships/image" Target="../media/image136.png"/><Relationship Id="rId30" Type="http://schemas.openxmlformats.org/officeDocument/2006/relationships/image" Target="../media/image1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5.png"/><Relationship Id="rId18" Type="http://schemas.openxmlformats.org/officeDocument/2006/relationships/image" Target="../media/image149.png"/><Relationship Id="rId3" Type="http://schemas.openxmlformats.org/officeDocument/2006/relationships/image" Target="../media/image39.png"/><Relationship Id="rId7" Type="http://schemas.openxmlformats.org/officeDocument/2006/relationships/image" Target="../media/image143.png"/><Relationship Id="rId12" Type="http://schemas.openxmlformats.org/officeDocument/2006/relationships/image" Target="../media/image63.png"/><Relationship Id="rId17" Type="http://schemas.openxmlformats.org/officeDocument/2006/relationships/image" Target="../media/image148.png"/><Relationship Id="rId2" Type="http://schemas.openxmlformats.org/officeDocument/2006/relationships/image" Target="../media/image49.png"/><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3.xml"/><Relationship Id="rId6" Type="http://schemas.openxmlformats.org/officeDocument/2006/relationships/image" Target="../media/image142.png"/><Relationship Id="rId11" Type="http://schemas.openxmlformats.org/officeDocument/2006/relationships/image" Target="../media/image43.png"/><Relationship Id="rId5" Type="http://schemas.openxmlformats.org/officeDocument/2006/relationships/image" Target="../media/image86.png"/><Relationship Id="rId15" Type="http://schemas.openxmlformats.org/officeDocument/2006/relationships/image" Target="../media/image146.png"/><Relationship Id="rId10" Type="http://schemas.openxmlformats.org/officeDocument/2006/relationships/image" Target="../media/image48.png"/><Relationship Id="rId19" Type="http://schemas.openxmlformats.org/officeDocument/2006/relationships/image" Target="../media/image150.png"/><Relationship Id="rId4" Type="http://schemas.openxmlformats.org/officeDocument/2006/relationships/image" Target="../media/image141.png"/><Relationship Id="rId9" Type="http://schemas.openxmlformats.org/officeDocument/2006/relationships/image" Target="../media/image100.png"/><Relationship Id="rId14"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3.png"/><Relationship Id="rId7" Type="http://schemas.openxmlformats.org/officeDocument/2006/relationships/image" Target="../media/image59.png"/><Relationship Id="rId2" Type="http://schemas.openxmlformats.org/officeDocument/2006/relationships/image" Target="../media/image152.png"/><Relationship Id="rId1" Type="http://schemas.openxmlformats.org/officeDocument/2006/relationships/slideLayout" Target="../slideLayouts/slideLayout3.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26.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3.png"/><Relationship Id="rId7" Type="http://schemas.openxmlformats.org/officeDocument/2006/relationships/image" Target="../media/image59.png"/><Relationship Id="rId2" Type="http://schemas.openxmlformats.org/officeDocument/2006/relationships/image" Target="../media/image152.png"/><Relationship Id="rId1" Type="http://schemas.openxmlformats.org/officeDocument/2006/relationships/slideLayout" Target="../slideLayouts/slideLayout3.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5.png"/><Relationship Id="rId18" Type="http://schemas.openxmlformats.org/officeDocument/2006/relationships/image" Target="../media/image158.png"/><Relationship Id="rId3" Type="http://schemas.openxmlformats.org/officeDocument/2006/relationships/image" Target="../media/image39.png"/><Relationship Id="rId7" Type="http://schemas.openxmlformats.org/officeDocument/2006/relationships/image" Target="../media/image143.png"/><Relationship Id="rId12" Type="http://schemas.openxmlformats.org/officeDocument/2006/relationships/image" Target="../media/image63.png"/><Relationship Id="rId17" Type="http://schemas.openxmlformats.org/officeDocument/2006/relationships/image" Target="../media/image151.png"/><Relationship Id="rId2" Type="http://schemas.openxmlformats.org/officeDocument/2006/relationships/image" Target="../media/image49.png"/><Relationship Id="rId16" Type="http://schemas.openxmlformats.org/officeDocument/2006/relationships/image" Target="../media/image150.png"/><Relationship Id="rId1" Type="http://schemas.openxmlformats.org/officeDocument/2006/relationships/slideLayout" Target="../slideLayouts/slideLayout3.xml"/><Relationship Id="rId6" Type="http://schemas.openxmlformats.org/officeDocument/2006/relationships/image" Target="../media/image142.png"/><Relationship Id="rId11" Type="http://schemas.openxmlformats.org/officeDocument/2006/relationships/image" Target="../media/image43.png"/><Relationship Id="rId5" Type="http://schemas.openxmlformats.org/officeDocument/2006/relationships/image" Target="../media/image86.png"/><Relationship Id="rId15" Type="http://schemas.openxmlformats.org/officeDocument/2006/relationships/image" Target="../media/image146.png"/><Relationship Id="rId10" Type="http://schemas.openxmlformats.org/officeDocument/2006/relationships/image" Target="../media/image48.png"/><Relationship Id="rId4" Type="http://schemas.openxmlformats.org/officeDocument/2006/relationships/image" Target="../media/image141.png"/><Relationship Id="rId9" Type="http://schemas.openxmlformats.org/officeDocument/2006/relationships/image" Target="../media/image100.png"/><Relationship Id="rId14" Type="http://schemas.openxmlformats.org/officeDocument/2006/relationships/image" Target="../media/image8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3.xml"/><Relationship Id="rId5" Type="http://schemas.openxmlformats.org/officeDocument/2006/relationships/image" Target="../media/image82.jpeg"/><Relationship Id="rId4" Type="http://schemas.openxmlformats.org/officeDocument/2006/relationships/image" Target="../media/image161.png"/></Relationships>
</file>

<file path=ppt/slides/_rels/slide31.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87.png"/><Relationship Id="rId7" Type="http://schemas.openxmlformats.org/officeDocument/2006/relationships/image" Target="../media/image165.png"/><Relationship Id="rId2" Type="http://schemas.openxmlformats.org/officeDocument/2006/relationships/image" Target="../media/image162.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69.png"/><Relationship Id="rId5" Type="http://schemas.openxmlformats.org/officeDocument/2006/relationships/image" Target="../media/image164.png"/><Relationship Id="rId10" Type="http://schemas.openxmlformats.org/officeDocument/2006/relationships/image" Target="../media/image63.png"/><Relationship Id="rId4" Type="http://schemas.openxmlformats.org/officeDocument/2006/relationships/image" Target="../media/image163.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158.png"/><Relationship Id="rId4" Type="http://schemas.openxmlformats.org/officeDocument/2006/relationships/image" Target="../media/image16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74.jpg"/><Relationship Id="rId3" Type="http://schemas.openxmlformats.org/officeDocument/2006/relationships/image" Target="../media/image49.png"/><Relationship Id="rId7" Type="http://schemas.openxmlformats.org/officeDocument/2006/relationships/image" Target="../media/image173.png"/><Relationship Id="rId2" Type="http://schemas.openxmlformats.org/officeDocument/2006/relationships/image" Target="../media/image171.png"/><Relationship Id="rId1" Type="http://schemas.openxmlformats.org/officeDocument/2006/relationships/slideLayout" Target="../slideLayouts/slideLayout11.xml"/><Relationship Id="rId6" Type="http://schemas.openxmlformats.org/officeDocument/2006/relationships/image" Target="../media/image83.png"/><Relationship Id="rId5" Type="http://schemas.openxmlformats.org/officeDocument/2006/relationships/image" Target="../media/image172.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6.png"/><Relationship Id="rId7" Type="http://schemas.openxmlformats.org/officeDocument/2006/relationships/image" Target="../media/image179.png"/><Relationship Id="rId12" Type="http://schemas.openxmlformats.org/officeDocument/2006/relationships/image" Target="../media/image181.png"/><Relationship Id="rId2" Type="http://schemas.openxmlformats.org/officeDocument/2006/relationships/image" Target="../media/image175.png"/><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121.png"/><Relationship Id="rId5" Type="http://schemas.openxmlformats.org/officeDocument/2006/relationships/image" Target="../media/image178.png"/><Relationship Id="rId10" Type="http://schemas.openxmlformats.org/officeDocument/2006/relationships/image" Target="../media/image120.png"/><Relationship Id="rId4" Type="http://schemas.openxmlformats.org/officeDocument/2006/relationships/image" Target="../media/image177.png"/><Relationship Id="rId9" Type="http://schemas.openxmlformats.org/officeDocument/2006/relationships/image" Target="../media/image180.png"/></Relationships>
</file>

<file path=ppt/slides/_rels/slide36.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6.png"/><Relationship Id="rId7" Type="http://schemas.openxmlformats.org/officeDocument/2006/relationships/image" Target="../media/image183.png"/><Relationship Id="rId2" Type="http://schemas.openxmlformats.org/officeDocument/2006/relationships/image" Target="../media/image175.png"/><Relationship Id="rId1" Type="http://schemas.openxmlformats.org/officeDocument/2006/relationships/slideLayout" Target="../slideLayouts/slideLayout13.xml"/><Relationship Id="rId6" Type="http://schemas.openxmlformats.org/officeDocument/2006/relationships/image" Target="../media/image178.png"/><Relationship Id="rId5" Type="http://schemas.openxmlformats.org/officeDocument/2006/relationships/image" Target="../media/image182.png"/><Relationship Id="rId4" Type="http://schemas.openxmlformats.org/officeDocument/2006/relationships/image" Target="../media/image17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3.png"/><Relationship Id="rId7"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55.png"/><Relationship Id="rId10" Type="http://schemas.openxmlformats.org/officeDocument/2006/relationships/image" Target="../media/image49.png"/><Relationship Id="rId4" Type="http://schemas.openxmlformats.org/officeDocument/2006/relationships/image" Target="../media/image54.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266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Maritime Stakeholders - Interactions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5201" r="20704" b="5554"/>
          <a:stretch/>
        </p:blipFill>
        <p:spPr>
          <a:xfrm flipH="1">
            <a:off x="2080887" y="5539982"/>
            <a:ext cx="519283" cy="389462"/>
          </a:xfrm>
          <a:prstGeom prst="rect">
            <a:avLst/>
          </a:prstGeom>
        </p:spPr>
      </p:pic>
      <p:sp>
        <p:nvSpPr>
          <p:cNvPr id="4" name="TextBox 3"/>
          <p:cNvSpPr txBox="1"/>
          <p:nvPr/>
        </p:nvSpPr>
        <p:spPr>
          <a:xfrm>
            <a:off x="6935443" y="6015141"/>
            <a:ext cx="1733459" cy="400017"/>
          </a:xfrm>
          <a:prstGeom prst="rect">
            <a:avLst/>
          </a:prstGeom>
          <a:noFill/>
        </p:spPr>
        <p:txBody>
          <a:bodyPr wrap="square" rtlCol="0">
            <a:spAutoFit/>
          </a:bodyPr>
          <a:lstStyle/>
          <a:p>
            <a:r>
              <a:rPr lang="en-US" sz="1000" dirty="0">
                <a:latin typeface="Arial Narrow" pitchFamily="34" charset="0"/>
              </a:rPr>
              <a:t>63 Payment Confirmation</a:t>
            </a:r>
          </a:p>
          <a:p>
            <a:r>
              <a:rPr lang="en-US" sz="1000" dirty="0">
                <a:latin typeface="Arial Narrow" pitchFamily="34" charset="0"/>
              </a:rPr>
              <a:t>64. Gate Out</a:t>
            </a:r>
            <a:endParaRPr lang="en-IN" sz="1000" dirty="0">
              <a:latin typeface="Arial Narrow" pitchFamily="34" charset="0"/>
            </a:endParaRPr>
          </a:p>
        </p:txBody>
      </p:sp>
      <p:grpSp>
        <p:nvGrpSpPr>
          <p:cNvPr id="5" name="Group 4"/>
          <p:cNvGrpSpPr/>
          <p:nvPr/>
        </p:nvGrpSpPr>
        <p:grpSpPr>
          <a:xfrm>
            <a:off x="7715082" y="2937723"/>
            <a:ext cx="1751487" cy="1001923"/>
            <a:chOff x="6649451" y="2886139"/>
            <a:chExt cx="1751892" cy="1002155"/>
          </a:xfrm>
        </p:grpSpPr>
        <p:sp>
          <p:nvSpPr>
            <p:cNvPr id="6" name="TextBox 5"/>
            <p:cNvSpPr txBox="1"/>
            <p:nvPr/>
          </p:nvSpPr>
          <p:spPr>
            <a:xfrm>
              <a:off x="7658581" y="2899755"/>
              <a:ext cx="742762" cy="400110"/>
            </a:xfrm>
            <a:prstGeom prst="rect">
              <a:avLst/>
            </a:prstGeom>
            <a:noFill/>
          </p:spPr>
          <p:txBody>
            <a:bodyPr wrap="square" rtlCol="0">
              <a:spAutoFit/>
            </a:bodyPr>
            <a:lstStyle/>
            <a:p>
              <a:pPr algn="ctr"/>
              <a:r>
                <a:rPr lang="en-US" sz="1000" b="1" dirty="0">
                  <a:latin typeface="Arial Narrow" pitchFamily="34" charset="0"/>
                </a:rPr>
                <a:t>Shipping Line</a:t>
              </a:r>
              <a:endParaRPr lang="en-IN" sz="1000" b="1" dirty="0">
                <a:latin typeface="Arial Narrow" pitchFamily="34" charset="0"/>
              </a:endParaRPr>
            </a:p>
          </p:txBody>
        </p:sp>
        <p:sp>
          <p:nvSpPr>
            <p:cNvPr id="7" name="TextBox 6"/>
            <p:cNvSpPr txBox="1"/>
            <p:nvPr/>
          </p:nvSpPr>
          <p:spPr>
            <a:xfrm>
              <a:off x="6803924" y="3642073"/>
              <a:ext cx="740908" cy="246221"/>
            </a:xfrm>
            <a:prstGeom prst="rect">
              <a:avLst/>
            </a:prstGeom>
            <a:noFill/>
          </p:spPr>
          <p:txBody>
            <a:bodyPr wrap="square" rtlCol="0">
              <a:spAutoFit/>
            </a:bodyPr>
            <a:lstStyle/>
            <a:p>
              <a:r>
                <a:rPr lang="en-US" sz="1000" b="1" dirty="0">
                  <a:latin typeface="Arial Narrow" pitchFamily="34" charset="0"/>
                </a:rPr>
                <a:t>Customs</a:t>
              </a:r>
              <a:endParaRPr lang="en-IN" sz="1000" b="1" dirty="0">
                <a:latin typeface="Arial Narrow" pitchFamily="34" charset="0"/>
              </a:endParaRPr>
            </a:p>
          </p:txBody>
        </p:sp>
        <p:cxnSp>
          <p:nvCxnSpPr>
            <p:cNvPr id="8" name="Straight Connector 7"/>
            <p:cNvCxnSpPr/>
            <p:nvPr/>
          </p:nvCxnSpPr>
          <p:spPr>
            <a:xfrm>
              <a:off x="8029962" y="3372308"/>
              <a:ext cx="0" cy="273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351047" y="3642264"/>
              <a:ext cx="674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85868" y="3611824"/>
              <a:ext cx="668900" cy="246221"/>
            </a:xfrm>
            <a:prstGeom prst="rect">
              <a:avLst/>
            </a:prstGeom>
            <a:noFill/>
          </p:spPr>
          <p:txBody>
            <a:bodyPr wrap="square" rtlCol="0">
              <a:spAutoFit/>
            </a:bodyPr>
            <a:lstStyle/>
            <a:p>
              <a:r>
                <a:rPr lang="en-US" sz="1000" dirty="0">
                  <a:latin typeface="Arial Narrow" pitchFamily="34" charset="0"/>
                </a:rPr>
                <a:t>48. IGM</a:t>
              </a:r>
              <a:endParaRPr lang="en-IN" sz="1000" dirty="0">
                <a:latin typeface="Arial Narrow" pitchFamily="34" charset="0"/>
              </a:endParaRPr>
            </a:p>
          </p:txBody>
        </p:sp>
        <p:cxnSp>
          <p:nvCxnSpPr>
            <p:cNvPr id="11" name="Straight Arrow Connector 10"/>
            <p:cNvCxnSpPr/>
            <p:nvPr/>
          </p:nvCxnSpPr>
          <p:spPr>
            <a:xfrm flipH="1">
              <a:off x="6649451" y="3070060"/>
              <a:ext cx="10858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94043" y="2886139"/>
              <a:ext cx="628104" cy="246221"/>
            </a:xfrm>
            <a:prstGeom prst="rect">
              <a:avLst/>
            </a:prstGeom>
            <a:noFill/>
          </p:spPr>
          <p:txBody>
            <a:bodyPr wrap="square" rtlCol="0">
              <a:spAutoFit/>
            </a:bodyPr>
            <a:lstStyle/>
            <a:p>
              <a:r>
                <a:rPr lang="en-US" sz="1000" dirty="0">
                  <a:latin typeface="Arial Narrow" pitchFamily="34" charset="0"/>
                </a:rPr>
                <a:t>48. IGM</a:t>
              </a:r>
              <a:endParaRPr lang="en-IN" sz="1000" dirty="0">
                <a:latin typeface="Arial Narrow" pitchFamily="34" charset="0"/>
              </a:endParaRPr>
            </a:p>
          </p:txBody>
        </p:sp>
        <p:cxnSp>
          <p:nvCxnSpPr>
            <p:cNvPr id="13" name="Straight Connector 12"/>
            <p:cNvCxnSpPr/>
            <p:nvPr/>
          </p:nvCxnSpPr>
          <p:spPr>
            <a:xfrm rot="10800000" flipV="1">
              <a:off x="7455790" y="3725638"/>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127466" y="1331620"/>
            <a:ext cx="1720879" cy="2632100"/>
            <a:chOff x="60310" y="1279664"/>
            <a:chExt cx="1721277" cy="2632709"/>
          </a:xfrm>
        </p:grpSpPr>
        <p:cxnSp>
          <p:nvCxnSpPr>
            <p:cNvPr id="15" name="Straight Arrow Connector 14"/>
            <p:cNvCxnSpPr/>
            <p:nvPr/>
          </p:nvCxnSpPr>
          <p:spPr>
            <a:xfrm flipV="1">
              <a:off x="154628" y="1279664"/>
              <a:ext cx="0" cy="1843169"/>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310" y="3666152"/>
              <a:ext cx="1721277" cy="246221"/>
            </a:xfrm>
            <a:prstGeom prst="rect">
              <a:avLst/>
            </a:prstGeom>
            <a:noFill/>
          </p:spPr>
          <p:txBody>
            <a:bodyPr wrap="square" rtlCol="0">
              <a:spAutoFit/>
            </a:bodyPr>
            <a:lstStyle/>
            <a:p>
              <a:r>
                <a:rPr lang="en-US" sz="1000" dirty="0">
                  <a:latin typeface="Arial Narrow" pitchFamily="34" charset="0"/>
                </a:rPr>
                <a:t>   16.  HBL</a:t>
              </a:r>
            </a:p>
          </p:txBody>
        </p:sp>
        <p:cxnSp>
          <p:nvCxnSpPr>
            <p:cNvPr id="17" name="Straight Connector 16"/>
            <p:cNvCxnSpPr/>
            <p:nvPr/>
          </p:nvCxnSpPr>
          <p:spPr>
            <a:xfrm flipH="1">
              <a:off x="81162" y="3766493"/>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076755" y="1322483"/>
            <a:ext cx="3122367" cy="592120"/>
            <a:chOff x="6010976" y="1270524"/>
            <a:chExt cx="3123090" cy="592257"/>
          </a:xfrm>
        </p:grpSpPr>
        <p:sp>
          <p:nvSpPr>
            <p:cNvPr id="19" name="TextBox 18"/>
            <p:cNvSpPr txBox="1"/>
            <p:nvPr/>
          </p:nvSpPr>
          <p:spPr>
            <a:xfrm>
              <a:off x="7257793" y="1616560"/>
              <a:ext cx="1662703" cy="246221"/>
            </a:xfrm>
            <a:prstGeom prst="rect">
              <a:avLst/>
            </a:prstGeom>
            <a:noFill/>
          </p:spPr>
          <p:txBody>
            <a:bodyPr wrap="square" rtlCol="0">
              <a:spAutoFit/>
            </a:bodyPr>
            <a:lstStyle/>
            <a:p>
              <a:r>
                <a:rPr lang="en-US" sz="1000" dirty="0">
                  <a:latin typeface="Arial Narrow" pitchFamily="34" charset="0"/>
                </a:rPr>
                <a:t>2. L/C Application</a:t>
              </a:r>
              <a:endParaRPr lang="en-IN" sz="1000" dirty="0">
                <a:latin typeface="Arial Narrow" pitchFamily="34" charset="0"/>
              </a:endParaRPr>
            </a:p>
          </p:txBody>
        </p:sp>
        <p:cxnSp>
          <p:nvCxnSpPr>
            <p:cNvPr id="20" name="Straight Connector 19"/>
            <p:cNvCxnSpPr/>
            <p:nvPr/>
          </p:nvCxnSpPr>
          <p:spPr>
            <a:xfrm>
              <a:off x="9134066" y="1270524"/>
              <a:ext cx="0" cy="3372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174378" y="1600994"/>
              <a:ext cx="1956097"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0976" y="1585855"/>
              <a:ext cx="1121615" cy="246221"/>
            </a:xfrm>
            <a:prstGeom prst="rect">
              <a:avLst/>
            </a:prstGeom>
            <a:noFill/>
          </p:spPr>
          <p:txBody>
            <a:bodyPr wrap="square" rtlCol="0">
              <a:spAutoFit/>
            </a:bodyPr>
            <a:lstStyle/>
            <a:p>
              <a:pPr algn="ctr"/>
              <a:r>
                <a:rPr lang="en-US" sz="1000" b="1" dirty="0">
                  <a:latin typeface="Arial Narrow" pitchFamily="34" charset="0"/>
                </a:rPr>
                <a:t>Importer’s Bank</a:t>
              </a:r>
              <a:endParaRPr lang="en-IN" sz="1000" b="1" dirty="0">
                <a:latin typeface="Arial Narrow" pitchFamily="34" charset="0"/>
              </a:endParaRPr>
            </a:p>
          </p:txBody>
        </p:sp>
      </p:grpSp>
      <p:grpSp>
        <p:nvGrpSpPr>
          <p:cNvPr id="23" name="Group 22"/>
          <p:cNvGrpSpPr/>
          <p:nvPr/>
        </p:nvGrpSpPr>
        <p:grpSpPr>
          <a:xfrm>
            <a:off x="3190612" y="1606397"/>
            <a:ext cx="3815523" cy="302884"/>
            <a:chOff x="2123934" y="1554504"/>
            <a:chExt cx="3816406" cy="302954"/>
          </a:xfrm>
        </p:grpSpPr>
        <p:sp>
          <p:nvSpPr>
            <p:cNvPr id="24" name="TextBox 23"/>
            <p:cNvSpPr txBox="1"/>
            <p:nvPr/>
          </p:nvSpPr>
          <p:spPr>
            <a:xfrm>
              <a:off x="2123934" y="1611237"/>
              <a:ext cx="1030922" cy="246221"/>
            </a:xfrm>
            <a:prstGeom prst="rect">
              <a:avLst/>
            </a:prstGeom>
            <a:noFill/>
          </p:spPr>
          <p:txBody>
            <a:bodyPr wrap="square" rtlCol="0">
              <a:spAutoFit/>
            </a:bodyPr>
            <a:lstStyle/>
            <a:p>
              <a:pPr algn="ctr"/>
              <a:r>
                <a:rPr lang="en-US" sz="1000" b="1" dirty="0">
                  <a:latin typeface="Arial Narrow" pitchFamily="34" charset="0"/>
                </a:rPr>
                <a:t>Exporter’s Bank</a:t>
              </a:r>
              <a:endParaRPr lang="en-IN" sz="1000" b="1" dirty="0">
                <a:latin typeface="Arial Narrow" pitchFamily="34" charset="0"/>
              </a:endParaRPr>
            </a:p>
          </p:txBody>
        </p:sp>
        <p:cxnSp>
          <p:nvCxnSpPr>
            <p:cNvPr id="25" name="Straight Arrow Connector 24"/>
            <p:cNvCxnSpPr/>
            <p:nvPr/>
          </p:nvCxnSpPr>
          <p:spPr>
            <a:xfrm flipH="1">
              <a:off x="3165813" y="1590361"/>
              <a:ext cx="2774527"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17921" y="1554504"/>
              <a:ext cx="2375291" cy="246221"/>
            </a:xfrm>
            <a:prstGeom prst="rect">
              <a:avLst/>
            </a:prstGeom>
            <a:noFill/>
          </p:spPr>
          <p:txBody>
            <a:bodyPr wrap="square" rtlCol="0">
              <a:spAutoFit/>
            </a:bodyPr>
            <a:lstStyle/>
            <a:p>
              <a:r>
                <a:rPr lang="en-US" sz="1000" dirty="0">
                  <a:latin typeface="Arial Narrow" pitchFamily="34" charset="0"/>
                </a:rPr>
                <a:t>          3. L/C Application</a:t>
              </a:r>
              <a:endParaRPr lang="en-IN" sz="1000" dirty="0">
                <a:latin typeface="Arial Narrow" pitchFamily="34" charset="0"/>
              </a:endParaRPr>
            </a:p>
          </p:txBody>
        </p:sp>
      </p:grpSp>
      <p:grpSp>
        <p:nvGrpSpPr>
          <p:cNvPr id="27" name="Group 26"/>
          <p:cNvGrpSpPr/>
          <p:nvPr/>
        </p:nvGrpSpPr>
        <p:grpSpPr>
          <a:xfrm>
            <a:off x="1690488" y="1388133"/>
            <a:ext cx="1666619" cy="483901"/>
            <a:chOff x="623462" y="1336190"/>
            <a:chExt cx="1667005" cy="484013"/>
          </a:xfrm>
        </p:grpSpPr>
        <p:sp>
          <p:nvSpPr>
            <p:cNvPr id="28" name="TextBox 27"/>
            <p:cNvSpPr txBox="1"/>
            <p:nvPr/>
          </p:nvSpPr>
          <p:spPr>
            <a:xfrm>
              <a:off x="627763" y="1573982"/>
              <a:ext cx="1662704" cy="246221"/>
            </a:xfrm>
            <a:prstGeom prst="rect">
              <a:avLst/>
            </a:prstGeom>
            <a:noFill/>
          </p:spPr>
          <p:txBody>
            <a:bodyPr wrap="square" rtlCol="0">
              <a:spAutoFit/>
            </a:bodyPr>
            <a:lstStyle/>
            <a:p>
              <a:r>
                <a:rPr lang="en-US" sz="1000" dirty="0">
                  <a:latin typeface="Arial Narrow" pitchFamily="34" charset="0"/>
                </a:rPr>
                <a:t>  4. L/C Notification</a:t>
              </a:r>
              <a:endParaRPr lang="en-IN" sz="1000" dirty="0">
                <a:latin typeface="Arial Narrow" pitchFamily="34" charset="0"/>
              </a:endParaRPr>
            </a:p>
          </p:txBody>
        </p:sp>
        <p:cxnSp>
          <p:nvCxnSpPr>
            <p:cNvPr id="29" name="Straight Connector 28"/>
            <p:cNvCxnSpPr/>
            <p:nvPr/>
          </p:nvCxnSpPr>
          <p:spPr>
            <a:xfrm flipH="1">
              <a:off x="623462" y="1593880"/>
              <a:ext cx="14386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23462" y="1336190"/>
              <a:ext cx="0" cy="262145"/>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42394" y="1470763"/>
            <a:ext cx="2520923" cy="627962"/>
            <a:chOff x="275287" y="1418839"/>
            <a:chExt cx="2521507" cy="628107"/>
          </a:xfrm>
        </p:grpSpPr>
        <p:cxnSp>
          <p:nvCxnSpPr>
            <p:cNvPr id="32" name="Straight Connector 31"/>
            <p:cNvCxnSpPr/>
            <p:nvPr/>
          </p:nvCxnSpPr>
          <p:spPr>
            <a:xfrm>
              <a:off x="526236" y="1418839"/>
              <a:ext cx="0" cy="389457"/>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26236" y="1808317"/>
              <a:ext cx="1583527" cy="15932"/>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5287" y="1800725"/>
              <a:ext cx="2521507" cy="246221"/>
            </a:xfrm>
            <a:prstGeom prst="rect">
              <a:avLst/>
            </a:prstGeom>
            <a:noFill/>
          </p:spPr>
          <p:txBody>
            <a:bodyPr wrap="square" rtlCol="0">
              <a:spAutoFit/>
            </a:bodyPr>
            <a:lstStyle/>
            <a:p>
              <a:r>
                <a:rPr lang="en-US" sz="1000" dirty="0">
                  <a:latin typeface="Arial Narrow" pitchFamily="34" charset="0"/>
                </a:rPr>
                <a:t>      5. Invoice &amp; Packing List</a:t>
              </a:r>
              <a:endParaRPr lang="en-IN" sz="1000" dirty="0">
                <a:latin typeface="Arial Narrow" pitchFamily="34" charset="0"/>
              </a:endParaRPr>
            </a:p>
          </p:txBody>
        </p:sp>
      </p:grpSp>
      <p:grpSp>
        <p:nvGrpSpPr>
          <p:cNvPr id="35" name="Group 34"/>
          <p:cNvGrpSpPr/>
          <p:nvPr/>
        </p:nvGrpSpPr>
        <p:grpSpPr>
          <a:xfrm>
            <a:off x="4305209" y="1833556"/>
            <a:ext cx="2770532" cy="272737"/>
            <a:chOff x="3238788" y="1781717"/>
            <a:chExt cx="2771173" cy="272800"/>
          </a:xfrm>
        </p:grpSpPr>
        <p:cxnSp>
          <p:nvCxnSpPr>
            <p:cNvPr id="36" name="Straight Arrow Connector 35"/>
            <p:cNvCxnSpPr/>
            <p:nvPr/>
          </p:nvCxnSpPr>
          <p:spPr>
            <a:xfrm>
              <a:off x="3238788" y="1781717"/>
              <a:ext cx="2771173"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02899" y="1808296"/>
              <a:ext cx="2454468" cy="246221"/>
            </a:xfrm>
            <a:prstGeom prst="rect">
              <a:avLst/>
            </a:prstGeom>
            <a:noFill/>
          </p:spPr>
          <p:txBody>
            <a:bodyPr wrap="square" rtlCol="0">
              <a:spAutoFit/>
            </a:bodyPr>
            <a:lstStyle/>
            <a:p>
              <a:r>
                <a:rPr lang="en-US" sz="1000" dirty="0">
                  <a:latin typeface="Arial Narrow" pitchFamily="34" charset="0"/>
                </a:rPr>
                <a:t>     6. Invoice &amp; Packing List</a:t>
              </a:r>
              <a:endParaRPr lang="en-IN" sz="1000" dirty="0">
                <a:latin typeface="Arial Narrow" pitchFamily="34" charset="0"/>
              </a:endParaRPr>
            </a:p>
          </p:txBody>
        </p:sp>
      </p:grpSp>
      <p:grpSp>
        <p:nvGrpSpPr>
          <p:cNvPr id="38" name="Group 37"/>
          <p:cNvGrpSpPr/>
          <p:nvPr/>
        </p:nvGrpSpPr>
        <p:grpSpPr>
          <a:xfrm>
            <a:off x="1913787" y="836712"/>
            <a:ext cx="7474009" cy="246164"/>
            <a:chOff x="846812" y="784641"/>
            <a:chExt cx="7475739" cy="246221"/>
          </a:xfrm>
        </p:grpSpPr>
        <p:sp>
          <p:nvSpPr>
            <p:cNvPr id="39" name="TextBox 38"/>
            <p:cNvSpPr txBox="1"/>
            <p:nvPr/>
          </p:nvSpPr>
          <p:spPr>
            <a:xfrm>
              <a:off x="2873177" y="784641"/>
              <a:ext cx="3441595" cy="246221"/>
            </a:xfrm>
            <a:prstGeom prst="rect">
              <a:avLst/>
            </a:prstGeom>
            <a:noFill/>
          </p:spPr>
          <p:txBody>
            <a:bodyPr wrap="square" rtlCol="0">
              <a:spAutoFit/>
            </a:bodyPr>
            <a:lstStyle/>
            <a:p>
              <a:pPr algn="ctr"/>
              <a:r>
                <a:rPr lang="en-US" sz="1000" dirty="0">
                  <a:latin typeface="Arial Narrow" pitchFamily="34" charset="0"/>
                </a:rPr>
                <a:t>      1. Purchase Order/Sales Contract</a:t>
              </a:r>
              <a:endParaRPr lang="en-IN" sz="1000" dirty="0">
                <a:latin typeface="Arial Narrow" pitchFamily="34" charset="0"/>
              </a:endParaRPr>
            </a:p>
          </p:txBody>
        </p:sp>
        <p:cxnSp>
          <p:nvCxnSpPr>
            <p:cNvPr id="40" name="Straight Arrow Connector 39"/>
            <p:cNvCxnSpPr/>
            <p:nvPr/>
          </p:nvCxnSpPr>
          <p:spPr>
            <a:xfrm flipH="1">
              <a:off x="846812" y="991394"/>
              <a:ext cx="7475739"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122551" y="1237634"/>
            <a:ext cx="701442" cy="246164"/>
          </a:xfrm>
          <a:prstGeom prst="rect">
            <a:avLst/>
          </a:prstGeom>
          <a:noFill/>
        </p:spPr>
        <p:txBody>
          <a:bodyPr wrap="square" rtlCol="0">
            <a:spAutoFit/>
          </a:bodyPr>
          <a:lstStyle/>
          <a:p>
            <a:pPr algn="ctr"/>
            <a:r>
              <a:rPr lang="en-US" sz="1000" dirty="0">
                <a:solidFill>
                  <a:srgbClr val="92D050"/>
                </a:solidFill>
                <a:latin typeface="Arial Narrow" pitchFamily="34" charset="0"/>
              </a:rPr>
              <a:t>   Exporter</a:t>
            </a:r>
            <a:endParaRPr lang="en-IN" sz="1000" dirty="0">
              <a:solidFill>
                <a:srgbClr val="92D050"/>
              </a:solidFill>
              <a:latin typeface="Arial Narrow" pitchFamily="34" charset="0"/>
            </a:endParaRPr>
          </a:p>
        </p:txBody>
      </p:sp>
      <p:sp>
        <p:nvSpPr>
          <p:cNvPr id="42" name="TextBox 41"/>
          <p:cNvSpPr txBox="1"/>
          <p:nvPr/>
        </p:nvSpPr>
        <p:spPr>
          <a:xfrm>
            <a:off x="9793008" y="670544"/>
            <a:ext cx="591085" cy="246164"/>
          </a:xfrm>
          <a:prstGeom prst="rect">
            <a:avLst/>
          </a:prstGeom>
          <a:noFill/>
        </p:spPr>
        <p:txBody>
          <a:bodyPr wrap="square" rtlCol="0">
            <a:spAutoFit/>
          </a:bodyPr>
          <a:lstStyle/>
          <a:p>
            <a:endParaRPr lang="en-IN" sz="1000" dirty="0">
              <a:solidFill>
                <a:srgbClr val="92D050"/>
              </a:solidFill>
              <a:latin typeface="Arial Narrow" pitchFamily="34" charset="0"/>
            </a:endParaRPr>
          </a:p>
        </p:txBody>
      </p:sp>
      <p:sp>
        <p:nvSpPr>
          <p:cNvPr id="43" name="TextBox 42"/>
          <p:cNvSpPr txBox="1"/>
          <p:nvPr/>
        </p:nvSpPr>
        <p:spPr>
          <a:xfrm>
            <a:off x="9628518" y="1097869"/>
            <a:ext cx="886059" cy="246164"/>
          </a:xfrm>
          <a:prstGeom prst="rect">
            <a:avLst/>
          </a:prstGeom>
          <a:noFill/>
        </p:spPr>
        <p:txBody>
          <a:bodyPr wrap="square" rtlCol="0">
            <a:spAutoFit/>
          </a:bodyPr>
          <a:lstStyle/>
          <a:p>
            <a:pPr algn="ctr"/>
            <a:r>
              <a:rPr lang="en-US" sz="1000" dirty="0">
                <a:solidFill>
                  <a:srgbClr val="92D050"/>
                </a:solidFill>
                <a:latin typeface="Arial Narrow" pitchFamily="34" charset="0"/>
              </a:rPr>
              <a:t>       Importer</a:t>
            </a:r>
            <a:endParaRPr lang="en-IN" sz="1000" dirty="0">
              <a:solidFill>
                <a:srgbClr val="92D050"/>
              </a:solidFill>
              <a:latin typeface="Arial Narrow" pitchFamily="34" charset="0"/>
            </a:endParaRPr>
          </a:p>
        </p:txBody>
      </p:sp>
      <p:grpSp>
        <p:nvGrpSpPr>
          <p:cNvPr id="44" name="Group 43"/>
          <p:cNvGrpSpPr/>
          <p:nvPr/>
        </p:nvGrpSpPr>
        <p:grpSpPr>
          <a:xfrm>
            <a:off x="1774002" y="1136784"/>
            <a:ext cx="1772041" cy="386738"/>
            <a:chOff x="706995" y="1084783"/>
            <a:chExt cx="1772451" cy="386828"/>
          </a:xfrm>
        </p:grpSpPr>
        <p:cxnSp>
          <p:nvCxnSpPr>
            <p:cNvPr id="45" name="Straight Arrow Connector 44"/>
            <p:cNvCxnSpPr/>
            <p:nvPr/>
          </p:nvCxnSpPr>
          <p:spPr>
            <a:xfrm flipV="1">
              <a:off x="718493" y="1124047"/>
              <a:ext cx="0" cy="330416"/>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06995" y="1471610"/>
              <a:ext cx="1284173" cy="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37566" y="1084783"/>
              <a:ext cx="1741880" cy="246221"/>
            </a:xfrm>
            <a:prstGeom prst="rect">
              <a:avLst/>
            </a:prstGeom>
            <a:noFill/>
          </p:spPr>
          <p:txBody>
            <a:bodyPr wrap="square" rtlCol="0">
              <a:spAutoFit/>
            </a:bodyPr>
            <a:lstStyle/>
            <a:p>
              <a:r>
                <a:rPr lang="en-US" sz="1000" dirty="0">
                  <a:latin typeface="Arial Narrow" pitchFamily="34" charset="0"/>
                </a:rPr>
                <a:t>  17. HBL</a:t>
              </a:r>
            </a:p>
          </p:txBody>
        </p:sp>
        <p:cxnSp>
          <p:nvCxnSpPr>
            <p:cNvPr id="48" name="Straight Connector 47"/>
            <p:cNvCxnSpPr/>
            <p:nvPr/>
          </p:nvCxnSpPr>
          <p:spPr>
            <a:xfrm>
              <a:off x="793067" y="1212827"/>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794133" y="1197456"/>
            <a:ext cx="1741476" cy="362594"/>
            <a:chOff x="727131" y="1145469"/>
            <a:chExt cx="1741879" cy="362678"/>
          </a:xfrm>
        </p:grpSpPr>
        <p:sp>
          <p:nvSpPr>
            <p:cNvPr id="50" name="TextBox 49"/>
            <p:cNvSpPr txBox="1"/>
            <p:nvPr/>
          </p:nvSpPr>
          <p:spPr>
            <a:xfrm>
              <a:off x="727131" y="1261926"/>
              <a:ext cx="1741879" cy="246221"/>
            </a:xfrm>
            <a:prstGeom prst="rect">
              <a:avLst/>
            </a:prstGeom>
            <a:noFill/>
          </p:spPr>
          <p:txBody>
            <a:bodyPr wrap="square" rtlCol="0">
              <a:spAutoFit/>
            </a:bodyPr>
            <a:lstStyle/>
            <a:p>
              <a:r>
                <a:rPr lang="en-US" sz="1000" dirty="0">
                  <a:latin typeface="Arial Narrow" pitchFamily="34" charset="0"/>
                </a:rPr>
                <a:t>  18. Credit Note</a:t>
              </a:r>
              <a:endParaRPr lang="en-IN" sz="1000" dirty="0">
                <a:latin typeface="Arial Narrow" pitchFamily="34" charset="0"/>
              </a:endParaRPr>
            </a:p>
          </p:txBody>
        </p:sp>
        <p:cxnSp>
          <p:nvCxnSpPr>
            <p:cNvPr id="51" name="Straight Arrow Connector 50"/>
            <p:cNvCxnSpPr/>
            <p:nvPr/>
          </p:nvCxnSpPr>
          <p:spPr>
            <a:xfrm flipV="1">
              <a:off x="756722" y="1145469"/>
              <a:ext cx="0" cy="27307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77480" y="1375299"/>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151605" y="1244774"/>
            <a:ext cx="2944910" cy="255737"/>
            <a:chOff x="3085149" y="1192798"/>
            <a:chExt cx="2945592" cy="255796"/>
          </a:xfrm>
        </p:grpSpPr>
        <p:cxnSp>
          <p:nvCxnSpPr>
            <p:cNvPr id="54" name="Straight Arrow Connector 53"/>
            <p:cNvCxnSpPr/>
            <p:nvPr/>
          </p:nvCxnSpPr>
          <p:spPr>
            <a:xfrm>
              <a:off x="3085149" y="1448594"/>
              <a:ext cx="2929526"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17921" y="1192798"/>
              <a:ext cx="2612820" cy="246221"/>
            </a:xfrm>
            <a:prstGeom prst="rect">
              <a:avLst/>
            </a:prstGeom>
            <a:noFill/>
          </p:spPr>
          <p:txBody>
            <a:bodyPr wrap="square" rtlCol="0">
              <a:spAutoFit/>
            </a:bodyPr>
            <a:lstStyle/>
            <a:p>
              <a:r>
                <a:rPr lang="en-US" sz="1000" dirty="0">
                  <a:latin typeface="Arial Narrow" pitchFamily="34" charset="0"/>
                </a:rPr>
                <a:t>                19. Debit Note</a:t>
              </a:r>
              <a:endParaRPr lang="en-IN" sz="1000" dirty="0">
                <a:latin typeface="Arial Narrow" pitchFamily="34" charset="0"/>
              </a:endParaRPr>
            </a:p>
          </p:txBody>
        </p:sp>
        <p:cxnSp>
          <p:nvCxnSpPr>
            <p:cNvPr id="56" name="Straight Connector 55"/>
            <p:cNvCxnSpPr/>
            <p:nvPr/>
          </p:nvCxnSpPr>
          <p:spPr>
            <a:xfrm>
              <a:off x="3848019" y="1317460"/>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070505" y="1391990"/>
            <a:ext cx="2317801" cy="2371997"/>
            <a:chOff x="3335" y="1340048"/>
            <a:chExt cx="2318338" cy="2372546"/>
          </a:xfrm>
        </p:grpSpPr>
        <p:sp>
          <p:nvSpPr>
            <p:cNvPr id="58" name="TextBox 57"/>
            <p:cNvSpPr txBox="1"/>
            <p:nvPr/>
          </p:nvSpPr>
          <p:spPr>
            <a:xfrm>
              <a:off x="1747414" y="3171904"/>
              <a:ext cx="574259" cy="246221"/>
            </a:xfrm>
            <a:prstGeom prst="rect">
              <a:avLst/>
            </a:prstGeom>
            <a:noFill/>
          </p:spPr>
          <p:txBody>
            <a:bodyPr wrap="square" rtlCol="0">
              <a:spAutoFit/>
            </a:bodyPr>
            <a:lstStyle/>
            <a:p>
              <a:r>
                <a:rPr lang="en-US" sz="1000" b="1" dirty="0">
                  <a:latin typeface="Arial Narrow" pitchFamily="34" charset="0"/>
                </a:rPr>
                <a:t>CB/FF</a:t>
              </a:r>
              <a:endParaRPr lang="en-IN" sz="1000" b="1" dirty="0">
                <a:latin typeface="Arial Narrow" pitchFamily="34" charset="0"/>
              </a:endParaRPr>
            </a:p>
          </p:txBody>
        </p:sp>
        <p:sp>
          <p:nvSpPr>
            <p:cNvPr id="59" name="TextBox 58"/>
            <p:cNvSpPr txBox="1"/>
            <p:nvPr/>
          </p:nvSpPr>
          <p:spPr>
            <a:xfrm>
              <a:off x="3335" y="3158596"/>
              <a:ext cx="1721276" cy="553998"/>
            </a:xfrm>
            <a:prstGeom prst="rect">
              <a:avLst/>
            </a:prstGeom>
            <a:noFill/>
          </p:spPr>
          <p:txBody>
            <a:bodyPr wrap="square" rtlCol="0">
              <a:spAutoFit/>
            </a:bodyPr>
            <a:lstStyle/>
            <a:p>
              <a:r>
                <a:rPr lang="en-US" sz="1000" dirty="0">
                  <a:latin typeface="Arial Narrow" pitchFamily="34" charset="0"/>
                </a:rPr>
                <a:t>    10. Invoice &amp; Packing List</a:t>
              </a:r>
            </a:p>
            <a:p>
              <a:r>
                <a:rPr lang="en-US" sz="1000" dirty="0">
                  <a:latin typeface="Arial Narrow" pitchFamily="34" charset="0"/>
                </a:rPr>
                <a:t>    11. Letter of Instruction</a:t>
              </a:r>
            </a:p>
            <a:p>
              <a:r>
                <a:rPr lang="en-US" sz="1000" dirty="0">
                  <a:latin typeface="Arial Narrow" pitchFamily="34" charset="0"/>
                </a:rPr>
                <a:t>    12. L/C Instruction</a:t>
              </a:r>
            </a:p>
          </p:txBody>
        </p:sp>
        <p:cxnSp>
          <p:nvCxnSpPr>
            <p:cNvPr id="60" name="Straight Arrow Connector 59"/>
            <p:cNvCxnSpPr/>
            <p:nvPr/>
          </p:nvCxnSpPr>
          <p:spPr>
            <a:xfrm>
              <a:off x="154050" y="3188381"/>
              <a:ext cx="1623863"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54814" y="1340048"/>
              <a:ext cx="0" cy="1843169"/>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6660" y="327739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930" y="3419161"/>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839" y="3569792"/>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8035545" y="1004028"/>
            <a:ext cx="1987257" cy="553870"/>
            <a:chOff x="6969987" y="951997"/>
            <a:chExt cx="1987717" cy="553998"/>
          </a:xfrm>
        </p:grpSpPr>
        <p:sp>
          <p:nvSpPr>
            <p:cNvPr id="66" name="TextBox 65"/>
            <p:cNvSpPr txBox="1"/>
            <p:nvPr/>
          </p:nvSpPr>
          <p:spPr>
            <a:xfrm>
              <a:off x="7064568" y="951997"/>
              <a:ext cx="1775317" cy="553998"/>
            </a:xfrm>
            <a:prstGeom prst="rect">
              <a:avLst/>
            </a:prstGeom>
            <a:noFill/>
          </p:spPr>
          <p:txBody>
            <a:bodyPr wrap="square" rtlCol="0">
              <a:spAutoFit/>
            </a:bodyPr>
            <a:lstStyle/>
            <a:p>
              <a:endParaRPr lang="en-US" sz="1000" dirty="0">
                <a:latin typeface="Arial Narrow" pitchFamily="34" charset="0"/>
              </a:endParaRPr>
            </a:p>
            <a:p>
              <a:pPr algn="ctr"/>
              <a:r>
                <a:rPr lang="en-US" sz="1000" dirty="0">
                  <a:latin typeface="Arial Narrow" pitchFamily="34" charset="0"/>
                </a:rPr>
                <a:t>        20. Invoice &amp; Packing List</a:t>
              </a:r>
            </a:p>
            <a:p>
              <a:r>
                <a:rPr lang="en-US" sz="1000" dirty="0">
                  <a:latin typeface="Arial Narrow" pitchFamily="34" charset="0"/>
                </a:rPr>
                <a:t>            21. Debit Note</a:t>
              </a:r>
              <a:endParaRPr lang="en-IN" sz="1000" dirty="0">
                <a:latin typeface="Arial Narrow" pitchFamily="34" charset="0"/>
              </a:endParaRPr>
            </a:p>
          </p:txBody>
        </p:sp>
        <p:cxnSp>
          <p:nvCxnSpPr>
            <p:cNvPr id="67" name="Straight Connector 66"/>
            <p:cNvCxnSpPr/>
            <p:nvPr/>
          </p:nvCxnSpPr>
          <p:spPr>
            <a:xfrm>
              <a:off x="6969987" y="1447600"/>
              <a:ext cx="1970676" cy="6266"/>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957704" y="1218526"/>
              <a:ext cx="0" cy="24812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68957" y="121999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361062" y="1362555"/>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337286" y="1438271"/>
            <a:ext cx="5935110" cy="1055881"/>
            <a:chOff x="270178" y="1386340"/>
            <a:chExt cx="5936484" cy="1056125"/>
          </a:xfrm>
        </p:grpSpPr>
        <p:cxnSp>
          <p:nvCxnSpPr>
            <p:cNvPr id="72" name="Straight Connector 71"/>
            <p:cNvCxnSpPr/>
            <p:nvPr/>
          </p:nvCxnSpPr>
          <p:spPr>
            <a:xfrm flipH="1">
              <a:off x="468321" y="2070596"/>
              <a:ext cx="573570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57994" y="1386340"/>
              <a:ext cx="0" cy="703847"/>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70178" y="2042355"/>
              <a:ext cx="3740788" cy="400110"/>
            </a:xfrm>
            <a:prstGeom prst="rect">
              <a:avLst/>
            </a:prstGeom>
            <a:noFill/>
          </p:spPr>
          <p:txBody>
            <a:bodyPr wrap="square" rtlCol="0">
              <a:spAutoFit/>
            </a:bodyPr>
            <a:lstStyle/>
            <a:p>
              <a:r>
                <a:rPr lang="en-US" sz="1000" dirty="0">
                  <a:latin typeface="Arial Narrow" pitchFamily="34" charset="0"/>
                </a:rPr>
                <a:t>         7. Certification Request</a:t>
              </a:r>
            </a:p>
            <a:p>
              <a:r>
                <a:rPr lang="en-US" sz="1000" dirty="0">
                  <a:latin typeface="Arial Narrow" pitchFamily="34" charset="0"/>
                </a:rPr>
                <a:t>         8. Invoice &amp; Packing List</a:t>
              </a:r>
              <a:endParaRPr lang="en-IN" sz="1000" dirty="0">
                <a:latin typeface="Arial Narrow" pitchFamily="34" charset="0"/>
              </a:endParaRPr>
            </a:p>
          </p:txBody>
        </p:sp>
        <p:cxnSp>
          <p:nvCxnSpPr>
            <p:cNvPr id="75" name="Straight Connector 74"/>
            <p:cNvCxnSpPr/>
            <p:nvPr/>
          </p:nvCxnSpPr>
          <p:spPr>
            <a:xfrm flipH="1">
              <a:off x="461354" y="2154582"/>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59525" y="2306982"/>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206662" y="1789138"/>
              <a:ext cx="0" cy="289566"/>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6104185" y="1791520"/>
            <a:ext cx="1187371" cy="674400"/>
            <a:chOff x="5038181" y="1739671"/>
            <a:chExt cx="1187646" cy="674556"/>
          </a:xfrm>
        </p:grpSpPr>
        <p:sp>
          <p:nvSpPr>
            <p:cNvPr id="79" name="TextBox 78"/>
            <p:cNvSpPr txBox="1"/>
            <p:nvPr/>
          </p:nvSpPr>
          <p:spPr>
            <a:xfrm>
              <a:off x="5038181" y="2014117"/>
              <a:ext cx="1187646" cy="400110"/>
            </a:xfrm>
            <a:prstGeom prst="rect">
              <a:avLst/>
            </a:prstGeom>
            <a:noFill/>
          </p:spPr>
          <p:txBody>
            <a:bodyPr wrap="square" rtlCol="0">
              <a:spAutoFit/>
            </a:bodyPr>
            <a:lstStyle/>
            <a:p>
              <a:pPr algn="ctr"/>
              <a:r>
                <a:rPr lang="en-US" sz="1000" dirty="0">
                  <a:latin typeface="Arial Narrow" pitchFamily="34" charset="0"/>
                </a:rPr>
                <a:t>9. Certificate of    Conformity</a:t>
              </a:r>
              <a:endParaRPr lang="en-IN" sz="1000" dirty="0">
                <a:latin typeface="Arial Narrow" pitchFamily="34" charset="0"/>
              </a:endParaRPr>
            </a:p>
          </p:txBody>
        </p:sp>
        <p:cxnSp>
          <p:nvCxnSpPr>
            <p:cNvPr id="80" name="Straight Connector 79"/>
            <p:cNvCxnSpPr/>
            <p:nvPr/>
          </p:nvCxnSpPr>
          <p:spPr>
            <a:xfrm>
              <a:off x="5178558" y="2149012"/>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6213569" y="1739671"/>
              <a:ext cx="0" cy="31852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3023705" y="2358700"/>
            <a:ext cx="1523583" cy="889603"/>
            <a:chOff x="1956988" y="2306982"/>
            <a:chExt cx="1523936" cy="889809"/>
          </a:xfrm>
        </p:grpSpPr>
        <p:sp>
          <p:nvSpPr>
            <p:cNvPr id="83" name="TextBox 82"/>
            <p:cNvSpPr txBox="1"/>
            <p:nvPr/>
          </p:nvSpPr>
          <p:spPr>
            <a:xfrm>
              <a:off x="2778893" y="2796681"/>
              <a:ext cx="702031" cy="400110"/>
            </a:xfrm>
            <a:prstGeom prst="rect">
              <a:avLst/>
            </a:prstGeom>
            <a:noFill/>
          </p:spPr>
          <p:txBody>
            <a:bodyPr wrap="square" rtlCol="0">
              <a:spAutoFit/>
            </a:bodyPr>
            <a:lstStyle/>
            <a:p>
              <a:pPr algn="ctr"/>
              <a:r>
                <a:rPr lang="en-US" sz="1000" b="1" dirty="0">
                  <a:latin typeface="Arial Narrow" pitchFamily="34" charset="0"/>
                </a:rPr>
                <a:t>Shipping Line</a:t>
              </a:r>
              <a:endParaRPr lang="en-IN" sz="1000" b="1" dirty="0">
                <a:latin typeface="Arial Narrow" pitchFamily="34" charset="0"/>
              </a:endParaRPr>
            </a:p>
          </p:txBody>
        </p:sp>
        <p:cxnSp>
          <p:nvCxnSpPr>
            <p:cNvPr id="84" name="Straight Connector 83"/>
            <p:cNvCxnSpPr/>
            <p:nvPr/>
          </p:nvCxnSpPr>
          <p:spPr>
            <a:xfrm flipV="1">
              <a:off x="2062069" y="2796088"/>
              <a:ext cx="0" cy="143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062069" y="2796088"/>
              <a:ext cx="8111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967621" y="2306982"/>
              <a:ext cx="805626" cy="400110"/>
            </a:xfrm>
            <a:prstGeom prst="rect">
              <a:avLst/>
            </a:prstGeom>
            <a:noFill/>
          </p:spPr>
          <p:txBody>
            <a:bodyPr wrap="square" rtlCol="0">
              <a:spAutoFit/>
            </a:bodyPr>
            <a:lstStyle/>
            <a:p>
              <a:r>
                <a:rPr lang="en-US" sz="1000" dirty="0">
                  <a:latin typeface="Arial Narrow" pitchFamily="34" charset="0"/>
                </a:rPr>
                <a:t> 13. Booking</a:t>
              </a:r>
            </a:p>
            <a:p>
              <a:r>
                <a:rPr lang="en-US" sz="1000" dirty="0">
                  <a:latin typeface="Arial Narrow" pitchFamily="34" charset="0"/>
                </a:rPr>
                <a:t> 14. SLI</a:t>
              </a:r>
              <a:endParaRPr lang="en-IN" sz="1000" dirty="0">
                <a:latin typeface="Arial Narrow" pitchFamily="34" charset="0"/>
              </a:endParaRPr>
            </a:p>
          </p:txBody>
        </p:sp>
        <p:cxnSp>
          <p:nvCxnSpPr>
            <p:cNvPr id="87" name="Straight Connector 86"/>
            <p:cNvCxnSpPr/>
            <p:nvPr/>
          </p:nvCxnSpPr>
          <p:spPr>
            <a:xfrm>
              <a:off x="1956988" y="2426792"/>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58959" y="2550831"/>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3018582" y="2638454"/>
            <a:ext cx="687371" cy="385704"/>
            <a:chOff x="1951864" y="2586801"/>
            <a:chExt cx="687530" cy="385793"/>
          </a:xfrm>
        </p:grpSpPr>
        <p:sp>
          <p:nvSpPr>
            <p:cNvPr id="90" name="TextBox 89"/>
            <p:cNvSpPr txBox="1"/>
            <p:nvPr/>
          </p:nvSpPr>
          <p:spPr>
            <a:xfrm>
              <a:off x="1956987" y="2586801"/>
              <a:ext cx="682407" cy="246221"/>
            </a:xfrm>
            <a:prstGeom prst="rect">
              <a:avLst/>
            </a:prstGeom>
            <a:noFill/>
          </p:spPr>
          <p:txBody>
            <a:bodyPr wrap="square" rtlCol="0">
              <a:spAutoFit/>
            </a:bodyPr>
            <a:lstStyle/>
            <a:p>
              <a:r>
                <a:rPr lang="en-US" sz="1000" dirty="0">
                  <a:latin typeface="Arial Narrow" pitchFamily="34" charset="0"/>
                </a:rPr>
                <a:t> 15. MBL</a:t>
              </a:r>
              <a:endParaRPr lang="en-IN" sz="1000" dirty="0">
                <a:latin typeface="Arial Narrow" pitchFamily="34" charset="0"/>
              </a:endParaRPr>
            </a:p>
          </p:txBody>
        </p:sp>
        <p:cxnSp>
          <p:nvCxnSpPr>
            <p:cNvPr id="91" name="Straight Connector 90"/>
            <p:cNvCxnSpPr/>
            <p:nvPr/>
          </p:nvCxnSpPr>
          <p:spPr>
            <a:xfrm flipH="1">
              <a:off x="1951864" y="2703231"/>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2134394" y="2809142"/>
              <a:ext cx="0" cy="163452"/>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3330532" y="2884619"/>
            <a:ext cx="1992450" cy="838010"/>
            <a:chOff x="2263885" y="2833022"/>
            <a:chExt cx="1992911" cy="838204"/>
          </a:xfrm>
        </p:grpSpPr>
        <p:sp>
          <p:nvSpPr>
            <p:cNvPr id="94" name="TextBox 93"/>
            <p:cNvSpPr txBox="1"/>
            <p:nvPr/>
          </p:nvSpPr>
          <p:spPr>
            <a:xfrm>
              <a:off x="3502983" y="2833022"/>
              <a:ext cx="753813" cy="246221"/>
            </a:xfrm>
            <a:prstGeom prst="rect">
              <a:avLst/>
            </a:prstGeom>
            <a:noFill/>
          </p:spPr>
          <p:txBody>
            <a:bodyPr wrap="square" rtlCol="0">
              <a:spAutoFit/>
            </a:bodyPr>
            <a:lstStyle/>
            <a:p>
              <a:r>
                <a:rPr lang="en-US" sz="1000" b="1" dirty="0">
                  <a:latin typeface="Arial Narrow" pitchFamily="34" charset="0"/>
                </a:rPr>
                <a:t>Insurance</a:t>
              </a:r>
              <a:endParaRPr lang="en-IN" sz="1000" b="1" dirty="0">
                <a:latin typeface="Arial Narrow" pitchFamily="34" charset="0"/>
              </a:endParaRPr>
            </a:p>
          </p:txBody>
        </p:sp>
        <p:cxnSp>
          <p:nvCxnSpPr>
            <p:cNvPr id="95" name="Straight Connector 94"/>
            <p:cNvCxnSpPr/>
            <p:nvPr/>
          </p:nvCxnSpPr>
          <p:spPr>
            <a:xfrm rot="5400000" flipH="1">
              <a:off x="3064261" y="2383207"/>
              <a:ext cx="2" cy="1600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6200000">
              <a:off x="3773773" y="3082307"/>
              <a:ext cx="1803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583353" y="3271116"/>
              <a:ext cx="1427613" cy="400110"/>
            </a:xfrm>
            <a:prstGeom prst="rect">
              <a:avLst/>
            </a:prstGeom>
            <a:noFill/>
          </p:spPr>
          <p:txBody>
            <a:bodyPr wrap="square" rtlCol="0">
              <a:spAutoFit/>
            </a:bodyPr>
            <a:lstStyle/>
            <a:p>
              <a:pPr algn="ctr"/>
              <a:r>
                <a:rPr lang="en-US" sz="1000" dirty="0">
                  <a:latin typeface="Arial Narrow" pitchFamily="34" charset="0"/>
                </a:rPr>
                <a:t>  22.Invoice &amp; Packing List</a:t>
              </a:r>
            </a:p>
            <a:p>
              <a:r>
                <a:rPr lang="en-US" sz="1000" dirty="0">
                  <a:latin typeface="Arial Narrow" pitchFamily="34" charset="0"/>
                </a:rPr>
                <a:t>   23. MBL</a:t>
              </a:r>
            </a:p>
          </p:txBody>
        </p:sp>
        <p:cxnSp>
          <p:nvCxnSpPr>
            <p:cNvPr id="98" name="Straight Connector 97"/>
            <p:cNvCxnSpPr/>
            <p:nvPr/>
          </p:nvCxnSpPr>
          <p:spPr>
            <a:xfrm>
              <a:off x="2653588" y="3385493"/>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644557" y="3527260"/>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1139083" y="3405070"/>
            <a:ext cx="1833440" cy="1535064"/>
            <a:chOff x="71930" y="3353594"/>
            <a:chExt cx="1833864" cy="1535419"/>
          </a:xfrm>
        </p:grpSpPr>
        <p:sp>
          <p:nvSpPr>
            <p:cNvPr id="101" name="TextBox 100"/>
            <p:cNvSpPr txBox="1"/>
            <p:nvPr/>
          </p:nvSpPr>
          <p:spPr>
            <a:xfrm>
              <a:off x="71930" y="4642792"/>
              <a:ext cx="1166648" cy="246221"/>
            </a:xfrm>
            <a:prstGeom prst="rect">
              <a:avLst/>
            </a:prstGeom>
            <a:noFill/>
          </p:spPr>
          <p:txBody>
            <a:bodyPr wrap="square" rtlCol="0">
              <a:spAutoFit/>
            </a:bodyPr>
            <a:lstStyle/>
            <a:p>
              <a:r>
                <a:rPr lang="en-US" sz="1000" dirty="0">
                  <a:latin typeface="Arial Narrow" pitchFamily="34" charset="0"/>
                </a:rPr>
                <a:t> 26. Shipping Bill No.</a:t>
              </a:r>
              <a:endParaRPr lang="en-IN" sz="1000" dirty="0">
                <a:latin typeface="Arial Narrow" pitchFamily="34" charset="0"/>
              </a:endParaRPr>
            </a:p>
          </p:txBody>
        </p:sp>
        <p:cxnSp>
          <p:nvCxnSpPr>
            <p:cNvPr id="102" name="Straight Connector 101"/>
            <p:cNvCxnSpPr/>
            <p:nvPr/>
          </p:nvCxnSpPr>
          <p:spPr>
            <a:xfrm>
              <a:off x="76994" y="4759698"/>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1905794" y="3353594"/>
              <a:ext cx="0" cy="135085"/>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3252473" y="3235457"/>
            <a:ext cx="1964089" cy="597424"/>
            <a:chOff x="2185809" y="3183942"/>
            <a:chExt cx="1964544" cy="597562"/>
          </a:xfrm>
        </p:grpSpPr>
        <p:sp>
          <p:nvSpPr>
            <p:cNvPr id="105" name="TextBox 104"/>
            <p:cNvSpPr txBox="1"/>
            <p:nvPr/>
          </p:nvSpPr>
          <p:spPr>
            <a:xfrm>
              <a:off x="2466782" y="3535283"/>
              <a:ext cx="1683571" cy="246221"/>
            </a:xfrm>
            <a:prstGeom prst="rect">
              <a:avLst/>
            </a:prstGeom>
            <a:noFill/>
          </p:spPr>
          <p:txBody>
            <a:bodyPr wrap="square" rtlCol="0">
              <a:spAutoFit/>
            </a:bodyPr>
            <a:lstStyle/>
            <a:p>
              <a:pPr algn="ctr"/>
              <a:r>
                <a:rPr lang="en-US" sz="1000" dirty="0">
                  <a:latin typeface="Arial Narrow" pitchFamily="34" charset="0"/>
                </a:rPr>
                <a:t>     24. Certificate of Insurance</a:t>
              </a:r>
              <a:endParaRPr lang="en-IN" sz="1000" dirty="0">
                <a:latin typeface="Arial Narrow" pitchFamily="34" charset="0"/>
              </a:endParaRPr>
            </a:p>
          </p:txBody>
        </p:sp>
        <p:cxnSp>
          <p:nvCxnSpPr>
            <p:cNvPr id="106" name="Straight Connector 105"/>
            <p:cNvCxnSpPr/>
            <p:nvPr/>
          </p:nvCxnSpPr>
          <p:spPr>
            <a:xfrm flipH="1">
              <a:off x="2642788" y="365839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a:off x="2267535" y="3102216"/>
              <a:ext cx="0" cy="163452"/>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08" name="Straight Arrow Connector 107"/>
          <p:cNvCxnSpPr>
            <a:stCxn id="58" idx="2"/>
            <a:endCxn id="58" idx="2"/>
          </p:cNvCxnSpPr>
          <p:nvPr/>
        </p:nvCxnSpPr>
        <p:spPr>
          <a:xfrm>
            <a:off x="3101243" y="346958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1126898" y="3435592"/>
            <a:ext cx="1900546" cy="1309815"/>
            <a:chOff x="59742" y="3384124"/>
            <a:chExt cx="1900986" cy="1310118"/>
          </a:xfrm>
        </p:grpSpPr>
        <p:sp>
          <p:nvSpPr>
            <p:cNvPr id="110" name="TextBox 109"/>
            <p:cNvSpPr txBox="1"/>
            <p:nvPr/>
          </p:nvSpPr>
          <p:spPr>
            <a:xfrm>
              <a:off x="60861" y="4448021"/>
              <a:ext cx="999860" cy="246221"/>
            </a:xfrm>
            <a:prstGeom prst="rect">
              <a:avLst/>
            </a:prstGeom>
            <a:noFill/>
          </p:spPr>
          <p:txBody>
            <a:bodyPr wrap="square" rtlCol="0">
              <a:spAutoFit/>
            </a:bodyPr>
            <a:lstStyle/>
            <a:p>
              <a:r>
                <a:rPr lang="en-US" sz="1000" dirty="0">
                  <a:latin typeface="Arial Narrow" pitchFamily="34" charset="0"/>
                </a:rPr>
                <a:t> 25. Shipping Bill</a:t>
              </a:r>
              <a:endParaRPr lang="en-IN" sz="1000" dirty="0">
                <a:latin typeface="Arial Narrow" pitchFamily="34" charset="0"/>
              </a:endParaRPr>
            </a:p>
          </p:txBody>
        </p:sp>
        <p:sp>
          <p:nvSpPr>
            <p:cNvPr id="111" name="TextBox 110"/>
            <p:cNvSpPr txBox="1"/>
            <p:nvPr/>
          </p:nvSpPr>
          <p:spPr>
            <a:xfrm>
              <a:off x="468321" y="4290313"/>
              <a:ext cx="730102" cy="246221"/>
            </a:xfrm>
            <a:prstGeom prst="rect">
              <a:avLst/>
            </a:prstGeom>
            <a:noFill/>
          </p:spPr>
          <p:txBody>
            <a:bodyPr wrap="square" rtlCol="0">
              <a:spAutoFit/>
            </a:bodyPr>
            <a:lstStyle/>
            <a:p>
              <a:r>
                <a:rPr lang="en-US" sz="1000" b="1" dirty="0">
                  <a:latin typeface="Arial Narrow" pitchFamily="34" charset="0"/>
                </a:rPr>
                <a:t>Customs</a:t>
              </a:r>
              <a:endParaRPr lang="en-IN" sz="1000" b="1" dirty="0">
                <a:latin typeface="Arial Narrow" pitchFamily="34" charset="0"/>
              </a:endParaRPr>
            </a:p>
          </p:txBody>
        </p:sp>
        <p:cxnSp>
          <p:nvCxnSpPr>
            <p:cNvPr id="112" name="Straight Connector 111"/>
            <p:cNvCxnSpPr/>
            <p:nvPr/>
          </p:nvCxnSpPr>
          <p:spPr>
            <a:xfrm flipH="1">
              <a:off x="59742" y="457279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1157760" y="3873028"/>
              <a:ext cx="0" cy="332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317999" y="3496570"/>
              <a:ext cx="6127" cy="537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327815" y="3490974"/>
              <a:ext cx="6312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960726" y="3384124"/>
              <a:ext cx="2" cy="10304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1715611" y="2753668"/>
            <a:ext cx="1627194" cy="469752"/>
            <a:chOff x="648590" y="2702043"/>
            <a:chExt cx="1627571" cy="469861"/>
          </a:xfrm>
        </p:grpSpPr>
        <p:sp>
          <p:nvSpPr>
            <p:cNvPr id="118" name="TextBox 117"/>
            <p:cNvSpPr txBox="1"/>
            <p:nvPr/>
          </p:nvSpPr>
          <p:spPr>
            <a:xfrm>
              <a:off x="1335395" y="2702043"/>
              <a:ext cx="940766" cy="400110"/>
            </a:xfrm>
            <a:prstGeom prst="rect">
              <a:avLst/>
            </a:prstGeom>
            <a:noFill/>
          </p:spPr>
          <p:txBody>
            <a:bodyPr wrap="square" rtlCol="0">
              <a:spAutoFit/>
            </a:bodyPr>
            <a:lstStyle/>
            <a:p>
              <a:r>
                <a:rPr lang="en-US" sz="1000" dirty="0">
                  <a:latin typeface="Arial Narrow" pitchFamily="34" charset="0"/>
                </a:rPr>
                <a:t>28. Transport Order</a:t>
              </a:r>
              <a:endParaRPr lang="en-IN" sz="1000" dirty="0">
                <a:latin typeface="Arial Narrow" pitchFamily="34" charset="0"/>
              </a:endParaRPr>
            </a:p>
          </p:txBody>
        </p:sp>
        <p:sp>
          <p:nvSpPr>
            <p:cNvPr id="119" name="TextBox 118"/>
            <p:cNvSpPr txBox="1"/>
            <p:nvPr/>
          </p:nvSpPr>
          <p:spPr>
            <a:xfrm>
              <a:off x="648590" y="2925683"/>
              <a:ext cx="848084" cy="246221"/>
            </a:xfrm>
            <a:prstGeom prst="rect">
              <a:avLst/>
            </a:prstGeom>
            <a:noFill/>
          </p:spPr>
          <p:txBody>
            <a:bodyPr wrap="square" rtlCol="0">
              <a:spAutoFit/>
            </a:bodyPr>
            <a:lstStyle/>
            <a:p>
              <a:r>
                <a:rPr lang="en-US" sz="1000" b="1" dirty="0">
                  <a:latin typeface="Arial Narrow" pitchFamily="34" charset="0"/>
                </a:rPr>
                <a:t>Transporter</a:t>
              </a:r>
              <a:endParaRPr lang="en-IN" sz="1000" b="1" dirty="0">
                <a:latin typeface="Arial Narrow" pitchFamily="34" charset="0"/>
              </a:endParaRPr>
            </a:p>
          </p:txBody>
        </p:sp>
        <p:cxnSp>
          <p:nvCxnSpPr>
            <p:cNvPr id="120" name="Straight Arrow Connector 119"/>
            <p:cNvCxnSpPr/>
            <p:nvPr/>
          </p:nvCxnSpPr>
          <p:spPr>
            <a:xfrm flipH="1">
              <a:off x="1372394" y="3048793"/>
              <a:ext cx="4502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1243226" y="1410828"/>
            <a:ext cx="852849" cy="1682032"/>
            <a:chOff x="176097" y="1358890"/>
            <a:chExt cx="853046" cy="1682421"/>
          </a:xfrm>
        </p:grpSpPr>
        <p:cxnSp>
          <p:nvCxnSpPr>
            <p:cNvPr id="122" name="Straight Connector 121"/>
            <p:cNvCxnSpPr/>
            <p:nvPr/>
          </p:nvCxnSpPr>
          <p:spPr>
            <a:xfrm>
              <a:off x="273523" y="3028635"/>
              <a:ext cx="32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270178" y="1358890"/>
              <a:ext cx="0" cy="1682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6097" y="2722233"/>
              <a:ext cx="853046" cy="246221"/>
            </a:xfrm>
            <a:prstGeom prst="rect">
              <a:avLst/>
            </a:prstGeom>
            <a:noFill/>
          </p:spPr>
          <p:txBody>
            <a:bodyPr wrap="square" rtlCol="0">
              <a:spAutoFit/>
            </a:bodyPr>
            <a:lstStyle/>
            <a:p>
              <a:r>
                <a:rPr lang="en-US" sz="1000" dirty="0">
                  <a:latin typeface="Arial Narrow" pitchFamily="34" charset="0"/>
                </a:rPr>
                <a:t>29. Receipt</a:t>
              </a:r>
              <a:endParaRPr lang="en-IN" sz="1000" dirty="0">
                <a:latin typeface="Arial Narrow" pitchFamily="34" charset="0"/>
              </a:endParaRPr>
            </a:p>
          </p:txBody>
        </p:sp>
      </p:grpSp>
      <p:sp>
        <p:nvSpPr>
          <p:cNvPr id="125" name="TextBox 124"/>
          <p:cNvSpPr txBox="1"/>
          <p:nvPr/>
        </p:nvSpPr>
        <p:spPr>
          <a:xfrm>
            <a:off x="2921265" y="4565498"/>
            <a:ext cx="1703099" cy="553870"/>
          </a:xfrm>
          <a:prstGeom prst="rect">
            <a:avLst/>
          </a:prstGeom>
          <a:noFill/>
        </p:spPr>
        <p:txBody>
          <a:bodyPr wrap="square" rtlCol="0">
            <a:spAutoFit/>
          </a:bodyPr>
          <a:lstStyle/>
          <a:p>
            <a:r>
              <a:rPr lang="en-US" sz="1000" dirty="0">
                <a:latin typeface="Arial Narrow" pitchFamily="34" charset="0"/>
              </a:rPr>
              <a:t>30. Gate In</a:t>
            </a:r>
          </a:p>
          <a:p>
            <a:r>
              <a:rPr lang="en-US" sz="1000" dirty="0">
                <a:latin typeface="Arial Narrow" pitchFamily="34" charset="0"/>
              </a:rPr>
              <a:t>31. Container </a:t>
            </a:r>
            <a:r>
              <a:rPr lang="en-US" sz="1000" dirty="0" err="1">
                <a:latin typeface="Arial Narrow" pitchFamily="34" charset="0"/>
              </a:rPr>
              <a:t>Weighment</a:t>
            </a:r>
            <a:endParaRPr lang="en-US" sz="1000" dirty="0">
              <a:latin typeface="Arial Narrow" pitchFamily="34" charset="0"/>
            </a:endParaRPr>
          </a:p>
          <a:p>
            <a:r>
              <a:rPr lang="en-US" sz="1000" dirty="0">
                <a:latin typeface="Arial Narrow" pitchFamily="34" charset="0"/>
              </a:rPr>
              <a:t>32. De-stuffing + Carting Tally</a:t>
            </a:r>
          </a:p>
        </p:txBody>
      </p:sp>
      <p:grpSp>
        <p:nvGrpSpPr>
          <p:cNvPr id="126" name="Group 125"/>
          <p:cNvGrpSpPr/>
          <p:nvPr/>
        </p:nvGrpSpPr>
        <p:grpSpPr>
          <a:xfrm>
            <a:off x="2850928" y="3410057"/>
            <a:ext cx="1512639" cy="1239342"/>
            <a:chOff x="1784170" y="3358582"/>
            <a:chExt cx="1512989" cy="1239629"/>
          </a:xfrm>
        </p:grpSpPr>
        <p:sp>
          <p:nvSpPr>
            <p:cNvPr id="127" name="TextBox 126"/>
            <p:cNvSpPr txBox="1"/>
            <p:nvPr/>
          </p:nvSpPr>
          <p:spPr>
            <a:xfrm>
              <a:off x="1813610" y="4351990"/>
              <a:ext cx="1483549" cy="246221"/>
            </a:xfrm>
            <a:prstGeom prst="rect">
              <a:avLst/>
            </a:prstGeom>
            <a:noFill/>
          </p:spPr>
          <p:txBody>
            <a:bodyPr wrap="square" rtlCol="0">
              <a:spAutoFit/>
            </a:bodyPr>
            <a:lstStyle/>
            <a:p>
              <a:r>
                <a:rPr lang="en-US" sz="1000" dirty="0">
                  <a:latin typeface="Arial Narrow" pitchFamily="34" charset="0"/>
                </a:rPr>
                <a:t>  27. Carting Request</a:t>
              </a:r>
            </a:p>
          </p:txBody>
        </p:sp>
        <p:sp>
          <p:nvSpPr>
            <p:cNvPr id="128" name="TextBox 127"/>
            <p:cNvSpPr txBox="1"/>
            <p:nvPr/>
          </p:nvSpPr>
          <p:spPr>
            <a:xfrm>
              <a:off x="1784170" y="4159463"/>
              <a:ext cx="684840" cy="246221"/>
            </a:xfrm>
            <a:prstGeom prst="rect">
              <a:avLst/>
            </a:prstGeom>
            <a:noFill/>
          </p:spPr>
          <p:txBody>
            <a:bodyPr wrap="square" rtlCol="0">
              <a:spAutoFit/>
            </a:bodyPr>
            <a:lstStyle/>
            <a:p>
              <a:r>
                <a:rPr lang="en-US" sz="1000" b="1" dirty="0">
                  <a:latin typeface="Arial Narrow" pitchFamily="34" charset="0"/>
                </a:rPr>
                <a:t>ICD/CFS</a:t>
              </a:r>
              <a:endParaRPr lang="en-IN" sz="1000" b="1" dirty="0">
                <a:latin typeface="Arial Narrow" pitchFamily="34" charset="0"/>
              </a:endParaRPr>
            </a:p>
          </p:txBody>
        </p:sp>
        <p:cxnSp>
          <p:nvCxnSpPr>
            <p:cNvPr id="129" name="Straight Arrow Connector 128"/>
            <p:cNvCxnSpPr/>
            <p:nvPr/>
          </p:nvCxnSpPr>
          <p:spPr>
            <a:xfrm flipH="1">
              <a:off x="2079460" y="3358582"/>
              <a:ext cx="1" cy="295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921300" y="5217295"/>
            <a:ext cx="2742119" cy="1039308"/>
            <a:chOff x="-145904" y="5166238"/>
            <a:chExt cx="2742754" cy="1039549"/>
          </a:xfrm>
        </p:grpSpPr>
        <p:sp>
          <p:nvSpPr>
            <p:cNvPr id="131" name="TextBox 130"/>
            <p:cNvSpPr txBox="1"/>
            <p:nvPr/>
          </p:nvSpPr>
          <p:spPr>
            <a:xfrm>
              <a:off x="1822605" y="5166238"/>
              <a:ext cx="774245" cy="400110"/>
            </a:xfrm>
            <a:prstGeom prst="rect">
              <a:avLst/>
            </a:prstGeom>
            <a:noFill/>
          </p:spPr>
          <p:txBody>
            <a:bodyPr wrap="square" rtlCol="0">
              <a:spAutoFit/>
            </a:bodyPr>
            <a:lstStyle/>
            <a:p>
              <a:r>
                <a:rPr lang="en-US" sz="1000" dirty="0">
                  <a:latin typeface="Arial Narrow" pitchFamily="34" charset="0"/>
                </a:rPr>
                <a:t> 37. CLP</a:t>
              </a:r>
              <a:endParaRPr lang="en-IN" sz="1000" dirty="0">
                <a:latin typeface="Arial Narrow" pitchFamily="34" charset="0"/>
              </a:endParaRPr>
            </a:p>
            <a:p>
              <a:r>
                <a:rPr lang="en-US" sz="1000" dirty="0"/>
                <a:t>  </a:t>
              </a:r>
              <a:endParaRPr lang="en-IN" sz="1000" dirty="0"/>
            </a:p>
          </p:txBody>
        </p:sp>
        <p:cxnSp>
          <p:nvCxnSpPr>
            <p:cNvPr id="132" name="Straight Connector 131"/>
            <p:cNvCxnSpPr/>
            <p:nvPr/>
          </p:nvCxnSpPr>
          <p:spPr>
            <a:xfrm flipH="1">
              <a:off x="153194" y="5434744"/>
              <a:ext cx="4838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53194" y="5447251"/>
              <a:ext cx="0" cy="136641"/>
            </a:xfrm>
            <a:prstGeom prst="line">
              <a:avLst/>
            </a:prstGeom>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145904" y="5805677"/>
              <a:ext cx="973102" cy="400110"/>
            </a:xfrm>
            <a:prstGeom prst="rect">
              <a:avLst/>
            </a:prstGeom>
            <a:noFill/>
          </p:spPr>
          <p:txBody>
            <a:bodyPr wrap="square" rtlCol="0">
              <a:spAutoFit/>
            </a:bodyPr>
            <a:lstStyle/>
            <a:p>
              <a:pPr algn="ctr"/>
              <a:r>
                <a:rPr lang="en-US" sz="1000" dirty="0">
                  <a:latin typeface="Arial Narrow" pitchFamily="34" charset="0"/>
                </a:rPr>
                <a:t>38. Movement Request</a:t>
              </a:r>
              <a:endParaRPr lang="en-IN" sz="1000" dirty="0">
                <a:latin typeface="Arial Narrow" pitchFamily="34" charset="0"/>
              </a:endParaRPr>
            </a:p>
          </p:txBody>
        </p:sp>
        <p:cxnSp>
          <p:nvCxnSpPr>
            <p:cNvPr id="135" name="Straight Connector 134"/>
            <p:cNvCxnSpPr/>
            <p:nvPr/>
          </p:nvCxnSpPr>
          <p:spPr>
            <a:xfrm>
              <a:off x="585412" y="5258594"/>
              <a:ext cx="13259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98519" y="5258594"/>
              <a:ext cx="0" cy="18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1677424" y="5485739"/>
            <a:ext cx="1618144" cy="1027133"/>
            <a:chOff x="610394" y="5434744"/>
            <a:chExt cx="1618519" cy="1027371"/>
          </a:xfrm>
        </p:grpSpPr>
        <p:cxnSp>
          <p:nvCxnSpPr>
            <p:cNvPr id="138" name="Straight Connector 137"/>
            <p:cNvCxnSpPr/>
            <p:nvPr/>
          </p:nvCxnSpPr>
          <p:spPr>
            <a:xfrm>
              <a:off x="610394" y="5434744"/>
              <a:ext cx="5683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67544" y="5440955"/>
              <a:ext cx="0" cy="124219"/>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996741" y="5757697"/>
              <a:ext cx="1201518" cy="246221"/>
            </a:xfrm>
            <a:prstGeom prst="rect">
              <a:avLst/>
            </a:prstGeom>
            <a:noFill/>
          </p:spPr>
          <p:txBody>
            <a:bodyPr wrap="square" rtlCol="0">
              <a:spAutoFit/>
            </a:bodyPr>
            <a:lstStyle/>
            <a:p>
              <a:r>
                <a:rPr lang="en-US" sz="1000" dirty="0">
                  <a:latin typeface="Arial Narrow" pitchFamily="34" charset="0"/>
                </a:rPr>
                <a:t> 39. Forwarding Note</a:t>
              </a:r>
              <a:endParaRPr lang="en-IN" sz="1000" dirty="0">
                <a:latin typeface="Arial Narrow" pitchFamily="34" charset="0"/>
              </a:endParaRPr>
            </a:p>
          </p:txBody>
        </p:sp>
        <p:sp>
          <p:nvSpPr>
            <p:cNvPr id="141" name="TextBox 140"/>
            <p:cNvSpPr txBox="1"/>
            <p:nvPr/>
          </p:nvSpPr>
          <p:spPr>
            <a:xfrm>
              <a:off x="1027394" y="5908117"/>
              <a:ext cx="1201519" cy="553998"/>
            </a:xfrm>
            <a:prstGeom prst="rect">
              <a:avLst/>
            </a:prstGeom>
            <a:noFill/>
          </p:spPr>
          <p:txBody>
            <a:bodyPr wrap="square" rtlCol="0">
              <a:spAutoFit/>
            </a:bodyPr>
            <a:lstStyle/>
            <a:p>
              <a:r>
                <a:rPr lang="en-US" sz="1000" dirty="0">
                  <a:latin typeface="Arial Narrow" pitchFamily="34" charset="0"/>
                </a:rPr>
                <a:t>40.Pre Load List</a:t>
              </a:r>
            </a:p>
            <a:p>
              <a:r>
                <a:rPr lang="en-US" sz="1000" dirty="0">
                  <a:latin typeface="Arial Narrow" pitchFamily="34" charset="0"/>
                </a:rPr>
                <a:t>41. WTR</a:t>
              </a:r>
            </a:p>
            <a:p>
              <a:r>
                <a:rPr lang="en-US" sz="1000" dirty="0">
                  <a:latin typeface="Arial Narrow" pitchFamily="34" charset="0"/>
                </a:rPr>
                <a:t>42. Train Summary</a:t>
              </a:r>
              <a:endParaRPr lang="en-IN" sz="1000" dirty="0">
                <a:latin typeface="Arial Narrow" pitchFamily="34" charset="0"/>
              </a:endParaRPr>
            </a:p>
          </p:txBody>
        </p:sp>
      </p:grpSp>
      <p:grpSp>
        <p:nvGrpSpPr>
          <p:cNvPr id="142" name="Group 141"/>
          <p:cNvGrpSpPr/>
          <p:nvPr/>
        </p:nvGrpSpPr>
        <p:grpSpPr>
          <a:xfrm>
            <a:off x="2754833" y="5397829"/>
            <a:ext cx="2176082" cy="410788"/>
            <a:chOff x="1688053" y="5346814"/>
            <a:chExt cx="2176586" cy="410883"/>
          </a:xfrm>
        </p:grpSpPr>
        <p:sp>
          <p:nvSpPr>
            <p:cNvPr id="143" name="TextBox 142"/>
            <p:cNvSpPr txBox="1"/>
            <p:nvPr/>
          </p:nvSpPr>
          <p:spPr>
            <a:xfrm>
              <a:off x="1688053" y="5346814"/>
              <a:ext cx="2176586" cy="246221"/>
            </a:xfrm>
            <a:prstGeom prst="rect">
              <a:avLst/>
            </a:prstGeom>
            <a:noFill/>
          </p:spPr>
          <p:txBody>
            <a:bodyPr wrap="square" rtlCol="0">
              <a:spAutoFit/>
            </a:bodyPr>
            <a:lstStyle/>
            <a:p>
              <a:r>
                <a:rPr lang="en-US" sz="1000" dirty="0">
                  <a:latin typeface="Arial Narrow" pitchFamily="34" charset="0"/>
                </a:rPr>
                <a:t>      43. Payment  Confirmation</a:t>
              </a:r>
              <a:endParaRPr lang="en-IN" sz="1000" dirty="0">
                <a:latin typeface="Arial Narrow" pitchFamily="34" charset="0"/>
              </a:endParaRPr>
            </a:p>
          </p:txBody>
        </p:sp>
        <p:sp>
          <p:nvSpPr>
            <p:cNvPr id="144" name="TextBox 143"/>
            <p:cNvSpPr txBox="1"/>
            <p:nvPr/>
          </p:nvSpPr>
          <p:spPr>
            <a:xfrm>
              <a:off x="1798152" y="5511476"/>
              <a:ext cx="952717" cy="246221"/>
            </a:xfrm>
            <a:prstGeom prst="rect">
              <a:avLst/>
            </a:prstGeom>
            <a:noFill/>
          </p:spPr>
          <p:txBody>
            <a:bodyPr wrap="square" rtlCol="0">
              <a:spAutoFit/>
            </a:bodyPr>
            <a:lstStyle/>
            <a:p>
              <a:r>
                <a:rPr lang="en-US" sz="1000" dirty="0">
                  <a:latin typeface="Arial Narrow" pitchFamily="34" charset="0"/>
                </a:rPr>
                <a:t>  44. Gate Out</a:t>
              </a:r>
              <a:endParaRPr lang="en-IN" sz="1000" dirty="0">
                <a:latin typeface="Arial Narrow" pitchFamily="34" charset="0"/>
              </a:endParaRPr>
            </a:p>
          </p:txBody>
        </p:sp>
      </p:grpSp>
      <p:grpSp>
        <p:nvGrpSpPr>
          <p:cNvPr id="145" name="Group 144"/>
          <p:cNvGrpSpPr/>
          <p:nvPr/>
        </p:nvGrpSpPr>
        <p:grpSpPr>
          <a:xfrm>
            <a:off x="3380147" y="4138201"/>
            <a:ext cx="2431989" cy="1058094"/>
            <a:chOff x="2313512" y="4086894"/>
            <a:chExt cx="2432552" cy="1058339"/>
          </a:xfrm>
        </p:grpSpPr>
        <p:sp>
          <p:nvSpPr>
            <p:cNvPr id="146" name="TextBox 145"/>
            <p:cNvSpPr txBox="1"/>
            <p:nvPr/>
          </p:nvSpPr>
          <p:spPr>
            <a:xfrm>
              <a:off x="3622941" y="4244594"/>
              <a:ext cx="776049" cy="246221"/>
            </a:xfrm>
            <a:prstGeom prst="rect">
              <a:avLst/>
            </a:prstGeom>
            <a:noFill/>
          </p:spPr>
          <p:txBody>
            <a:bodyPr wrap="square" rtlCol="0">
              <a:spAutoFit/>
            </a:bodyPr>
            <a:lstStyle/>
            <a:p>
              <a:r>
                <a:rPr lang="en-US" sz="1000" b="1" dirty="0">
                  <a:latin typeface="Arial Narrow" pitchFamily="34" charset="0"/>
                </a:rPr>
                <a:t>Warehouse</a:t>
              </a:r>
              <a:endParaRPr lang="en-IN" sz="1000" b="1" dirty="0">
                <a:latin typeface="Arial Narrow" pitchFamily="34" charset="0"/>
              </a:endParaRPr>
            </a:p>
          </p:txBody>
        </p:sp>
        <p:sp>
          <p:nvSpPr>
            <p:cNvPr id="147" name="TextBox 146"/>
            <p:cNvSpPr txBox="1"/>
            <p:nvPr/>
          </p:nvSpPr>
          <p:spPr>
            <a:xfrm>
              <a:off x="3579719" y="4437347"/>
              <a:ext cx="1166345" cy="707886"/>
            </a:xfrm>
            <a:prstGeom prst="rect">
              <a:avLst/>
            </a:prstGeom>
            <a:noFill/>
          </p:spPr>
          <p:txBody>
            <a:bodyPr wrap="square" rtlCol="0">
              <a:spAutoFit/>
            </a:bodyPr>
            <a:lstStyle/>
            <a:p>
              <a:r>
                <a:rPr lang="en-US" sz="1000" dirty="0">
                  <a:latin typeface="Arial Narrow" pitchFamily="34" charset="0"/>
                </a:rPr>
                <a:t>33. Storage of Cargo</a:t>
              </a:r>
            </a:p>
            <a:p>
              <a:r>
                <a:rPr lang="en-US" sz="1000" dirty="0">
                  <a:latin typeface="Arial Narrow" pitchFamily="34" charset="0"/>
                </a:rPr>
                <a:t>34. Allocation of Empty Container</a:t>
              </a:r>
              <a:endParaRPr lang="en-IN" sz="1000" dirty="0">
                <a:latin typeface="Arial Narrow" pitchFamily="34" charset="0"/>
              </a:endParaRPr>
            </a:p>
            <a:p>
              <a:endParaRPr lang="en-IN" sz="1000" dirty="0">
                <a:latin typeface="Arial Narrow" pitchFamily="34" charset="0"/>
              </a:endParaRPr>
            </a:p>
          </p:txBody>
        </p:sp>
        <p:cxnSp>
          <p:nvCxnSpPr>
            <p:cNvPr id="148" name="Straight Arrow Connector 147"/>
            <p:cNvCxnSpPr/>
            <p:nvPr/>
          </p:nvCxnSpPr>
          <p:spPr>
            <a:xfrm>
              <a:off x="2313512" y="4086894"/>
              <a:ext cx="14728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4115259" y="2414699"/>
            <a:ext cx="4506826" cy="833604"/>
            <a:chOff x="3048794" y="2362994"/>
            <a:chExt cx="4507869" cy="833797"/>
          </a:xfrm>
        </p:grpSpPr>
        <p:pic>
          <p:nvPicPr>
            <p:cNvPr id="150" name="Picture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024" y="2667794"/>
              <a:ext cx="309193" cy="341456"/>
            </a:xfrm>
            <a:prstGeom prst="rect">
              <a:avLst/>
            </a:prstGeom>
          </p:spPr>
        </p:pic>
        <p:sp>
          <p:nvSpPr>
            <p:cNvPr id="151" name="TextBox 150"/>
            <p:cNvSpPr txBox="1"/>
            <p:nvPr/>
          </p:nvSpPr>
          <p:spPr>
            <a:xfrm>
              <a:off x="6125066" y="2950570"/>
              <a:ext cx="508083" cy="246221"/>
            </a:xfrm>
            <a:prstGeom prst="rect">
              <a:avLst/>
            </a:prstGeom>
            <a:noFill/>
          </p:spPr>
          <p:txBody>
            <a:bodyPr wrap="square" rtlCol="0">
              <a:spAutoFit/>
            </a:bodyPr>
            <a:lstStyle/>
            <a:p>
              <a:r>
                <a:rPr lang="en-US" sz="1000" b="1" dirty="0">
                  <a:latin typeface="Arial Narrow" pitchFamily="34" charset="0"/>
                </a:rPr>
                <a:t>  Port</a:t>
              </a:r>
              <a:endParaRPr lang="en-IN" sz="1000" b="1" dirty="0">
                <a:latin typeface="Arial Narrow" pitchFamily="34" charset="0"/>
              </a:endParaRPr>
            </a:p>
          </p:txBody>
        </p:sp>
        <p:cxnSp>
          <p:nvCxnSpPr>
            <p:cNvPr id="152" name="Straight Arrow Connector 151"/>
            <p:cNvCxnSpPr/>
            <p:nvPr/>
          </p:nvCxnSpPr>
          <p:spPr>
            <a:xfrm>
              <a:off x="5583332" y="2863038"/>
              <a:ext cx="548070" cy="0"/>
            </a:xfrm>
            <a:prstGeom prst="straightConnector1">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055719" y="2368309"/>
              <a:ext cx="0" cy="91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048794" y="2362994"/>
              <a:ext cx="3343067" cy="9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6391861" y="2374182"/>
              <a:ext cx="0" cy="252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6334306" y="2368329"/>
              <a:ext cx="1222357" cy="246221"/>
            </a:xfrm>
            <a:prstGeom prst="rect">
              <a:avLst/>
            </a:prstGeom>
            <a:noFill/>
          </p:spPr>
          <p:txBody>
            <a:bodyPr wrap="square" rtlCol="0">
              <a:spAutoFit/>
            </a:bodyPr>
            <a:lstStyle/>
            <a:p>
              <a:r>
                <a:rPr lang="en-US" sz="1000" dirty="0">
                  <a:latin typeface="Arial Narrow" pitchFamily="34" charset="0"/>
                </a:rPr>
                <a:t>46. Cargo Manifest</a:t>
              </a:r>
              <a:endParaRPr lang="en-IN" sz="1000" dirty="0">
                <a:latin typeface="Arial Narrow" pitchFamily="34" charset="0"/>
              </a:endParaRPr>
            </a:p>
          </p:txBody>
        </p:sp>
      </p:grpSp>
      <p:grpSp>
        <p:nvGrpSpPr>
          <p:cNvPr id="157" name="Group 156"/>
          <p:cNvGrpSpPr/>
          <p:nvPr/>
        </p:nvGrpSpPr>
        <p:grpSpPr>
          <a:xfrm>
            <a:off x="9626807" y="1348146"/>
            <a:ext cx="794787" cy="2569264"/>
            <a:chOff x="8561618" y="1296194"/>
            <a:chExt cx="794971" cy="2569859"/>
          </a:xfrm>
        </p:grpSpPr>
        <p:cxnSp>
          <p:nvCxnSpPr>
            <p:cNvPr id="158" name="Straight Connector 157"/>
            <p:cNvCxnSpPr/>
            <p:nvPr/>
          </p:nvCxnSpPr>
          <p:spPr>
            <a:xfrm>
              <a:off x="8561618" y="3844462"/>
              <a:ext cx="6806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9235955" y="1296194"/>
              <a:ext cx="2203" cy="254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8642314" y="3619832"/>
              <a:ext cx="714275" cy="246221"/>
            </a:xfrm>
            <a:prstGeom prst="rect">
              <a:avLst/>
            </a:prstGeom>
            <a:noFill/>
          </p:spPr>
          <p:txBody>
            <a:bodyPr wrap="square" rtlCol="0">
              <a:spAutoFit/>
            </a:bodyPr>
            <a:lstStyle/>
            <a:p>
              <a:r>
                <a:rPr lang="en-US" sz="1000" dirty="0">
                  <a:latin typeface="Arial Narrow" pitchFamily="34" charset="0"/>
                </a:rPr>
                <a:t>47. CAN</a:t>
              </a:r>
              <a:endParaRPr lang="en-IN" sz="1000" dirty="0">
                <a:latin typeface="Arial Narrow" pitchFamily="34" charset="0"/>
              </a:endParaRPr>
            </a:p>
          </p:txBody>
        </p:sp>
      </p:grpSp>
      <p:grpSp>
        <p:nvGrpSpPr>
          <p:cNvPr id="161" name="Group 160"/>
          <p:cNvGrpSpPr/>
          <p:nvPr/>
        </p:nvGrpSpPr>
        <p:grpSpPr>
          <a:xfrm>
            <a:off x="6923182" y="3210309"/>
            <a:ext cx="1830360" cy="1678280"/>
            <a:chOff x="5857367" y="3158789"/>
            <a:chExt cx="1830784" cy="1678668"/>
          </a:xfrm>
        </p:grpSpPr>
        <p:sp>
          <p:nvSpPr>
            <p:cNvPr id="162" name="TextBox 161"/>
            <p:cNvSpPr txBox="1"/>
            <p:nvPr/>
          </p:nvSpPr>
          <p:spPr>
            <a:xfrm>
              <a:off x="6345116" y="3517036"/>
              <a:ext cx="563705" cy="400110"/>
            </a:xfrm>
            <a:prstGeom prst="rect">
              <a:avLst/>
            </a:prstGeom>
            <a:noFill/>
          </p:spPr>
          <p:txBody>
            <a:bodyPr wrap="square" rtlCol="0">
              <a:spAutoFit/>
            </a:bodyPr>
            <a:lstStyle/>
            <a:p>
              <a:pPr algn="ctr"/>
              <a:r>
                <a:rPr lang="en-US" sz="1000" dirty="0">
                  <a:latin typeface="Arial Narrow" pitchFamily="34" charset="0"/>
                </a:rPr>
                <a:t>49. Via Rail</a:t>
              </a:r>
              <a:endParaRPr lang="en-IN" sz="1000" dirty="0">
                <a:latin typeface="Arial Narrow" pitchFamily="34" charset="0"/>
              </a:endParaRPr>
            </a:p>
          </p:txBody>
        </p:sp>
        <p:sp>
          <p:nvSpPr>
            <p:cNvPr id="163" name="TextBox 162"/>
            <p:cNvSpPr txBox="1"/>
            <p:nvPr/>
          </p:nvSpPr>
          <p:spPr>
            <a:xfrm>
              <a:off x="5879872" y="3524423"/>
              <a:ext cx="691911" cy="400110"/>
            </a:xfrm>
            <a:prstGeom prst="rect">
              <a:avLst/>
            </a:prstGeom>
            <a:noFill/>
          </p:spPr>
          <p:txBody>
            <a:bodyPr wrap="square" rtlCol="0">
              <a:spAutoFit/>
            </a:bodyPr>
            <a:lstStyle/>
            <a:p>
              <a:pPr algn="ctr"/>
              <a:r>
                <a:rPr lang="en-US" sz="1000" dirty="0">
                  <a:latin typeface="Arial Narrow" pitchFamily="34" charset="0"/>
                </a:rPr>
                <a:t>49. Via Road</a:t>
              </a:r>
              <a:endParaRPr lang="en-IN" sz="1000" dirty="0">
                <a:latin typeface="Arial Narrow" pitchFamily="34" charset="0"/>
              </a:endParaRPr>
            </a:p>
          </p:txBody>
        </p:sp>
        <p:cxnSp>
          <p:nvCxnSpPr>
            <p:cNvPr id="164" name="Straight Connector 163"/>
            <p:cNvCxnSpPr/>
            <p:nvPr/>
          </p:nvCxnSpPr>
          <p:spPr>
            <a:xfrm>
              <a:off x="6408930" y="3158789"/>
              <a:ext cx="0" cy="73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411735" y="3888294"/>
              <a:ext cx="36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045174" y="3886994"/>
              <a:ext cx="361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6057050" y="3897950"/>
              <a:ext cx="1" cy="210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6770718" y="3881476"/>
              <a:ext cx="1" cy="23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5857367" y="4437347"/>
              <a:ext cx="565408" cy="246221"/>
            </a:xfrm>
            <a:prstGeom prst="rect">
              <a:avLst/>
            </a:prstGeom>
            <a:noFill/>
          </p:spPr>
          <p:txBody>
            <a:bodyPr wrap="square" rtlCol="0">
              <a:spAutoFit/>
            </a:bodyPr>
            <a:lstStyle/>
            <a:p>
              <a:r>
                <a:rPr lang="en-US" sz="1000" dirty="0">
                  <a:latin typeface="Arial Narrow" pitchFamily="34" charset="0"/>
                </a:rPr>
                <a:t>-TJO</a:t>
              </a:r>
              <a:endParaRPr lang="en-IN" sz="1000" dirty="0">
                <a:latin typeface="Arial Narrow" pitchFamily="34" charset="0"/>
              </a:endParaRPr>
            </a:p>
          </p:txBody>
        </p:sp>
        <p:sp>
          <p:nvSpPr>
            <p:cNvPr id="170" name="TextBox 169"/>
            <p:cNvSpPr txBox="1"/>
            <p:nvPr/>
          </p:nvSpPr>
          <p:spPr>
            <a:xfrm>
              <a:off x="6633149" y="4437347"/>
              <a:ext cx="1055002" cy="400110"/>
            </a:xfrm>
            <a:prstGeom prst="rect">
              <a:avLst/>
            </a:prstGeom>
            <a:noFill/>
          </p:spPr>
          <p:txBody>
            <a:bodyPr wrap="square" rtlCol="0">
              <a:spAutoFit/>
            </a:bodyPr>
            <a:lstStyle/>
            <a:p>
              <a:r>
                <a:rPr lang="en-US" sz="1000" dirty="0">
                  <a:latin typeface="Arial Narrow" pitchFamily="34" charset="0"/>
                </a:rPr>
                <a:t>-Train Summary</a:t>
              </a:r>
            </a:p>
            <a:p>
              <a:r>
                <a:rPr lang="en-US" sz="1000" dirty="0">
                  <a:latin typeface="Arial Narrow" pitchFamily="34" charset="0"/>
                </a:rPr>
                <a:t> -WTR</a:t>
              </a:r>
            </a:p>
          </p:txBody>
        </p:sp>
      </p:grpSp>
      <p:grpSp>
        <p:nvGrpSpPr>
          <p:cNvPr id="171" name="Group 170"/>
          <p:cNvGrpSpPr/>
          <p:nvPr/>
        </p:nvGrpSpPr>
        <p:grpSpPr>
          <a:xfrm>
            <a:off x="6935443" y="4998993"/>
            <a:ext cx="1481073" cy="698590"/>
            <a:chOff x="5869631" y="4947889"/>
            <a:chExt cx="1481416" cy="698752"/>
          </a:xfrm>
        </p:grpSpPr>
        <p:sp>
          <p:nvSpPr>
            <p:cNvPr id="172" name="TextBox 171"/>
            <p:cNvSpPr txBox="1"/>
            <p:nvPr/>
          </p:nvSpPr>
          <p:spPr>
            <a:xfrm>
              <a:off x="6003369" y="4947889"/>
              <a:ext cx="622805" cy="246221"/>
            </a:xfrm>
            <a:prstGeom prst="rect">
              <a:avLst/>
            </a:prstGeom>
            <a:noFill/>
          </p:spPr>
          <p:txBody>
            <a:bodyPr wrap="square" rtlCol="0">
              <a:spAutoFit/>
            </a:bodyPr>
            <a:lstStyle/>
            <a:p>
              <a:r>
                <a:rPr lang="en-US" sz="1000" b="1" dirty="0">
                  <a:latin typeface="Arial Narrow" pitchFamily="34" charset="0"/>
                </a:rPr>
                <a:t>ICD/CFS</a:t>
              </a:r>
              <a:endParaRPr lang="en-IN" sz="1000" b="1" dirty="0">
                <a:latin typeface="Arial Narrow" pitchFamily="34" charset="0"/>
              </a:endParaRPr>
            </a:p>
          </p:txBody>
        </p:sp>
        <p:sp>
          <p:nvSpPr>
            <p:cNvPr id="173" name="TextBox 172"/>
            <p:cNvSpPr txBox="1"/>
            <p:nvPr/>
          </p:nvSpPr>
          <p:spPr>
            <a:xfrm>
              <a:off x="5869631" y="5092643"/>
              <a:ext cx="1481416" cy="553998"/>
            </a:xfrm>
            <a:prstGeom prst="rect">
              <a:avLst/>
            </a:prstGeom>
            <a:noFill/>
          </p:spPr>
          <p:txBody>
            <a:bodyPr wrap="square" rtlCol="0">
              <a:spAutoFit/>
            </a:bodyPr>
            <a:lstStyle/>
            <a:p>
              <a:r>
                <a:rPr lang="en-US" sz="1000" dirty="0">
                  <a:latin typeface="Arial Narrow" pitchFamily="34" charset="0"/>
                </a:rPr>
                <a:t>53.Container Inspection</a:t>
              </a:r>
            </a:p>
            <a:p>
              <a:r>
                <a:rPr lang="en-US" sz="1000" dirty="0">
                  <a:latin typeface="Arial Narrow" pitchFamily="34" charset="0"/>
                </a:rPr>
                <a:t>54. Gate In</a:t>
              </a:r>
            </a:p>
            <a:p>
              <a:r>
                <a:rPr lang="en-US" sz="1000" dirty="0">
                  <a:latin typeface="Arial Narrow" pitchFamily="34" charset="0"/>
                </a:rPr>
                <a:t>55.Weighment</a:t>
              </a:r>
              <a:endParaRPr lang="en-IN" sz="1000" dirty="0">
                <a:latin typeface="Arial Narrow" pitchFamily="34" charset="0"/>
              </a:endParaRPr>
            </a:p>
          </p:txBody>
        </p:sp>
      </p:grpSp>
      <p:grpSp>
        <p:nvGrpSpPr>
          <p:cNvPr id="174" name="Group 173"/>
          <p:cNvGrpSpPr/>
          <p:nvPr/>
        </p:nvGrpSpPr>
        <p:grpSpPr>
          <a:xfrm>
            <a:off x="6935346" y="5520910"/>
            <a:ext cx="2468363" cy="644929"/>
            <a:chOff x="5869534" y="5469924"/>
            <a:chExt cx="2468934" cy="645078"/>
          </a:xfrm>
        </p:grpSpPr>
        <p:sp>
          <p:nvSpPr>
            <p:cNvPr id="175" name="TextBox 174"/>
            <p:cNvSpPr txBox="1"/>
            <p:nvPr/>
          </p:nvSpPr>
          <p:spPr>
            <a:xfrm>
              <a:off x="5869534" y="5546850"/>
              <a:ext cx="1175118" cy="246221"/>
            </a:xfrm>
            <a:prstGeom prst="rect">
              <a:avLst/>
            </a:prstGeom>
            <a:noFill/>
          </p:spPr>
          <p:txBody>
            <a:bodyPr wrap="square" rtlCol="0">
              <a:spAutoFit/>
            </a:bodyPr>
            <a:lstStyle/>
            <a:p>
              <a:r>
                <a:rPr lang="en-US" sz="1000" dirty="0">
                  <a:latin typeface="Arial Narrow" pitchFamily="34" charset="0"/>
                </a:rPr>
                <a:t>56. Seal Cutting</a:t>
              </a:r>
            </a:p>
          </p:txBody>
        </p:sp>
        <p:cxnSp>
          <p:nvCxnSpPr>
            <p:cNvPr id="176" name="Straight Connector 175"/>
            <p:cNvCxnSpPr/>
            <p:nvPr/>
          </p:nvCxnSpPr>
          <p:spPr>
            <a:xfrm flipV="1">
              <a:off x="6743109" y="5707362"/>
              <a:ext cx="649085" cy="4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7399730" y="5589460"/>
              <a:ext cx="3" cy="129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7398544" y="5705355"/>
              <a:ext cx="3" cy="252047"/>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510648" y="5469924"/>
              <a:ext cx="827820" cy="246221"/>
            </a:xfrm>
            <a:prstGeom prst="rect">
              <a:avLst/>
            </a:prstGeom>
            <a:noFill/>
          </p:spPr>
          <p:txBody>
            <a:bodyPr wrap="square" rtlCol="0">
              <a:spAutoFit/>
            </a:bodyPr>
            <a:lstStyle/>
            <a:p>
              <a:r>
                <a:rPr lang="en-US" sz="1000" dirty="0">
                  <a:latin typeface="Arial Narrow" pitchFamily="34" charset="0"/>
                </a:rPr>
                <a:t>56.1 FCL</a:t>
              </a:r>
              <a:endParaRPr lang="en-IN" sz="1000" dirty="0">
                <a:latin typeface="Arial Narrow" pitchFamily="34" charset="0"/>
              </a:endParaRPr>
            </a:p>
          </p:txBody>
        </p:sp>
        <p:sp>
          <p:nvSpPr>
            <p:cNvPr id="180" name="TextBox 179"/>
            <p:cNvSpPr txBox="1"/>
            <p:nvPr/>
          </p:nvSpPr>
          <p:spPr>
            <a:xfrm>
              <a:off x="7522147" y="5868781"/>
              <a:ext cx="710016" cy="246221"/>
            </a:xfrm>
            <a:prstGeom prst="rect">
              <a:avLst/>
            </a:prstGeom>
            <a:noFill/>
          </p:spPr>
          <p:txBody>
            <a:bodyPr wrap="square" rtlCol="0">
              <a:spAutoFit/>
            </a:bodyPr>
            <a:lstStyle/>
            <a:p>
              <a:r>
                <a:rPr lang="en-US" sz="1000" dirty="0">
                  <a:latin typeface="Arial Narrow" pitchFamily="34" charset="0"/>
                </a:rPr>
                <a:t>56.2 LCL</a:t>
              </a:r>
              <a:endParaRPr lang="en-IN" sz="1000" dirty="0">
                <a:latin typeface="Arial Narrow" pitchFamily="34" charset="0"/>
              </a:endParaRPr>
            </a:p>
          </p:txBody>
        </p:sp>
        <p:cxnSp>
          <p:nvCxnSpPr>
            <p:cNvPr id="181" name="Straight Arrow Connector 180"/>
            <p:cNvCxnSpPr/>
            <p:nvPr/>
          </p:nvCxnSpPr>
          <p:spPr>
            <a:xfrm rot="16200000" flipH="1">
              <a:off x="7508237" y="5485517"/>
              <a:ext cx="1" cy="210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16200000" flipH="1">
              <a:off x="7491588" y="5857741"/>
              <a:ext cx="1" cy="191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201070" y="3340759"/>
            <a:ext cx="7222338" cy="1158484"/>
            <a:chOff x="2134394" y="3289269"/>
            <a:chExt cx="7224010" cy="1158752"/>
          </a:xfrm>
        </p:grpSpPr>
        <p:sp>
          <p:nvSpPr>
            <p:cNvPr id="184" name="TextBox 183"/>
            <p:cNvSpPr txBox="1"/>
            <p:nvPr/>
          </p:nvSpPr>
          <p:spPr>
            <a:xfrm>
              <a:off x="8084764" y="4039394"/>
              <a:ext cx="494917" cy="246221"/>
            </a:xfrm>
            <a:prstGeom prst="rect">
              <a:avLst/>
            </a:prstGeom>
            <a:noFill/>
          </p:spPr>
          <p:txBody>
            <a:bodyPr wrap="square" rtlCol="0">
              <a:spAutoFit/>
            </a:bodyPr>
            <a:lstStyle/>
            <a:p>
              <a:r>
                <a:rPr lang="en-US" sz="1000" b="1" dirty="0">
                  <a:latin typeface="Arial Narrow" pitchFamily="34" charset="0"/>
                </a:rPr>
                <a:t>CB/FF</a:t>
              </a:r>
              <a:endParaRPr lang="en-IN" sz="1000" b="1" dirty="0">
                <a:latin typeface="Arial Narrow" pitchFamily="34" charset="0"/>
              </a:endParaRPr>
            </a:p>
          </p:txBody>
        </p:sp>
        <p:sp>
          <p:nvSpPr>
            <p:cNvPr id="185" name="TextBox 184"/>
            <p:cNvSpPr txBox="1"/>
            <p:nvPr/>
          </p:nvSpPr>
          <p:spPr>
            <a:xfrm>
              <a:off x="7926225" y="4201800"/>
              <a:ext cx="1432179" cy="246221"/>
            </a:xfrm>
            <a:prstGeom prst="rect">
              <a:avLst/>
            </a:prstGeom>
            <a:noFill/>
          </p:spPr>
          <p:txBody>
            <a:bodyPr wrap="square" rtlCol="0">
              <a:spAutoFit/>
            </a:bodyPr>
            <a:lstStyle/>
            <a:p>
              <a:r>
                <a:rPr lang="en-US" sz="1000" dirty="0">
                  <a:latin typeface="Arial Narrow" pitchFamily="34" charset="0"/>
                </a:rPr>
                <a:t>45. Pre- Arrival Notice</a:t>
              </a:r>
              <a:endParaRPr lang="en-IN" sz="1000" dirty="0">
                <a:latin typeface="Arial Narrow" pitchFamily="34" charset="0"/>
              </a:endParaRPr>
            </a:p>
          </p:txBody>
        </p:sp>
        <p:cxnSp>
          <p:nvCxnSpPr>
            <p:cNvPr id="186" name="Straight Connector 185"/>
            <p:cNvCxnSpPr/>
            <p:nvPr/>
          </p:nvCxnSpPr>
          <p:spPr>
            <a:xfrm flipV="1">
              <a:off x="2134394" y="3289269"/>
              <a:ext cx="592771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8077994" y="3289269"/>
              <a:ext cx="0" cy="453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9198823" y="3265917"/>
            <a:ext cx="1308294" cy="443882"/>
            <a:chOff x="8133535" y="3214409"/>
            <a:chExt cx="1308597" cy="443985"/>
          </a:xfrm>
        </p:grpSpPr>
        <p:sp>
          <p:nvSpPr>
            <p:cNvPr id="189" name="TextBox 188"/>
            <p:cNvSpPr txBox="1"/>
            <p:nvPr/>
          </p:nvSpPr>
          <p:spPr>
            <a:xfrm>
              <a:off x="8133535" y="3214409"/>
              <a:ext cx="1308597" cy="246221"/>
            </a:xfrm>
            <a:prstGeom prst="rect">
              <a:avLst/>
            </a:prstGeom>
            <a:noFill/>
          </p:spPr>
          <p:txBody>
            <a:bodyPr wrap="square" rtlCol="0">
              <a:spAutoFit/>
            </a:bodyPr>
            <a:lstStyle/>
            <a:p>
              <a:r>
                <a:rPr lang="en-US" sz="1000" dirty="0">
                  <a:latin typeface="Arial Narrow" pitchFamily="34" charset="0"/>
                </a:rPr>
                <a:t> 50. Clearing Payment</a:t>
              </a:r>
              <a:endParaRPr lang="en-IN" sz="1000" dirty="0">
                <a:latin typeface="Arial Narrow" pitchFamily="34" charset="0"/>
              </a:endParaRPr>
            </a:p>
          </p:txBody>
        </p:sp>
        <p:cxnSp>
          <p:nvCxnSpPr>
            <p:cNvPr id="190" name="Straight Arrow Connector 189"/>
            <p:cNvCxnSpPr/>
            <p:nvPr/>
          </p:nvCxnSpPr>
          <p:spPr>
            <a:xfrm flipV="1">
              <a:off x="8147844" y="3251473"/>
              <a:ext cx="0" cy="406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6200000">
              <a:off x="8182444" y="3325141"/>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9215361" y="3408378"/>
            <a:ext cx="662686" cy="374850"/>
            <a:chOff x="8150077" y="3356903"/>
            <a:chExt cx="662839" cy="374937"/>
          </a:xfrm>
        </p:grpSpPr>
        <p:cxnSp>
          <p:nvCxnSpPr>
            <p:cNvPr id="193" name="Straight Arrow Connector 192"/>
            <p:cNvCxnSpPr/>
            <p:nvPr/>
          </p:nvCxnSpPr>
          <p:spPr>
            <a:xfrm>
              <a:off x="8150077" y="3356903"/>
              <a:ext cx="0" cy="374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8163445" y="3404149"/>
              <a:ext cx="649471" cy="246221"/>
            </a:xfrm>
            <a:prstGeom prst="rect">
              <a:avLst/>
            </a:prstGeom>
            <a:noFill/>
          </p:spPr>
          <p:txBody>
            <a:bodyPr wrap="square" rtlCol="0">
              <a:spAutoFit/>
            </a:bodyPr>
            <a:lstStyle/>
            <a:p>
              <a:r>
                <a:rPr lang="en-US" sz="1000" dirty="0">
                  <a:latin typeface="Arial Narrow" pitchFamily="34" charset="0"/>
                </a:rPr>
                <a:t>51.DO</a:t>
              </a:r>
              <a:endParaRPr lang="en-IN" sz="1000" dirty="0">
                <a:latin typeface="Arial Narrow" pitchFamily="34" charset="0"/>
              </a:endParaRPr>
            </a:p>
          </p:txBody>
        </p:sp>
        <p:cxnSp>
          <p:nvCxnSpPr>
            <p:cNvPr id="195" name="Straight Connector 194"/>
            <p:cNvCxnSpPr/>
            <p:nvPr/>
          </p:nvCxnSpPr>
          <p:spPr>
            <a:xfrm rot="5400000" flipV="1">
              <a:off x="8171812" y="3530706"/>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6935346" y="3938346"/>
            <a:ext cx="3586446" cy="2355063"/>
            <a:chOff x="5869534" y="3886994"/>
            <a:chExt cx="3587276" cy="2355608"/>
          </a:xfrm>
        </p:grpSpPr>
        <p:sp>
          <p:nvSpPr>
            <p:cNvPr id="197" name="TextBox 196"/>
            <p:cNvSpPr txBox="1"/>
            <p:nvPr/>
          </p:nvSpPr>
          <p:spPr>
            <a:xfrm>
              <a:off x="8338468" y="5832637"/>
              <a:ext cx="871044" cy="246221"/>
            </a:xfrm>
            <a:prstGeom prst="rect">
              <a:avLst/>
            </a:prstGeom>
            <a:noFill/>
          </p:spPr>
          <p:txBody>
            <a:bodyPr wrap="square" rtlCol="0">
              <a:spAutoFit/>
            </a:bodyPr>
            <a:lstStyle/>
            <a:p>
              <a:r>
                <a:rPr lang="en-US" sz="1000" b="1" dirty="0">
                  <a:latin typeface="Arial Narrow" pitchFamily="34" charset="0"/>
                </a:rPr>
                <a:t>Warehouse</a:t>
              </a:r>
              <a:endParaRPr lang="en-IN" sz="1000" b="1" dirty="0">
                <a:latin typeface="Arial Narrow" pitchFamily="34" charset="0"/>
              </a:endParaRPr>
            </a:p>
          </p:txBody>
        </p:sp>
        <p:cxnSp>
          <p:nvCxnSpPr>
            <p:cNvPr id="198" name="Straight Arrow Connector 197"/>
            <p:cNvCxnSpPr/>
            <p:nvPr/>
          </p:nvCxnSpPr>
          <p:spPr>
            <a:xfrm rot="16200000" flipH="1">
              <a:off x="8194037" y="5868925"/>
              <a:ext cx="1" cy="23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5869534" y="3886994"/>
              <a:ext cx="3587276" cy="2355608"/>
              <a:chOff x="5869534" y="3886994"/>
              <a:chExt cx="3587276" cy="2355608"/>
            </a:xfrm>
          </p:grpSpPr>
          <p:cxnSp>
            <p:nvCxnSpPr>
              <p:cNvPr id="200" name="Straight Connector 199"/>
              <p:cNvCxnSpPr/>
              <p:nvPr/>
            </p:nvCxnSpPr>
            <p:spPr>
              <a:xfrm flipV="1">
                <a:off x="7688151" y="4344194"/>
                <a:ext cx="0" cy="1160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7106917" y="4351076"/>
                <a:ext cx="590077" cy="4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flipV="1">
                <a:off x="7104218" y="3886994"/>
                <a:ext cx="1" cy="452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7627330" y="4391180"/>
                <a:ext cx="1166399" cy="400110"/>
              </a:xfrm>
              <a:prstGeom prst="rect">
                <a:avLst/>
              </a:prstGeom>
              <a:noFill/>
            </p:spPr>
            <p:txBody>
              <a:bodyPr wrap="square" rtlCol="0">
                <a:spAutoFit/>
              </a:bodyPr>
              <a:lstStyle/>
              <a:p>
                <a:r>
                  <a:rPr lang="en-US" sz="1000" dirty="0">
                    <a:latin typeface="Arial Narrow" pitchFamily="34" charset="0"/>
                  </a:rPr>
                  <a:t>58. Customs    Examination</a:t>
                </a:r>
                <a:endParaRPr lang="en-IN" sz="1000" dirty="0">
                  <a:latin typeface="Arial Narrow" pitchFamily="34" charset="0"/>
                </a:endParaRPr>
              </a:p>
            </p:txBody>
          </p:sp>
          <p:sp>
            <p:nvSpPr>
              <p:cNvPr id="204" name="TextBox 203"/>
              <p:cNvSpPr txBox="1"/>
              <p:nvPr/>
            </p:nvSpPr>
            <p:spPr>
              <a:xfrm>
                <a:off x="8168783" y="5996381"/>
                <a:ext cx="1288027" cy="246221"/>
              </a:xfrm>
              <a:prstGeom prst="rect">
                <a:avLst/>
              </a:prstGeom>
              <a:noFill/>
            </p:spPr>
            <p:txBody>
              <a:bodyPr wrap="square" rtlCol="0">
                <a:spAutoFit/>
              </a:bodyPr>
              <a:lstStyle/>
              <a:p>
                <a:r>
                  <a:rPr lang="en-US" sz="1000" dirty="0">
                    <a:latin typeface="Arial Narrow" pitchFamily="34" charset="0"/>
                  </a:rPr>
                  <a:t>-Stored in Bonded Area</a:t>
                </a:r>
                <a:endParaRPr lang="en-IN" sz="1000" dirty="0">
                  <a:latin typeface="Arial Narrow" pitchFamily="34" charset="0"/>
                </a:endParaRPr>
              </a:p>
            </p:txBody>
          </p:sp>
          <p:sp>
            <p:nvSpPr>
              <p:cNvPr id="205" name="TextBox 204"/>
              <p:cNvSpPr txBox="1"/>
              <p:nvPr/>
            </p:nvSpPr>
            <p:spPr>
              <a:xfrm>
                <a:off x="7610309" y="4710084"/>
                <a:ext cx="1156546" cy="246221"/>
              </a:xfrm>
              <a:prstGeom prst="rect">
                <a:avLst/>
              </a:prstGeom>
              <a:noFill/>
            </p:spPr>
            <p:txBody>
              <a:bodyPr wrap="square" rtlCol="0">
                <a:spAutoFit/>
              </a:bodyPr>
              <a:lstStyle/>
              <a:p>
                <a:r>
                  <a:rPr lang="en-US" sz="1000" dirty="0">
                    <a:latin typeface="Arial Narrow" pitchFamily="34" charset="0"/>
                  </a:rPr>
                  <a:t> 59. Out of Charge</a:t>
                </a:r>
                <a:endParaRPr lang="en-IN" sz="1000" dirty="0">
                  <a:latin typeface="Arial Narrow" pitchFamily="34" charset="0"/>
                </a:endParaRPr>
              </a:p>
            </p:txBody>
          </p:sp>
          <p:sp>
            <p:nvSpPr>
              <p:cNvPr id="206" name="TextBox 205"/>
              <p:cNvSpPr txBox="1"/>
              <p:nvPr/>
            </p:nvSpPr>
            <p:spPr>
              <a:xfrm>
                <a:off x="5869534" y="5708062"/>
                <a:ext cx="939246" cy="246221"/>
              </a:xfrm>
              <a:prstGeom prst="rect">
                <a:avLst/>
              </a:prstGeom>
              <a:noFill/>
            </p:spPr>
            <p:txBody>
              <a:bodyPr wrap="square" rtlCol="0">
                <a:spAutoFit/>
              </a:bodyPr>
              <a:lstStyle/>
              <a:p>
                <a:r>
                  <a:rPr lang="en-US" sz="1000" dirty="0">
                    <a:latin typeface="Arial Narrow" pitchFamily="34" charset="0"/>
                  </a:rPr>
                  <a:t>57. De-stuffing</a:t>
                </a:r>
              </a:p>
            </p:txBody>
          </p:sp>
        </p:grpSp>
      </p:grpSp>
      <p:grpSp>
        <p:nvGrpSpPr>
          <p:cNvPr id="207" name="Group 206"/>
          <p:cNvGrpSpPr/>
          <p:nvPr/>
        </p:nvGrpSpPr>
        <p:grpSpPr>
          <a:xfrm>
            <a:off x="7695830" y="5079672"/>
            <a:ext cx="3330937" cy="564320"/>
            <a:chOff x="6630194" y="5028583"/>
            <a:chExt cx="3331708" cy="564451"/>
          </a:xfrm>
        </p:grpSpPr>
        <p:cxnSp>
          <p:nvCxnSpPr>
            <p:cNvPr id="208" name="Straight Connector 207"/>
            <p:cNvCxnSpPr/>
            <p:nvPr/>
          </p:nvCxnSpPr>
          <p:spPr>
            <a:xfrm>
              <a:off x="9068594" y="5028583"/>
              <a:ext cx="0" cy="44134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9167829" y="5380850"/>
              <a:ext cx="0" cy="17015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6630194" y="5029994"/>
              <a:ext cx="2412412" cy="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9220994" y="5346813"/>
              <a:ext cx="740908" cy="246221"/>
            </a:xfrm>
            <a:prstGeom prst="rect">
              <a:avLst/>
            </a:prstGeom>
            <a:noFill/>
          </p:spPr>
          <p:txBody>
            <a:bodyPr wrap="square" rtlCol="0">
              <a:spAutoFit/>
            </a:bodyPr>
            <a:lstStyle/>
            <a:p>
              <a:r>
                <a:rPr lang="en-US" sz="1000" dirty="0">
                  <a:latin typeface="Arial Narrow" pitchFamily="34" charset="0"/>
                </a:rPr>
                <a:t>62. Receipt</a:t>
              </a:r>
              <a:endParaRPr lang="en-IN" sz="1000" dirty="0">
                <a:latin typeface="Arial Narrow" pitchFamily="34" charset="0"/>
              </a:endParaRPr>
            </a:p>
          </p:txBody>
        </p:sp>
      </p:grpSp>
      <p:grpSp>
        <p:nvGrpSpPr>
          <p:cNvPr id="212" name="Group 211"/>
          <p:cNvGrpSpPr/>
          <p:nvPr/>
        </p:nvGrpSpPr>
        <p:grpSpPr>
          <a:xfrm>
            <a:off x="10362213" y="991470"/>
            <a:ext cx="821859" cy="4135510"/>
            <a:chOff x="9297194" y="939435"/>
            <a:chExt cx="822049" cy="4136467"/>
          </a:xfrm>
        </p:grpSpPr>
        <p:sp>
          <p:nvSpPr>
            <p:cNvPr id="213" name="TextBox 212"/>
            <p:cNvSpPr txBox="1"/>
            <p:nvPr/>
          </p:nvSpPr>
          <p:spPr>
            <a:xfrm>
              <a:off x="9307651" y="939435"/>
              <a:ext cx="811592" cy="246221"/>
            </a:xfrm>
            <a:prstGeom prst="rect">
              <a:avLst/>
            </a:prstGeom>
            <a:noFill/>
          </p:spPr>
          <p:txBody>
            <a:bodyPr wrap="square" rtlCol="0">
              <a:spAutoFit/>
            </a:bodyPr>
            <a:lstStyle/>
            <a:p>
              <a:r>
                <a:rPr lang="en-US" sz="1000" dirty="0">
                  <a:latin typeface="Arial Narrow" pitchFamily="34" charset="0"/>
                </a:rPr>
                <a:t>65. Receipt</a:t>
              </a:r>
              <a:endParaRPr lang="en-IN" sz="1000" dirty="0">
                <a:latin typeface="Arial Narrow" pitchFamily="34" charset="0"/>
              </a:endParaRPr>
            </a:p>
          </p:txBody>
        </p:sp>
        <p:cxnSp>
          <p:nvCxnSpPr>
            <p:cNvPr id="214" name="Straight Connector 213"/>
            <p:cNvCxnSpPr/>
            <p:nvPr/>
          </p:nvCxnSpPr>
          <p:spPr>
            <a:xfrm>
              <a:off x="9297194" y="1168969"/>
              <a:ext cx="7033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8027573" y="3120481"/>
              <a:ext cx="3910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flipV="1">
              <a:off x="9713447" y="5068289"/>
              <a:ext cx="269548" cy="2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9297194" y="106759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9685433" y="4166893"/>
            <a:ext cx="1603281" cy="1222839"/>
            <a:chOff x="8620258" y="4115594"/>
            <a:chExt cx="1603652" cy="1223122"/>
          </a:xfrm>
        </p:grpSpPr>
        <p:sp>
          <p:nvSpPr>
            <p:cNvPr id="219" name="TextBox 218"/>
            <p:cNvSpPr txBox="1"/>
            <p:nvPr/>
          </p:nvSpPr>
          <p:spPr>
            <a:xfrm>
              <a:off x="9064983" y="5092495"/>
              <a:ext cx="826873" cy="246221"/>
            </a:xfrm>
            <a:prstGeom prst="rect">
              <a:avLst/>
            </a:prstGeom>
            <a:noFill/>
          </p:spPr>
          <p:txBody>
            <a:bodyPr wrap="square" rtlCol="0">
              <a:spAutoFit/>
            </a:bodyPr>
            <a:lstStyle/>
            <a:p>
              <a:r>
                <a:rPr lang="en-US" sz="1000" b="1" dirty="0">
                  <a:latin typeface="Arial Narrow" pitchFamily="34" charset="0"/>
                </a:rPr>
                <a:t>Transporter</a:t>
              </a:r>
              <a:endParaRPr lang="en-IN" sz="1000" b="1" dirty="0">
                <a:latin typeface="Arial Narrow" pitchFamily="34" charset="0"/>
              </a:endParaRPr>
            </a:p>
          </p:txBody>
        </p:sp>
        <p:cxnSp>
          <p:nvCxnSpPr>
            <p:cNvPr id="220" name="Straight Connector 219"/>
            <p:cNvCxnSpPr/>
            <p:nvPr/>
          </p:nvCxnSpPr>
          <p:spPr>
            <a:xfrm>
              <a:off x="8620258" y="4115594"/>
              <a:ext cx="5958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9220994" y="4122638"/>
              <a:ext cx="0" cy="664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9235955" y="4360402"/>
              <a:ext cx="987955" cy="400110"/>
            </a:xfrm>
            <a:prstGeom prst="rect">
              <a:avLst/>
            </a:prstGeom>
            <a:noFill/>
          </p:spPr>
          <p:txBody>
            <a:bodyPr wrap="square" rtlCol="0">
              <a:spAutoFit/>
            </a:bodyPr>
            <a:lstStyle/>
            <a:p>
              <a:r>
                <a:rPr lang="en-US" sz="1000" dirty="0">
                  <a:latin typeface="Arial Narrow" pitchFamily="34" charset="0"/>
                </a:rPr>
                <a:t>61. Transport Order</a:t>
              </a:r>
              <a:endParaRPr lang="en-IN" sz="1000" dirty="0">
                <a:latin typeface="Arial Narrow" pitchFamily="34" charset="0"/>
              </a:endParaRPr>
            </a:p>
          </p:txBody>
        </p:sp>
        <p:cxnSp>
          <p:nvCxnSpPr>
            <p:cNvPr id="223" name="Straight Connector 222"/>
            <p:cNvCxnSpPr/>
            <p:nvPr/>
          </p:nvCxnSpPr>
          <p:spPr>
            <a:xfrm rot="5400000" flipV="1">
              <a:off x="9224441" y="447877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a:off x="8239888" y="3914552"/>
            <a:ext cx="871660" cy="391211"/>
            <a:chOff x="7174378" y="3863194"/>
            <a:chExt cx="871862" cy="391302"/>
          </a:xfrm>
        </p:grpSpPr>
        <p:cxnSp>
          <p:nvCxnSpPr>
            <p:cNvPr id="225" name="Straight Connector 224"/>
            <p:cNvCxnSpPr/>
            <p:nvPr/>
          </p:nvCxnSpPr>
          <p:spPr>
            <a:xfrm>
              <a:off x="7174378" y="3863194"/>
              <a:ext cx="0" cy="174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174378" y="4039394"/>
              <a:ext cx="8718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7257792" y="4008275"/>
              <a:ext cx="700285" cy="246221"/>
            </a:xfrm>
            <a:prstGeom prst="rect">
              <a:avLst/>
            </a:prstGeom>
            <a:noFill/>
          </p:spPr>
          <p:txBody>
            <a:bodyPr wrap="square" rtlCol="0">
              <a:spAutoFit/>
            </a:bodyPr>
            <a:lstStyle/>
            <a:p>
              <a:r>
                <a:rPr lang="en-US" sz="1000" dirty="0">
                  <a:latin typeface="Arial Narrow" pitchFamily="34" charset="0"/>
                </a:rPr>
                <a:t>52. BOE</a:t>
              </a:r>
              <a:endParaRPr lang="en-IN" sz="1000" dirty="0">
                <a:latin typeface="Arial Narrow" pitchFamily="34" charset="0"/>
              </a:endParaRPr>
            </a:p>
          </p:txBody>
        </p:sp>
        <p:cxnSp>
          <p:nvCxnSpPr>
            <p:cNvPr id="228" name="Straight Connector 227"/>
            <p:cNvCxnSpPr/>
            <p:nvPr/>
          </p:nvCxnSpPr>
          <p:spPr>
            <a:xfrm rot="10800000" flipH="1" flipV="1">
              <a:off x="7230931" y="4115594"/>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3169177" y="2719429"/>
            <a:ext cx="3657983" cy="1361614"/>
            <a:chOff x="2102493" y="2667794"/>
            <a:chExt cx="3658830" cy="1361929"/>
          </a:xfrm>
        </p:grpSpPr>
        <p:cxnSp>
          <p:nvCxnSpPr>
            <p:cNvPr id="230" name="Straight Connector 229"/>
            <p:cNvCxnSpPr/>
            <p:nvPr/>
          </p:nvCxnSpPr>
          <p:spPr>
            <a:xfrm flipV="1">
              <a:off x="2104238" y="3810794"/>
              <a:ext cx="3154356" cy="775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5258594" y="3143394"/>
              <a:ext cx="0" cy="66740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2102493" y="3817616"/>
              <a:ext cx="2" cy="10304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233" name="Picture 2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001" y="2667794"/>
              <a:ext cx="309193" cy="341456"/>
            </a:xfrm>
            <a:prstGeom prst="rect">
              <a:avLst/>
            </a:prstGeom>
          </p:spPr>
        </p:pic>
        <p:sp>
          <p:nvSpPr>
            <p:cNvPr id="234" name="TextBox 233"/>
            <p:cNvSpPr txBox="1"/>
            <p:nvPr/>
          </p:nvSpPr>
          <p:spPr>
            <a:xfrm>
              <a:off x="5022792" y="2972594"/>
              <a:ext cx="535806" cy="246221"/>
            </a:xfrm>
            <a:prstGeom prst="rect">
              <a:avLst/>
            </a:prstGeom>
            <a:noFill/>
          </p:spPr>
          <p:txBody>
            <a:bodyPr wrap="square" rtlCol="0">
              <a:spAutoFit/>
            </a:bodyPr>
            <a:lstStyle/>
            <a:p>
              <a:r>
                <a:rPr lang="en-US" sz="1000" b="1" dirty="0">
                  <a:latin typeface="Arial Narrow" pitchFamily="34" charset="0"/>
                </a:rPr>
                <a:t>    Port</a:t>
              </a:r>
              <a:endParaRPr lang="en-IN" sz="1000" b="1" dirty="0">
                <a:latin typeface="Arial Narrow" pitchFamily="34" charset="0"/>
              </a:endParaRPr>
            </a:p>
          </p:txBody>
        </p:sp>
        <p:sp>
          <p:nvSpPr>
            <p:cNvPr id="235" name="TextBox 234"/>
            <p:cNvSpPr txBox="1"/>
            <p:nvPr/>
          </p:nvSpPr>
          <p:spPr>
            <a:xfrm>
              <a:off x="4366841" y="3783502"/>
              <a:ext cx="1394482" cy="246221"/>
            </a:xfrm>
            <a:prstGeom prst="rect">
              <a:avLst/>
            </a:prstGeom>
            <a:noFill/>
          </p:spPr>
          <p:txBody>
            <a:bodyPr wrap="square" rtlCol="0">
              <a:spAutoFit/>
            </a:bodyPr>
            <a:lstStyle/>
            <a:p>
              <a:r>
                <a:rPr lang="en-US" sz="1000" dirty="0">
                  <a:latin typeface="Arial Narrow" pitchFamily="34" charset="0"/>
                </a:rPr>
                <a:t>44.1 Port wise Document</a:t>
              </a:r>
              <a:endParaRPr lang="en-IN" sz="1000" dirty="0">
                <a:latin typeface="Arial Narrow" pitchFamily="34" charset="0"/>
              </a:endParaRPr>
            </a:p>
          </p:txBody>
        </p:sp>
      </p:grpSp>
      <p:grpSp>
        <p:nvGrpSpPr>
          <p:cNvPr id="236" name="Group 235"/>
          <p:cNvGrpSpPr/>
          <p:nvPr/>
        </p:nvGrpSpPr>
        <p:grpSpPr>
          <a:xfrm>
            <a:off x="1130528" y="4893880"/>
            <a:ext cx="3108264" cy="378138"/>
            <a:chOff x="63372" y="4842749"/>
            <a:chExt cx="3108984" cy="378226"/>
          </a:xfrm>
        </p:grpSpPr>
        <p:sp>
          <p:nvSpPr>
            <p:cNvPr id="237" name="TextBox 236"/>
            <p:cNvSpPr txBox="1"/>
            <p:nvPr/>
          </p:nvSpPr>
          <p:spPr>
            <a:xfrm>
              <a:off x="1858503" y="4974754"/>
              <a:ext cx="1313853" cy="246221"/>
            </a:xfrm>
            <a:prstGeom prst="rect">
              <a:avLst/>
            </a:prstGeom>
            <a:noFill/>
          </p:spPr>
          <p:txBody>
            <a:bodyPr wrap="square" rtlCol="0">
              <a:spAutoFit/>
            </a:bodyPr>
            <a:lstStyle/>
            <a:p>
              <a:r>
                <a:rPr lang="en-US" sz="1000" dirty="0">
                  <a:latin typeface="Arial Narrow" pitchFamily="34" charset="0"/>
                </a:rPr>
                <a:t>35. Stuffing</a:t>
              </a:r>
            </a:p>
          </p:txBody>
        </p:sp>
        <p:sp>
          <p:nvSpPr>
            <p:cNvPr id="238" name="TextBox 237"/>
            <p:cNvSpPr txBox="1"/>
            <p:nvPr/>
          </p:nvSpPr>
          <p:spPr>
            <a:xfrm>
              <a:off x="63372" y="4842749"/>
              <a:ext cx="1209179" cy="246221"/>
            </a:xfrm>
            <a:prstGeom prst="rect">
              <a:avLst/>
            </a:prstGeom>
            <a:noFill/>
          </p:spPr>
          <p:txBody>
            <a:bodyPr wrap="square" rtlCol="0">
              <a:spAutoFit/>
            </a:bodyPr>
            <a:lstStyle/>
            <a:p>
              <a:r>
                <a:rPr lang="en-US" sz="1000" dirty="0">
                  <a:latin typeface="Arial Narrow" pitchFamily="34" charset="0"/>
                </a:rPr>
                <a:t> 36. Inspection &amp; LEO</a:t>
              </a:r>
              <a:endParaRPr lang="en-IN" sz="1000" dirty="0">
                <a:latin typeface="Arial Narrow" pitchFamily="34" charset="0"/>
              </a:endParaRPr>
            </a:p>
          </p:txBody>
        </p:sp>
        <p:cxnSp>
          <p:nvCxnSpPr>
            <p:cNvPr id="239" name="Straight Connector 238"/>
            <p:cNvCxnSpPr/>
            <p:nvPr/>
          </p:nvCxnSpPr>
          <p:spPr>
            <a:xfrm flipH="1">
              <a:off x="76994" y="4971046"/>
              <a:ext cx="99437"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sp>
        <p:nvSpPr>
          <p:cNvPr id="240" name="TextBox 239"/>
          <p:cNvSpPr txBox="1"/>
          <p:nvPr/>
        </p:nvSpPr>
        <p:spPr>
          <a:xfrm>
            <a:off x="6935554" y="5885495"/>
            <a:ext cx="1640526" cy="246164"/>
          </a:xfrm>
          <a:prstGeom prst="rect">
            <a:avLst/>
          </a:prstGeom>
          <a:noFill/>
        </p:spPr>
        <p:txBody>
          <a:bodyPr wrap="square" rtlCol="0">
            <a:spAutoFit/>
          </a:bodyPr>
          <a:lstStyle/>
          <a:p>
            <a:r>
              <a:rPr lang="en-US" sz="1000" dirty="0">
                <a:latin typeface="Arial Narrow" pitchFamily="34" charset="0"/>
              </a:rPr>
              <a:t>60. Loaded/Re-stuffing Delivery</a:t>
            </a:r>
            <a:endParaRPr lang="en-IN" sz="1000" dirty="0"/>
          </a:p>
        </p:txBody>
      </p:sp>
      <p:grpSp>
        <p:nvGrpSpPr>
          <p:cNvPr id="241" name="Group 240"/>
          <p:cNvGrpSpPr/>
          <p:nvPr/>
        </p:nvGrpSpPr>
        <p:grpSpPr>
          <a:xfrm>
            <a:off x="9620570" y="4048846"/>
            <a:ext cx="1713492" cy="404694"/>
            <a:chOff x="8555379" y="3997519"/>
            <a:chExt cx="1713889" cy="404788"/>
          </a:xfrm>
        </p:grpSpPr>
        <p:sp>
          <p:nvSpPr>
            <p:cNvPr id="242" name="TextBox 241"/>
            <p:cNvSpPr txBox="1"/>
            <p:nvPr/>
          </p:nvSpPr>
          <p:spPr>
            <a:xfrm>
              <a:off x="9042606" y="3997519"/>
              <a:ext cx="1226662" cy="400110"/>
            </a:xfrm>
            <a:prstGeom prst="rect">
              <a:avLst/>
            </a:prstGeom>
            <a:noFill/>
          </p:spPr>
          <p:txBody>
            <a:bodyPr wrap="square" rtlCol="0">
              <a:spAutoFit/>
            </a:bodyPr>
            <a:lstStyle/>
            <a:p>
              <a:pPr algn="ctr"/>
              <a:r>
                <a:rPr lang="en-US" sz="1000" dirty="0">
                  <a:latin typeface="Arial Narrow" pitchFamily="34" charset="0"/>
                </a:rPr>
                <a:t>66. Consignee   Receipt</a:t>
              </a:r>
              <a:endParaRPr lang="en-IN" sz="1000" dirty="0">
                <a:latin typeface="Arial Narrow" pitchFamily="34" charset="0"/>
              </a:endParaRPr>
            </a:p>
          </p:txBody>
        </p:sp>
        <p:cxnSp>
          <p:nvCxnSpPr>
            <p:cNvPr id="243" name="Straight Connector 242"/>
            <p:cNvCxnSpPr/>
            <p:nvPr/>
          </p:nvCxnSpPr>
          <p:spPr>
            <a:xfrm rot="5400000">
              <a:off x="9124297" y="4221450"/>
              <a:ext cx="361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5400000">
              <a:off x="8932863" y="3646355"/>
              <a:ext cx="1997" cy="756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a:off x="9673654" y="1348146"/>
            <a:ext cx="1480053" cy="2627731"/>
            <a:chOff x="8608476" y="1296194"/>
            <a:chExt cx="1480396" cy="2628339"/>
          </a:xfrm>
        </p:grpSpPr>
        <p:cxnSp>
          <p:nvCxnSpPr>
            <p:cNvPr id="246" name="Straight Connector 245"/>
            <p:cNvCxnSpPr/>
            <p:nvPr/>
          </p:nvCxnSpPr>
          <p:spPr>
            <a:xfrm flipV="1">
              <a:off x="8608476" y="3917146"/>
              <a:ext cx="744443" cy="7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9319080" y="1296194"/>
              <a:ext cx="27832" cy="262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9261593" y="2070596"/>
              <a:ext cx="827279" cy="553998"/>
            </a:xfrm>
            <a:prstGeom prst="rect">
              <a:avLst/>
            </a:prstGeom>
            <a:noFill/>
          </p:spPr>
          <p:txBody>
            <a:bodyPr wrap="square" rtlCol="0">
              <a:spAutoFit/>
            </a:bodyPr>
            <a:lstStyle/>
            <a:p>
              <a:r>
                <a:rPr lang="en-US" sz="1000" dirty="0">
                  <a:latin typeface="Arial Narrow" pitchFamily="34" charset="0"/>
                </a:rPr>
                <a:t>67. MBL</a:t>
              </a:r>
            </a:p>
            <a:p>
              <a:r>
                <a:rPr lang="en-US" sz="1000" dirty="0">
                  <a:latin typeface="Arial Narrow" pitchFamily="34" charset="0"/>
                </a:rPr>
                <a:t>68. Handling Fees</a:t>
              </a:r>
              <a:endParaRPr lang="en-IN" sz="1000" dirty="0">
                <a:latin typeface="Arial Narrow" pitchFamily="34" charset="0"/>
              </a:endParaRPr>
            </a:p>
          </p:txBody>
        </p:sp>
      </p:grpSp>
      <p:pic>
        <p:nvPicPr>
          <p:cNvPr id="249" name="Picture 2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099" y="768482"/>
            <a:ext cx="502371" cy="502371"/>
          </a:xfrm>
          <a:prstGeom prst="rect">
            <a:avLst/>
          </a:prstGeom>
        </p:spPr>
      </p:pic>
      <p:pic>
        <p:nvPicPr>
          <p:cNvPr id="250" name="Picture 2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723" y="787125"/>
            <a:ext cx="377086" cy="377086"/>
          </a:xfrm>
          <a:prstGeom prst="rect">
            <a:avLst/>
          </a:prstGeom>
        </p:spPr>
      </p:pic>
      <p:pic>
        <p:nvPicPr>
          <p:cNvPr id="251" name="Picture 2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222" y="1117091"/>
            <a:ext cx="536626" cy="534614"/>
          </a:xfrm>
          <a:prstGeom prst="rect">
            <a:avLst/>
          </a:prstGeom>
        </p:spPr>
      </p:pic>
      <p:pic>
        <p:nvPicPr>
          <p:cNvPr id="252" name="Picture 2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5457" y="1117091"/>
            <a:ext cx="536626" cy="534614"/>
          </a:xfrm>
          <a:prstGeom prst="rect">
            <a:avLst/>
          </a:prstGeom>
        </p:spPr>
      </p:pic>
      <p:pic>
        <p:nvPicPr>
          <p:cNvPr id="253" name="Picture 2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5384" y="2671233"/>
            <a:ext cx="366571" cy="366571"/>
          </a:xfrm>
          <a:prstGeom prst="rect">
            <a:avLst/>
          </a:prstGeom>
        </p:spPr>
      </p:pic>
      <p:pic>
        <p:nvPicPr>
          <p:cNvPr id="254" name="Picture 2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46" y="4177213"/>
            <a:ext cx="366571" cy="366571"/>
          </a:xfrm>
          <a:prstGeom prst="rect">
            <a:avLst/>
          </a:prstGeom>
        </p:spPr>
      </p:pic>
      <p:pic>
        <p:nvPicPr>
          <p:cNvPr id="255" name="Picture 2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427" y="5576642"/>
            <a:ext cx="366571" cy="366571"/>
          </a:xfrm>
          <a:prstGeom prst="rect">
            <a:avLst/>
          </a:prstGeom>
        </p:spPr>
      </p:pic>
      <p:pic>
        <p:nvPicPr>
          <p:cNvPr id="256" name="Picture 2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282" y="2475816"/>
            <a:ext cx="469354" cy="469354"/>
          </a:xfrm>
          <a:prstGeom prst="rect">
            <a:avLst/>
          </a:prstGeom>
        </p:spPr>
      </p:pic>
      <p:pic>
        <p:nvPicPr>
          <p:cNvPr id="257" name="Picture 2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9440" y="3025977"/>
            <a:ext cx="389703" cy="275386"/>
          </a:xfrm>
          <a:prstGeom prst="rect">
            <a:avLst/>
          </a:prstGeom>
        </p:spPr>
      </p:pic>
      <p:pic>
        <p:nvPicPr>
          <p:cNvPr id="258" name="Picture 2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4309" y="3833223"/>
            <a:ext cx="389703" cy="275386"/>
          </a:xfrm>
          <a:prstGeom prst="rect">
            <a:avLst/>
          </a:prstGeom>
        </p:spPr>
      </p:pic>
      <p:pic>
        <p:nvPicPr>
          <p:cNvPr id="259" name="Picture 2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25073" y="3409753"/>
            <a:ext cx="307803" cy="307803"/>
          </a:xfrm>
          <a:prstGeom prst="rect">
            <a:avLst/>
          </a:prstGeom>
        </p:spPr>
      </p:pic>
      <p:pic>
        <p:nvPicPr>
          <p:cNvPr id="260" name="Picture 2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3519" y="4003608"/>
            <a:ext cx="307803" cy="307803"/>
          </a:xfrm>
          <a:prstGeom prst="rect">
            <a:avLst/>
          </a:prstGeom>
        </p:spPr>
      </p:pic>
      <p:pic>
        <p:nvPicPr>
          <p:cNvPr id="261" name="Picture 2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88061" y="3877534"/>
            <a:ext cx="464037" cy="464037"/>
          </a:xfrm>
          <a:prstGeom prst="rect">
            <a:avLst/>
          </a:prstGeom>
        </p:spPr>
      </p:pic>
      <p:pic>
        <p:nvPicPr>
          <p:cNvPr id="262" name="Picture 2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64941" y="5450434"/>
            <a:ext cx="464037" cy="464037"/>
          </a:xfrm>
          <a:prstGeom prst="rect">
            <a:avLst/>
          </a:prstGeom>
        </p:spPr>
      </p:pic>
      <p:pic>
        <p:nvPicPr>
          <p:cNvPr id="263" name="Picture 2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0143" y="4853425"/>
            <a:ext cx="366571" cy="366571"/>
          </a:xfrm>
          <a:prstGeom prst="rect">
            <a:avLst/>
          </a:prstGeom>
        </p:spPr>
      </p:pic>
      <p:pic>
        <p:nvPicPr>
          <p:cNvPr id="264" name="Picture 2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9262" y="2550564"/>
            <a:ext cx="558364" cy="558364"/>
          </a:xfrm>
          <a:prstGeom prst="rect">
            <a:avLst/>
          </a:prstGeom>
        </p:spPr>
      </p:pic>
      <p:pic>
        <p:nvPicPr>
          <p:cNvPr id="265" name="Picture 26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0563" y="2398940"/>
            <a:ext cx="558364" cy="558364"/>
          </a:xfrm>
          <a:prstGeom prst="rect">
            <a:avLst/>
          </a:prstGeom>
        </p:spPr>
      </p:pic>
      <p:pic>
        <p:nvPicPr>
          <p:cNvPr id="266" name="Picture 2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4473" y="4633502"/>
            <a:ext cx="452655" cy="452655"/>
          </a:xfrm>
          <a:prstGeom prst="rect">
            <a:avLst/>
          </a:prstGeom>
        </p:spPr>
      </p:pic>
      <p:pic>
        <p:nvPicPr>
          <p:cNvPr id="267" name="Picture 26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5381" y="3883250"/>
            <a:ext cx="414979" cy="414979"/>
          </a:xfrm>
          <a:prstGeom prst="rect">
            <a:avLst/>
          </a:prstGeom>
        </p:spPr>
      </p:pic>
      <p:pic>
        <p:nvPicPr>
          <p:cNvPr id="268" name="Picture 267"/>
          <p:cNvPicPr>
            <a:picLocks noChangeAspect="1"/>
          </p:cNvPicPr>
          <p:nvPr/>
        </p:nvPicPr>
        <p:blipFill rotWithShape="1">
          <a:blip r:embed="rId2" cstate="print">
            <a:extLst>
              <a:ext uri="{28A0092B-C50C-407E-A947-70E740481C1C}">
                <a14:useLocalDpi xmlns:a14="http://schemas.microsoft.com/office/drawing/2010/main" val="0"/>
              </a:ext>
            </a:extLst>
          </a:blip>
          <a:srcRect t="35201" r="20704" b="5554"/>
          <a:stretch/>
        </p:blipFill>
        <p:spPr>
          <a:xfrm>
            <a:off x="7611758" y="4193085"/>
            <a:ext cx="519283" cy="389462"/>
          </a:xfrm>
          <a:prstGeom prst="rect">
            <a:avLst/>
          </a:prstGeom>
        </p:spPr>
      </p:pic>
    </p:spTree>
    <p:extLst>
      <p:ext uri="{BB962C8B-B14F-4D97-AF65-F5344CB8AC3E}">
        <p14:creationId xmlns:p14="http://schemas.microsoft.com/office/powerpoint/2010/main" val="262637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00724" y="5039789"/>
            <a:ext cx="7569063" cy="532606"/>
          </a:xfrm>
        </p:spPr>
        <p:txBody>
          <a:bodyPr>
            <a:normAutofit fontScale="70000" lnSpcReduction="20000"/>
          </a:bodyPr>
          <a:lstStyle/>
          <a:p>
            <a:pPr marL="235691" indent="-235691">
              <a:defRPr/>
            </a:pPr>
            <a:r>
              <a:rPr lang="en-IN" kern="0" dirty="0" smtClean="0">
                <a:latin typeface="Arial Narrow" panose="020B0606020202030204" pitchFamily="34" charset="0"/>
                <a:cs typeface="Tahoma" pitchFamily="34" charset="0"/>
              </a:rPr>
              <a:t>Collaborative Technology Platforms : Single Window and Cargo Community Systems</a:t>
            </a:r>
          </a:p>
        </p:txBody>
      </p:sp>
    </p:spTree>
    <p:extLst>
      <p:ext uri="{BB962C8B-B14F-4D97-AF65-F5344CB8AC3E}">
        <p14:creationId xmlns:p14="http://schemas.microsoft.com/office/powerpoint/2010/main" val="580636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smtClean="0"/>
              <a:t>An end to end Digital Platform from Origin to Destination</a:t>
            </a:r>
            <a:endParaRPr lang="en-IN" dirty="0"/>
          </a:p>
        </p:txBody>
      </p:sp>
      <p:pic>
        <p:nvPicPr>
          <p:cNvPr id="4" name="Content Placeholder 3"/>
          <p:cNvPicPr>
            <a:picLocks noGrp="1" noChangeAspect="1"/>
          </p:cNvPicPr>
          <p:nvPr>
            <p:ph idx="1"/>
          </p:nvPr>
        </p:nvPicPr>
        <p:blipFill>
          <a:blip r:embed="rId2"/>
          <a:stretch>
            <a:fillRect/>
          </a:stretch>
        </p:blipFill>
        <p:spPr>
          <a:xfrm>
            <a:off x="382587" y="838994"/>
            <a:ext cx="5460148" cy="3505200"/>
          </a:xfrm>
          <a:prstGeom prst="rect">
            <a:avLst/>
          </a:prstGeom>
        </p:spPr>
      </p:pic>
      <p:pic>
        <p:nvPicPr>
          <p:cNvPr id="5" name="Picture 4"/>
          <p:cNvPicPr>
            <a:picLocks noChangeAspect="1"/>
          </p:cNvPicPr>
          <p:nvPr/>
        </p:nvPicPr>
        <p:blipFill>
          <a:blip r:embed="rId3"/>
          <a:stretch>
            <a:fillRect/>
          </a:stretch>
        </p:blipFill>
        <p:spPr>
          <a:xfrm>
            <a:off x="6249987" y="2972594"/>
            <a:ext cx="5741584" cy="3291855"/>
          </a:xfrm>
          <a:prstGeom prst="rect">
            <a:avLst/>
          </a:prstGeom>
        </p:spPr>
      </p:pic>
      <p:sp>
        <p:nvSpPr>
          <p:cNvPr id="6" name="Striped Right Arrow 5"/>
          <p:cNvSpPr/>
          <p:nvPr/>
        </p:nvSpPr>
        <p:spPr>
          <a:xfrm>
            <a:off x="4954587" y="4618521"/>
            <a:ext cx="1219200" cy="716273"/>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153987" y="4367069"/>
            <a:ext cx="671797" cy="502904"/>
          </a:xfrm>
          <a:prstGeom prst="ellipse">
            <a:avLst/>
          </a:prstGeom>
          <a:solidFill>
            <a:schemeClr val="accent6"/>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a:solidFill>
                  <a:schemeClr val="bg1"/>
                </a:solidFill>
                <a:latin typeface="Helvetica" panose="020B0604020202020204" pitchFamily="34" charset="0"/>
              </a:rPr>
              <a:t>1</a:t>
            </a:r>
            <a:endParaRPr lang="en-US" sz="1800" b="1" kern="0" dirty="0">
              <a:solidFill>
                <a:schemeClr val="bg1"/>
              </a:solidFill>
              <a:latin typeface="Helvetica" panose="020B0604020202020204" pitchFamily="34" charset="0"/>
            </a:endParaRPr>
          </a:p>
        </p:txBody>
      </p:sp>
      <p:sp>
        <p:nvSpPr>
          <p:cNvPr id="8" name="Oval 7"/>
          <p:cNvSpPr/>
          <p:nvPr/>
        </p:nvSpPr>
        <p:spPr>
          <a:xfrm>
            <a:off x="8078787" y="2591594"/>
            <a:ext cx="671797" cy="502904"/>
          </a:xfrm>
          <a:prstGeom prst="ellipse">
            <a:avLst/>
          </a:prstGeom>
          <a:solidFill>
            <a:schemeClr val="accent1">
              <a:lumMod val="75000"/>
            </a:schemeClr>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2</a:t>
            </a:r>
            <a:endParaRPr lang="en-US" sz="1800" b="1" kern="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39502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quarter" idx="14"/>
          </p:nvPr>
        </p:nvSpPr>
        <p:spPr/>
        <p:txBody>
          <a:bodyPr/>
          <a:lstStyle/>
          <a:p>
            <a:r>
              <a:rPr lang="en-IN" dirty="0" smtClean="0"/>
              <a:t>An end to end Digital Platform from Origin to Destination</a:t>
            </a:r>
            <a:endParaRPr lang="en-IN" dirty="0"/>
          </a:p>
        </p:txBody>
      </p:sp>
      <p:pic>
        <p:nvPicPr>
          <p:cNvPr id="6" name="Picture 5"/>
          <p:cNvPicPr>
            <a:picLocks noChangeAspect="1"/>
          </p:cNvPicPr>
          <p:nvPr/>
        </p:nvPicPr>
        <p:blipFill>
          <a:blip r:embed="rId2"/>
          <a:stretch>
            <a:fillRect/>
          </a:stretch>
        </p:blipFill>
        <p:spPr>
          <a:xfrm>
            <a:off x="458786" y="915194"/>
            <a:ext cx="5510275" cy="3276600"/>
          </a:xfrm>
          <a:prstGeom prst="rect">
            <a:avLst/>
          </a:prstGeom>
        </p:spPr>
      </p:pic>
      <p:pic>
        <p:nvPicPr>
          <p:cNvPr id="8" name="Picture 7"/>
          <p:cNvPicPr>
            <a:picLocks noChangeAspect="1"/>
          </p:cNvPicPr>
          <p:nvPr/>
        </p:nvPicPr>
        <p:blipFill>
          <a:blip r:embed="rId3"/>
          <a:stretch>
            <a:fillRect/>
          </a:stretch>
        </p:blipFill>
        <p:spPr>
          <a:xfrm>
            <a:off x="6326187" y="2743994"/>
            <a:ext cx="5715793" cy="3594890"/>
          </a:xfrm>
          <a:prstGeom prst="rect">
            <a:avLst/>
          </a:prstGeom>
        </p:spPr>
      </p:pic>
      <p:sp>
        <p:nvSpPr>
          <p:cNvPr id="9" name="Oval 8"/>
          <p:cNvSpPr/>
          <p:nvPr/>
        </p:nvSpPr>
        <p:spPr>
          <a:xfrm>
            <a:off x="153987" y="4367069"/>
            <a:ext cx="671797" cy="502904"/>
          </a:xfrm>
          <a:prstGeom prst="ellipse">
            <a:avLst/>
          </a:prstGeom>
          <a:solidFill>
            <a:srgbClr val="92D050"/>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3</a:t>
            </a:r>
            <a:endParaRPr lang="en-US" sz="1800" b="1" kern="0" dirty="0">
              <a:solidFill>
                <a:schemeClr val="bg1"/>
              </a:solidFill>
              <a:latin typeface="Helvetica" panose="020B0604020202020204" pitchFamily="34" charset="0"/>
            </a:endParaRPr>
          </a:p>
        </p:txBody>
      </p:sp>
      <p:sp>
        <p:nvSpPr>
          <p:cNvPr id="10" name="Oval 9"/>
          <p:cNvSpPr/>
          <p:nvPr/>
        </p:nvSpPr>
        <p:spPr>
          <a:xfrm>
            <a:off x="7850187" y="2492542"/>
            <a:ext cx="671797" cy="502904"/>
          </a:xfrm>
          <a:prstGeom prst="ellipse">
            <a:avLst/>
          </a:prstGeom>
          <a:solidFill>
            <a:schemeClr val="accent6"/>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4</a:t>
            </a:r>
            <a:endParaRPr lang="en-US" sz="1800" b="1" kern="0" dirty="0">
              <a:solidFill>
                <a:schemeClr val="bg1"/>
              </a:solidFill>
              <a:latin typeface="Helvetica" panose="020B0604020202020204" pitchFamily="34" charset="0"/>
            </a:endParaRPr>
          </a:p>
        </p:txBody>
      </p:sp>
      <p:sp>
        <p:nvSpPr>
          <p:cNvPr id="11" name="Striped Right Arrow 10"/>
          <p:cNvSpPr/>
          <p:nvPr/>
        </p:nvSpPr>
        <p:spPr>
          <a:xfrm>
            <a:off x="4802187" y="4367069"/>
            <a:ext cx="1219200" cy="716273"/>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0814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00724" y="5039789"/>
            <a:ext cx="7569063" cy="532606"/>
          </a:xfrm>
        </p:spPr>
        <p:txBody>
          <a:bodyPr>
            <a:normAutofit fontScale="85000" lnSpcReduction="10000"/>
          </a:bodyPr>
          <a:lstStyle/>
          <a:p>
            <a:pPr marL="235691" indent="-235691">
              <a:defRPr/>
            </a:pPr>
            <a:r>
              <a:rPr lang="en-IN" kern="0" dirty="0" smtClean="0">
                <a:latin typeface="Arial Narrow" panose="020B0606020202030204" pitchFamily="34" charset="0"/>
                <a:cs typeface="Tahoma" pitchFamily="34" charset="0"/>
              </a:rPr>
              <a:t>Collaborative Technology Platforms connecting the Logistics Value Chain</a:t>
            </a:r>
            <a:endParaRPr lang="en-GB" kern="0" dirty="0">
              <a:latin typeface="Arial Narrow" panose="020B0606020202030204" pitchFamily="34" charset="0"/>
              <a:cs typeface="Tahoma" pitchFamily="34" charset="0"/>
            </a:endParaRPr>
          </a:p>
        </p:txBody>
      </p:sp>
    </p:spTree>
    <p:extLst>
      <p:ext uri="{BB962C8B-B14F-4D97-AF65-F5344CB8AC3E}">
        <p14:creationId xmlns:p14="http://schemas.microsoft.com/office/powerpoint/2010/main" val="3761214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United Nation Recommendation no 33 for Single Window</a:t>
            </a:r>
            <a:endParaRPr lang="en-US" dirty="0"/>
          </a:p>
        </p:txBody>
      </p:sp>
      <p:sp>
        <p:nvSpPr>
          <p:cNvPr id="55" name="Content Placeholder 2"/>
          <p:cNvSpPr txBox="1">
            <a:spLocks/>
          </p:cNvSpPr>
          <p:nvPr/>
        </p:nvSpPr>
        <p:spPr>
          <a:xfrm>
            <a:off x="1963049" y="1225604"/>
            <a:ext cx="8786072" cy="867855"/>
          </a:xfrm>
          <a:prstGeom prst="rect">
            <a:avLst/>
          </a:prstGeom>
        </p:spPr>
        <p:txBody>
          <a:bodyPr vert="horz" lIns="70034" tIns="35017" rIns="70034" bIns="35017" rtlCol="0" anchor="ctr">
            <a:noAutofit/>
          </a:bodyPr>
          <a:lstStyle>
            <a:lvl1pPr marL="318370" indent="-318370" algn="r" defTabSz="848986" rtl="0" eaLnBrk="1" latinLnBrk="0" hangingPunct="1">
              <a:spcBef>
                <a:spcPct val="20000"/>
              </a:spcBef>
              <a:buFont typeface="Arial" pitchFamily="34" charset="0"/>
              <a:buNone/>
              <a:defRPr sz="2800" b="0" kern="1200">
                <a:solidFill>
                  <a:schemeClr val="bg1">
                    <a:lumMod val="50000"/>
                  </a:schemeClr>
                </a:solidFill>
                <a:latin typeface="Helvetica" panose="020B0604020202020204" pitchFamily="2" charset="0"/>
                <a:ea typeface="+mn-ea"/>
                <a:cs typeface="+mn-cs"/>
              </a:defRPr>
            </a:lvl1pPr>
            <a:lvl2pPr marL="689802" indent="-265309" algn="l" defTabSz="84898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33" indent="-212247" algn="l" defTabSz="84898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2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91021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9393" indent="-118786" algn="l">
              <a:spcBef>
                <a:spcPts val="0"/>
              </a:spcBef>
              <a:buFont typeface="Arial" panose="020B0604020202020204" pitchFamily="34" charset="0"/>
              <a:buChar char="•"/>
            </a:pPr>
            <a:r>
              <a:rPr lang="en-US" sz="990" b="1" dirty="0">
                <a:solidFill>
                  <a:schemeClr val="tx1"/>
                </a:solidFill>
              </a:rPr>
              <a:t>Level 1 : </a:t>
            </a:r>
            <a:r>
              <a:rPr lang="en-US" sz="990" dirty="0">
                <a:solidFill>
                  <a:schemeClr val="tx1"/>
                </a:solidFill>
              </a:rPr>
              <a:t>Paperless Customs + e-Payment for Customs Duty + e-Customs Duty + e-Container Loading List + and electronic risk-based inspection</a:t>
            </a:r>
          </a:p>
          <a:p>
            <a:pPr marL="59393" indent="-118786" algn="l">
              <a:spcBef>
                <a:spcPts val="0"/>
              </a:spcBef>
              <a:buFont typeface="Arial" panose="020B0604020202020204" pitchFamily="34" charset="0"/>
              <a:buChar char="•"/>
            </a:pPr>
            <a:r>
              <a:rPr lang="en-US" sz="990" b="1" dirty="0">
                <a:solidFill>
                  <a:schemeClr val="tx1"/>
                </a:solidFill>
              </a:rPr>
              <a:t>Level 2 : </a:t>
            </a:r>
            <a:r>
              <a:rPr lang="en-US" sz="990" dirty="0">
                <a:solidFill>
                  <a:schemeClr val="tx1"/>
                </a:solidFill>
              </a:rPr>
              <a:t>Connecting Other Government Back-end IT systems, and e-Permit Exchange with Paperless Customs System</a:t>
            </a:r>
          </a:p>
          <a:p>
            <a:pPr marL="59393" indent="-118786" algn="l">
              <a:spcBef>
                <a:spcPts val="0"/>
              </a:spcBef>
              <a:buFont typeface="Arial" panose="020B0604020202020204" pitchFamily="34" charset="0"/>
              <a:buChar char="•"/>
            </a:pPr>
            <a:r>
              <a:rPr lang="en-US" sz="990" b="1" dirty="0">
                <a:solidFill>
                  <a:schemeClr val="tx1"/>
                </a:solidFill>
              </a:rPr>
              <a:t>Level 3 : </a:t>
            </a:r>
            <a:r>
              <a:rPr lang="en-US" sz="990" dirty="0">
                <a:solidFill>
                  <a:schemeClr val="tx1"/>
                </a:solidFill>
              </a:rPr>
              <a:t>e-Documents Exchange among Stakeholders within the (air, sea) port community</a:t>
            </a:r>
          </a:p>
          <a:p>
            <a:pPr marL="59393" indent="-118786" algn="l">
              <a:spcBef>
                <a:spcPts val="0"/>
              </a:spcBef>
              <a:buFont typeface="Arial" panose="020B0604020202020204" pitchFamily="34" charset="0"/>
              <a:buChar char="•"/>
            </a:pPr>
            <a:r>
              <a:rPr lang="en-US" sz="990" b="1" dirty="0">
                <a:solidFill>
                  <a:schemeClr val="tx1"/>
                </a:solidFill>
              </a:rPr>
              <a:t>Level 4 : </a:t>
            </a:r>
            <a:r>
              <a:rPr lang="en-US" sz="990" dirty="0">
                <a:solidFill>
                  <a:schemeClr val="tx1"/>
                </a:solidFill>
              </a:rPr>
              <a:t>An Integrated national logistics platform with also traders and logistics-service providers information exchange</a:t>
            </a:r>
          </a:p>
          <a:p>
            <a:pPr marL="59393" indent="-118786" algn="l">
              <a:spcBef>
                <a:spcPts val="0"/>
              </a:spcBef>
              <a:buFont typeface="Arial" panose="020B0604020202020204" pitchFamily="34" charset="0"/>
              <a:buChar char="•"/>
            </a:pPr>
            <a:r>
              <a:rPr lang="en-US" sz="990" b="1" dirty="0">
                <a:solidFill>
                  <a:schemeClr val="tx1"/>
                </a:solidFill>
              </a:rPr>
              <a:t>Level 5 : </a:t>
            </a:r>
            <a:r>
              <a:rPr lang="en-US" sz="990" dirty="0">
                <a:solidFill>
                  <a:schemeClr val="tx1"/>
                </a:solidFill>
              </a:rPr>
              <a:t>A regional information-exchange system</a:t>
            </a:r>
            <a:endParaRPr lang="en-IN" sz="990" dirty="0">
              <a:solidFill>
                <a:schemeClr val="tx1"/>
              </a:solidFill>
            </a:endParaRPr>
          </a:p>
        </p:txBody>
      </p:sp>
      <p:sp>
        <p:nvSpPr>
          <p:cNvPr id="56" name="Rectangle 55"/>
          <p:cNvSpPr/>
          <p:nvPr/>
        </p:nvSpPr>
        <p:spPr>
          <a:xfrm>
            <a:off x="1886064" y="1307689"/>
            <a:ext cx="229220" cy="91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57" name="Rectangle 56"/>
          <p:cNvSpPr/>
          <p:nvPr/>
        </p:nvSpPr>
        <p:spPr>
          <a:xfrm>
            <a:off x="1886064" y="1460449"/>
            <a:ext cx="229220" cy="916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59" name="Rectangle 58"/>
          <p:cNvSpPr/>
          <p:nvPr/>
        </p:nvSpPr>
        <p:spPr>
          <a:xfrm>
            <a:off x="1886064" y="1608954"/>
            <a:ext cx="229220" cy="91618"/>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63" name="Rectangle 62"/>
          <p:cNvSpPr/>
          <p:nvPr/>
        </p:nvSpPr>
        <p:spPr>
          <a:xfrm>
            <a:off x="1886064" y="1761715"/>
            <a:ext cx="229220" cy="916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64" name="Rectangle 63"/>
          <p:cNvSpPr/>
          <p:nvPr/>
        </p:nvSpPr>
        <p:spPr>
          <a:xfrm>
            <a:off x="1886064" y="1911255"/>
            <a:ext cx="229220" cy="91618"/>
          </a:xfrm>
          <a:prstGeom prst="rect">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67" name="Oval 66"/>
          <p:cNvSpPr/>
          <p:nvPr/>
        </p:nvSpPr>
        <p:spPr>
          <a:xfrm>
            <a:off x="3726379" y="2060117"/>
            <a:ext cx="5154400" cy="3963001"/>
          </a:xfrm>
          <a:prstGeom prst="ellipse">
            <a:avLst/>
          </a:prstGeom>
          <a:solidFill>
            <a:srgbClr val="8EB4E3"/>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68" name="Oval 67"/>
          <p:cNvSpPr/>
          <p:nvPr/>
        </p:nvSpPr>
        <p:spPr>
          <a:xfrm>
            <a:off x="3726378" y="2260914"/>
            <a:ext cx="4369267" cy="3602729"/>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69" name="Oval 68"/>
          <p:cNvSpPr/>
          <p:nvPr/>
        </p:nvSpPr>
        <p:spPr>
          <a:xfrm>
            <a:off x="3726379" y="2517249"/>
            <a:ext cx="3526074" cy="3142806"/>
          </a:xfrm>
          <a:prstGeom prst="ellips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70" name="Oval 69"/>
          <p:cNvSpPr/>
          <p:nvPr/>
        </p:nvSpPr>
        <p:spPr>
          <a:xfrm>
            <a:off x="3726379" y="2944480"/>
            <a:ext cx="2529574" cy="237626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 dirty="0"/>
          </a:p>
        </p:txBody>
      </p:sp>
      <p:sp>
        <p:nvSpPr>
          <p:cNvPr id="71" name="Oval 70"/>
          <p:cNvSpPr/>
          <p:nvPr/>
        </p:nvSpPr>
        <p:spPr>
          <a:xfrm>
            <a:off x="3726378" y="3328983"/>
            <a:ext cx="1609730" cy="1686384"/>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72" name="Oval 71"/>
          <p:cNvSpPr/>
          <p:nvPr/>
        </p:nvSpPr>
        <p:spPr>
          <a:xfrm>
            <a:off x="4148536" y="3885840"/>
            <a:ext cx="656026" cy="687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85" b="1" dirty="0">
                <a:solidFill>
                  <a:srgbClr val="00B0F0"/>
                </a:solidFill>
              </a:rPr>
              <a:t>SW</a:t>
            </a:r>
            <a:endParaRPr lang="en-US" sz="1485" b="1" dirty="0">
              <a:solidFill>
                <a:srgbClr val="00B0F0"/>
              </a:solidFill>
            </a:endParaRPr>
          </a:p>
        </p:txBody>
      </p:sp>
      <p:sp>
        <p:nvSpPr>
          <p:cNvPr id="73" name="TextBox 72"/>
          <p:cNvSpPr txBox="1"/>
          <p:nvPr/>
        </p:nvSpPr>
        <p:spPr>
          <a:xfrm>
            <a:off x="3918801" y="3627989"/>
            <a:ext cx="1296264" cy="219291"/>
          </a:xfrm>
          <a:prstGeom prst="rect">
            <a:avLst/>
          </a:prstGeom>
          <a:noFill/>
        </p:spPr>
        <p:txBody>
          <a:bodyPr wrap="square" rtlCol="0">
            <a:spAutoFit/>
          </a:bodyPr>
          <a:lstStyle/>
          <a:p>
            <a:r>
              <a:rPr lang="en-US" sz="825" dirty="0">
                <a:solidFill>
                  <a:schemeClr val="bg1"/>
                </a:solidFill>
                <a:latin typeface="Helvetica" panose="020B0604020202020204" pitchFamily="2" charset="0"/>
              </a:rPr>
              <a:t>Paperless Customs</a:t>
            </a:r>
          </a:p>
        </p:txBody>
      </p:sp>
      <p:cxnSp>
        <p:nvCxnSpPr>
          <p:cNvPr id="74" name="Straight Arrow Connector 73"/>
          <p:cNvCxnSpPr/>
          <p:nvPr/>
        </p:nvCxnSpPr>
        <p:spPr>
          <a:xfrm flipV="1">
            <a:off x="4473134" y="3758332"/>
            <a:ext cx="25954" cy="233558"/>
          </a:xfrm>
          <a:prstGeom prst="straightConnector1">
            <a:avLst/>
          </a:prstGeom>
          <a:ln w="190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76" idx="2"/>
          </p:cNvCxnSpPr>
          <p:nvPr/>
        </p:nvCxnSpPr>
        <p:spPr>
          <a:xfrm flipV="1">
            <a:off x="4682754" y="3485992"/>
            <a:ext cx="325628" cy="476478"/>
          </a:xfrm>
          <a:prstGeom prst="straightConnector1">
            <a:avLst/>
          </a:prstGeom>
          <a:ln w="190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268070" y="3028991"/>
            <a:ext cx="1480622" cy="473206"/>
          </a:xfrm>
          <a:prstGeom prst="rect">
            <a:avLst/>
          </a:prstGeom>
          <a:noFill/>
        </p:spPr>
        <p:txBody>
          <a:bodyPr wrap="square" rtlCol="0">
            <a:spAutoFit/>
          </a:bodyPr>
          <a:lstStyle/>
          <a:p>
            <a:r>
              <a:rPr lang="en-US" sz="825" dirty="0">
                <a:solidFill>
                  <a:schemeClr val="bg1"/>
                </a:solidFill>
                <a:latin typeface="Helvetica" panose="020B0604020202020204" pitchFamily="2" charset="0"/>
              </a:rPr>
              <a:t>Other Regulatory Bodies for E-Permits/e-Certificates Exchange</a:t>
            </a:r>
          </a:p>
        </p:txBody>
      </p:sp>
      <p:sp>
        <p:nvSpPr>
          <p:cNvPr id="77" name="TextBox 76"/>
          <p:cNvSpPr txBox="1"/>
          <p:nvPr/>
        </p:nvSpPr>
        <p:spPr>
          <a:xfrm>
            <a:off x="4850785" y="2611681"/>
            <a:ext cx="1296264" cy="346249"/>
          </a:xfrm>
          <a:prstGeom prst="rect">
            <a:avLst/>
          </a:prstGeom>
          <a:noFill/>
        </p:spPr>
        <p:txBody>
          <a:bodyPr wrap="square" rtlCol="0">
            <a:spAutoFit/>
          </a:bodyPr>
          <a:lstStyle/>
          <a:p>
            <a:r>
              <a:rPr lang="en-US" sz="825" dirty="0">
                <a:solidFill>
                  <a:schemeClr val="accent3">
                    <a:lumMod val="50000"/>
                  </a:schemeClr>
                </a:solidFill>
                <a:latin typeface="Helvetica" panose="020B0604020202020204" pitchFamily="2" charset="0"/>
              </a:rPr>
              <a:t>Port-Community Information Exchange</a:t>
            </a:r>
          </a:p>
        </p:txBody>
      </p:sp>
      <p:sp>
        <p:nvSpPr>
          <p:cNvPr id="78" name="TextBox 77"/>
          <p:cNvSpPr txBox="1"/>
          <p:nvPr/>
        </p:nvSpPr>
        <p:spPr>
          <a:xfrm>
            <a:off x="5497890" y="2275307"/>
            <a:ext cx="1121052" cy="346249"/>
          </a:xfrm>
          <a:prstGeom prst="rect">
            <a:avLst/>
          </a:prstGeom>
          <a:noFill/>
        </p:spPr>
        <p:txBody>
          <a:bodyPr wrap="square" rtlCol="0">
            <a:spAutoFit/>
          </a:bodyPr>
          <a:lstStyle/>
          <a:p>
            <a:r>
              <a:rPr lang="en-US" sz="825" dirty="0">
                <a:solidFill>
                  <a:schemeClr val="tx1">
                    <a:lumMod val="75000"/>
                    <a:lumOff val="25000"/>
                  </a:schemeClr>
                </a:solidFill>
                <a:latin typeface="Helvetica" panose="020B0604020202020204" pitchFamily="2" charset="0"/>
              </a:rPr>
              <a:t>National e-Logistics Platform</a:t>
            </a:r>
          </a:p>
        </p:txBody>
      </p:sp>
      <p:sp>
        <p:nvSpPr>
          <p:cNvPr id="79" name="TextBox 78"/>
          <p:cNvSpPr txBox="1"/>
          <p:nvPr/>
        </p:nvSpPr>
        <p:spPr>
          <a:xfrm>
            <a:off x="6763192" y="2321040"/>
            <a:ext cx="2180197" cy="346249"/>
          </a:xfrm>
          <a:prstGeom prst="rect">
            <a:avLst/>
          </a:prstGeom>
          <a:noFill/>
        </p:spPr>
        <p:txBody>
          <a:bodyPr wrap="square" rtlCol="0">
            <a:spAutoFit/>
          </a:bodyPr>
          <a:lstStyle/>
          <a:p>
            <a:r>
              <a:rPr lang="en-US" sz="825" dirty="0">
                <a:solidFill>
                  <a:schemeClr val="tx1">
                    <a:lumMod val="65000"/>
                    <a:lumOff val="35000"/>
                  </a:schemeClr>
                </a:solidFill>
                <a:latin typeface="Helvetica" panose="020B0604020202020204" pitchFamily="2" charset="0"/>
              </a:rPr>
              <a:t>A regional information-exchange system or cross-border paperless trade</a:t>
            </a:r>
          </a:p>
        </p:txBody>
      </p:sp>
      <p:cxnSp>
        <p:nvCxnSpPr>
          <p:cNvPr id="80" name="Straight Arrow Connector 79"/>
          <p:cNvCxnSpPr>
            <a:endCxn id="81" idx="3"/>
          </p:cNvCxnSpPr>
          <p:nvPr/>
        </p:nvCxnSpPr>
        <p:spPr>
          <a:xfrm flipV="1">
            <a:off x="4776071" y="2604530"/>
            <a:ext cx="2107326" cy="1472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145702" y="2502975"/>
            <a:ext cx="737695" cy="219291"/>
          </a:xfrm>
          <a:prstGeom prst="rect">
            <a:avLst/>
          </a:prstGeom>
          <a:noFill/>
        </p:spPr>
        <p:txBody>
          <a:bodyPr wrap="square" rtlCol="0">
            <a:spAutoFit/>
          </a:bodyPr>
          <a:lstStyle/>
          <a:p>
            <a:r>
              <a:rPr lang="en-US" sz="825" dirty="0">
                <a:solidFill>
                  <a:schemeClr val="accent6">
                    <a:lumMod val="75000"/>
                  </a:schemeClr>
                </a:solidFill>
                <a:latin typeface="Helvetica" panose="020B0604020202020204" pitchFamily="2" charset="0"/>
              </a:rPr>
              <a:t>Traders</a:t>
            </a:r>
          </a:p>
        </p:txBody>
      </p:sp>
      <p:cxnSp>
        <p:nvCxnSpPr>
          <p:cNvPr id="82" name="Straight Arrow Connector 81"/>
          <p:cNvCxnSpPr/>
          <p:nvPr/>
        </p:nvCxnSpPr>
        <p:spPr>
          <a:xfrm flipV="1">
            <a:off x="4755169" y="2663172"/>
            <a:ext cx="1607295" cy="1376621"/>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719432" y="2789999"/>
            <a:ext cx="1160557" cy="346249"/>
          </a:xfrm>
          <a:prstGeom prst="rect">
            <a:avLst/>
          </a:prstGeom>
          <a:noFill/>
        </p:spPr>
        <p:txBody>
          <a:bodyPr wrap="square" rtlCol="0">
            <a:spAutoFit/>
          </a:bodyPr>
          <a:lstStyle/>
          <a:p>
            <a:r>
              <a:rPr lang="en-US" sz="825" dirty="0">
                <a:solidFill>
                  <a:schemeClr val="accent6">
                    <a:lumMod val="75000"/>
                  </a:schemeClr>
                </a:solidFill>
                <a:latin typeface="Helvetica" panose="020B0604020202020204" pitchFamily="2" charset="0"/>
              </a:rPr>
              <a:t>Banks for various kinds of e-payment</a:t>
            </a:r>
          </a:p>
        </p:txBody>
      </p:sp>
      <p:cxnSp>
        <p:nvCxnSpPr>
          <p:cNvPr id="84" name="Straight Arrow Connector 83"/>
          <p:cNvCxnSpPr>
            <a:endCxn id="83" idx="1"/>
          </p:cNvCxnSpPr>
          <p:nvPr/>
        </p:nvCxnSpPr>
        <p:spPr>
          <a:xfrm flipV="1">
            <a:off x="4799277" y="2955027"/>
            <a:ext cx="1920154" cy="1153737"/>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953223" y="3159727"/>
            <a:ext cx="1027562" cy="346249"/>
          </a:xfrm>
          <a:prstGeom prst="rect">
            <a:avLst/>
          </a:prstGeom>
          <a:noFill/>
        </p:spPr>
        <p:txBody>
          <a:bodyPr wrap="square" rtlCol="0">
            <a:spAutoFit/>
          </a:bodyPr>
          <a:lstStyle/>
          <a:p>
            <a:r>
              <a:rPr lang="en-US" sz="825" dirty="0">
                <a:solidFill>
                  <a:schemeClr val="accent6">
                    <a:lumMod val="75000"/>
                  </a:schemeClr>
                </a:solidFill>
                <a:latin typeface="Helvetica" panose="020B0604020202020204" pitchFamily="2" charset="0"/>
              </a:rPr>
              <a:t>Insurance Companies</a:t>
            </a:r>
          </a:p>
        </p:txBody>
      </p:sp>
      <p:cxnSp>
        <p:nvCxnSpPr>
          <p:cNvPr id="86" name="Straight Arrow Connector 85"/>
          <p:cNvCxnSpPr>
            <a:endCxn id="85" idx="1"/>
          </p:cNvCxnSpPr>
          <p:nvPr/>
        </p:nvCxnSpPr>
        <p:spPr>
          <a:xfrm flipV="1">
            <a:off x="4799277" y="3324755"/>
            <a:ext cx="2153946" cy="815200"/>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195392" y="3434969"/>
            <a:ext cx="1224850" cy="473206"/>
          </a:xfrm>
          <a:prstGeom prst="rect">
            <a:avLst/>
          </a:prstGeom>
          <a:noFill/>
        </p:spPr>
        <p:txBody>
          <a:bodyPr wrap="square" rtlCol="0">
            <a:spAutoFit/>
          </a:bodyPr>
          <a:lstStyle/>
          <a:p>
            <a:r>
              <a:rPr lang="en-US" sz="825" dirty="0">
                <a:solidFill>
                  <a:schemeClr val="accent6">
                    <a:lumMod val="75000"/>
                  </a:schemeClr>
                </a:solidFill>
                <a:latin typeface="Helvetica" panose="020B0604020202020204" pitchFamily="2" charset="0"/>
              </a:rPr>
              <a:t>Freight Forwarders and Logistics Service Providers</a:t>
            </a:r>
          </a:p>
        </p:txBody>
      </p:sp>
      <p:cxnSp>
        <p:nvCxnSpPr>
          <p:cNvPr id="88" name="Straight Arrow Connector 87"/>
          <p:cNvCxnSpPr>
            <a:endCxn id="87" idx="1"/>
          </p:cNvCxnSpPr>
          <p:nvPr/>
        </p:nvCxnSpPr>
        <p:spPr>
          <a:xfrm flipV="1">
            <a:off x="4804562" y="3663470"/>
            <a:ext cx="2390830" cy="519336"/>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2" idx="6"/>
            <a:endCxn id="90" idx="1"/>
          </p:cNvCxnSpPr>
          <p:nvPr/>
        </p:nvCxnSpPr>
        <p:spPr>
          <a:xfrm flipV="1">
            <a:off x="4804563" y="4221658"/>
            <a:ext cx="1570861" cy="7815"/>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375423" y="4120102"/>
            <a:ext cx="628104" cy="219291"/>
          </a:xfrm>
          <a:prstGeom prst="rect">
            <a:avLst/>
          </a:prstGeom>
          <a:noFill/>
        </p:spPr>
        <p:txBody>
          <a:bodyPr wrap="square" rtlCol="0">
            <a:spAutoFit/>
          </a:bodyPr>
          <a:lstStyle/>
          <a:p>
            <a:r>
              <a:rPr lang="en-US" sz="825" dirty="0">
                <a:solidFill>
                  <a:schemeClr val="accent4">
                    <a:lumMod val="75000"/>
                  </a:schemeClr>
                </a:solidFill>
                <a:latin typeface="Helvetica" panose="020B0604020202020204" pitchFamily="2" charset="0"/>
              </a:rPr>
              <a:t>Airlines</a:t>
            </a:r>
          </a:p>
        </p:txBody>
      </p:sp>
      <p:cxnSp>
        <p:nvCxnSpPr>
          <p:cNvPr id="91" name="Straight Arrow Connector 90"/>
          <p:cNvCxnSpPr/>
          <p:nvPr/>
        </p:nvCxnSpPr>
        <p:spPr>
          <a:xfrm>
            <a:off x="4804563" y="4303671"/>
            <a:ext cx="1591993" cy="103956"/>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367649" y="4304994"/>
            <a:ext cx="1081542" cy="219291"/>
          </a:xfrm>
          <a:prstGeom prst="rect">
            <a:avLst/>
          </a:prstGeom>
          <a:noFill/>
        </p:spPr>
        <p:txBody>
          <a:bodyPr wrap="square" rtlCol="0">
            <a:spAutoFit/>
          </a:bodyPr>
          <a:lstStyle/>
          <a:p>
            <a:r>
              <a:rPr lang="en-US" sz="825" dirty="0">
                <a:solidFill>
                  <a:schemeClr val="accent4">
                    <a:lumMod val="75000"/>
                  </a:schemeClr>
                </a:solidFill>
                <a:latin typeface="Helvetica" panose="020B0604020202020204" pitchFamily="2" charset="0"/>
              </a:rPr>
              <a:t>Duty Free Zones</a:t>
            </a:r>
          </a:p>
        </p:txBody>
      </p:sp>
      <p:cxnSp>
        <p:nvCxnSpPr>
          <p:cNvPr id="93" name="Straight Arrow Connector 92"/>
          <p:cNvCxnSpPr>
            <a:endCxn id="94" idx="1"/>
          </p:cNvCxnSpPr>
          <p:nvPr/>
        </p:nvCxnSpPr>
        <p:spPr>
          <a:xfrm>
            <a:off x="4783481" y="4370782"/>
            <a:ext cx="1420926" cy="312276"/>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204406" y="4518030"/>
            <a:ext cx="1096276" cy="346249"/>
          </a:xfrm>
          <a:prstGeom prst="rect">
            <a:avLst/>
          </a:prstGeom>
          <a:noFill/>
        </p:spPr>
        <p:txBody>
          <a:bodyPr wrap="square" rtlCol="0">
            <a:spAutoFit/>
          </a:bodyPr>
          <a:lstStyle/>
          <a:p>
            <a:r>
              <a:rPr lang="en-US" sz="825" dirty="0">
                <a:solidFill>
                  <a:schemeClr val="accent4">
                    <a:lumMod val="75000"/>
                  </a:schemeClr>
                </a:solidFill>
                <a:latin typeface="Helvetica" panose="020B0604020202020204" pitchFamily="2" charset="0"/>
              </a:rPr>
              <a:t>Air Port Authority Port Authority etc.</a:t>
            </a:r>
          </a:p>
        </p:txBody>
      </p:sp>
      <p:cxnSp>
        <p:nvCxnSpPr>
          <p:cNvPr id="95" name="Straight Arrow Connector 94"/>
          <p:cNvCxnSpPr>
            <a:endCxn id="96" idx="1"/>
          </p:cNvCxnSpPr>
          <p:nvPr/>
        </p:nvCxnSpPr>
        <p:spPr>
          <a:xfrm>
            <a:off x="4744811" y="4424697"/>
            <a:ext cx="1359359" cy="471523"/>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104169" y="4794664"/>
            <a:ext cx="1096276" cy="219291"/>
          </a:xfrm>
          <a:prstGeom prst="rect">
            <a:avLst/>
          </a:prstGeom>
          <a:noFill/>
        </p:spPr>
        <p:txBody>
          <a:bodyPr wrap="square" rtlCol="0">
            <a:spAutoFit/>
          </a:bodyPr>
          <a:lstStyle/>
          <a:p>
            <a:r>
              <a:rPr lang="en-US" sz="825" dirty="0">
                <a:solidFill>
                  <a:schemeClr val="accent4">
                    <a:lumMod val="75000"/>
                  </a:schemeClr>
                </a:solidFill>
                <a:latin typeface="Helvetica" panose="020B0604020202020204" pitchFamily="2" charset="0"/>
              </a:rPr>
              <a:t>Ship Agents</a:t>
            </a:r>
          </a:p>
        </p:txBody>
      </p:sp>
      <p:cxnSp>
        <p:nvCxnSpPr>
          <p:cNvPr id="97" name="Straight Arrow Connector 96"/>
          <p:cNvCxnSpPr>
            <a:endCxn id="98" idx="1"/>
          </p:cNvCxnSpPr>
          <p:nvPr/>
        </p:nvCxnSpPr>
        <p:spPr>
          <a:xfrm>
            <a:off x="4705866" y="4478660"/>
            <a:ext cx="1177294" cy="655922"/>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883160" y="5033026"/>
            <a:ext cx="1197960" cy="219291"/>
          </a:xfrm>
          <a:prstGeom prst="rect">
            <a:avLst/>
          </a:prstGeom>
          <a:noFill/>
        </p:spPr>
        <p:txBody>
          <a:bodyPr wrap="square" rtlCol="0">
            <a:spAutoFit/>
          </a:bodyPr>
          <a:lstStyle/>
          <a:p>
            <a:r>
              <a:rPr lang="en-US" sz="825" dirty="0">
                <a:solidFill>
                  <a:schemeClr val="accent4">
                    <a:lumMod val="75000"/>
                  </a:schemeClr>
                </a:solidFill>
                <a:latin typeface="Helvetica" panose="020B0604020202020204" pitchFamily="2" charset="0"/>
              </a:rPr>
              <a:t>Terminal Operators</a:t>
            </a:r>
          </a:p>
        </p:txBody>
      </p:sp>
      <p:sp>
        <p:nvSpPr>
          <p:cNvPr id="99" name="Left-Right Arrow 98"/>
          <p:cNvSpPr/>
          <p:nvPr/>
        </p:nvSpPr>
        <p:spPr>
          <a:xfrm>
            <a:off x="3097793" y="4155227"/>
            <a:ext cx="1186873" cy="197114"/>
          </a:xfrm>
          <a:prstGeom prst="leftRightArrow">
            <a:avLst>
              <a:gd name="adj1" fmla="val 50000"/>
              <a:gd name="adj2" fmla="val 6350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100" name="Cloud Callout 99"/>
          <p:cNvSpPr/>
          <p:nvPr/>
        </p:nvSpPr>
        <p:spPr>
          <a:xfrm>
            <a:off x="3256073" y="4079985"/>
            <a:ext cx="785952" cy="330904"/>
          </a:xfrm>
          <a:prstGeom prst="cloudCallout">
            <a:avLst>
              <a:gd name="adj1" fmla="val -11250"/>
              <a:gd name="adj2" fmla="val 33800"/>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b="1" dirty="0">
              <a:solidFill>
                <a:schemeClr val="tx1">
                  <a:lumMod val="75000"/>
                  <a:lumOff val="25000"/>
                </a:schemeClr>
              </a:solidFill>
              <a:latin typeface="Helvetica" panose="020B0604020202020204" pitchFamily="2" charset="0"/>
            </a:endParaRPr>
          </a:p>
        </p:txBody>
      </p:sp>
      <p:sp>
        <p:nvSpPr>
          <p:cNvPr id="101" name="TextBox 100"/>
          <p:cNvSpPr txBox="1"/>
          <p:nvPr/>
        </p:nvSpPr>
        <p:spPr>
          <a:xfrm>
            <a:off x="3334194" y="4129293"/>
            <a:ext cx="641363" cy="206531"/>
          </a:xfrm>
          <a:prstGeom prst="rect">
            <a:avLst/>
          </a:prstGeom>
          <a:noFill/>
        </p:spPr>
        <p:txBody>
          <a:bodyPr wrap="square" rtlCol="0">
            <a:spAutoFit/>
          </a:bodyPr>
          <a:lstStyle/>
          <a:p>
            <a:pPr algn="ctr"/>
            <a:r>
              <a:rPr lang="en-IN" sz="742" b="1" dirty="0">
                <a:solidFill>
                  <a:schemeClr val="tx1">
                    <a:lumMod val="75000"/>
                    <a:lumOff val="25000"/>
                  </a:schemeClr>
                </a:solidFill>
                <a:latin typeface="Helvetica" panose="020B0604020202020204" pitchFamily="2" charset="0"/>
              </a:rPr>
              <a:t>Internet</a:t>
            </a:r>
            <a:endParaRPr lang="en-US" sz="742" b="1" dirty="0">
              <a:solidFill>
                <a:schemeClr val="tx1">
                  <a:lumMod val="75000"/>
                  <a:lumOff val="25000"/>
                </a:schemeClr>
              </a:solidFill>
              <a:latin typeface="Helvetica" panose="020B0604020202020204" pitchFamily="2" charset="0"/>
            </a:endParaRPr>
          </a:p>
        </p:txBody>
      </p:sp>
      <p:pic>
        <p:nvPicPr>
          <p:cNvPr id="102" name="Picture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243" y="4005859"/>
            <a:ext cx="505827" cy="505827"/>
          </a:xfrm>
          <a:prstGeom prst="rect">
            <a:avLst/>
          </a:prstGeom>
        </p:spPr>
      </p:pic>
      <p:sp>
        <p:nvSpPr>
          <p:cNvPr id="103" name="TextBox 102"/>
          <p:cNvSpPr txBox="1"/>
          <p:nvPr/>
        </p:nvSpPr>
        <p:spPr>
          <a:xfrm>
            <a:off x="2113099" y="4526919"/>
            <a:ext cx="1487559" cy="473206"/>
          </a:xfrm>
          <a:prstGeom prst="rect">
            <a:avLst/>
          </a:prstGeom>
          <a:noFill/>
        </p:spPr>
        <p:txBody>
          <a:bodyPr wrap="square" rtlCol="0">
            <a:spAutoFit/>
          </a:bodyPr>
          <a:lstStyle/>
          <a:p>
            <a:pPr algn="ctr"/>
            <a:r>
              <a:rPr lang="en-US" sz="825" dirty="0">
                <a:latin typeface="Helvetica" panose="020B0604020202020204" pitchFamily="2" charset="0"/>
              </a:rPr>
              <a:t>Importer/Exporter/Customs Broker/Representative/other Stakeholders</a:t>
            </a:r>
          </a:p>
        </p:txBody>
      </p:sp>
      <p:sp>
        <p:nvSpPr>
          <p:cNvPr id="104" name="TextBox 103"/>
          <p:cNvSpPr txBox="1"/>
          <p:nvPr/>
        </p:nvSpPr>
        <p:spPr>
          <a:xfrm>
            <a:off x="2179736" y="5158499"/>
            <a:ext cx="1685980" cy="269946"/>
          </a:xfrm>
          <a:prstGeom prst="rect">
            <a:avLst/>
          </a:prstGeom>
          <a:noFill/>
        </p:spPr>
        <p:txBody>
          <a:bodyPr wrap="square" rtlCol="0">
            <a:spAutoFit/>
          </a:bodyPr>
          <a:lstStyle/>
          <a:p>
            <a:r>
              <a:rPr lang="en-US" sz="577" b="1" dirty="0">
                <a:latin typeface="Helvetica" panose="020B0604020202020204" pitchFamily="2" charset="0"/>
              </a:rPr>
              <a:t>Note that in many countries, Level 3 was being developed before Level 2.</a:t>
            </a:r>
          </a:p>
        </p:txBody>
      </p:sp>
    </p:spTree>
    <p:extLst>
      <p:ext uri="{BB962C8B-B14F-4D97-AF65-F5344CB8AC3E}">
        <p14:creationId xmlns:p14="http://schemas.microsoft.com/office/powerpoint/2010/main" val="386434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Electronics </a:t>
            </a:r>
            <a:r>
              <a:rPr lang="en-US" dirty="0"/>
              <a:t>goods </a:t>
            </a:r>
            <a:r>
              <a:rPr lang="en-US" dirty="0" smtClean="0"/>
              <a:t>Exports </a:t>
            </a:r>
            <a:r>
              <a:rPr lang="en-US" dirty="0" smtClean="0"/>
              <a:t>from China ( to India)</a:t>
            </a:r>
            <a:endParaRPr lang="en-US" dirty="0"/>
          </a:p>
        </p:txBody>
      </p:sp>
      <p:sp>
        <p:nvSpPr>
          <p:cNvPr id="29" name="Rectangle 28">
            <a:extLst>
              <a:ext uri="{FF2B5EF4-FFF2-40B4-BE49-F238E27FC236}">
                <a16:creationId xmlns:a16="http://schemas.microsoft.com/office/drawing/2014/main" id="{D893592E-2CBC-49C0-B9A5-3149D74808C5}"/>
              </a:ext>
            </a:extLst>
          </p:cNvPr>
          <p:cNvSpPr/>
          <p:nvPr/>
        </p:nvSpPr>
        <p:spPr>
          <a:xfrm>
            <a:off x="459071" y="839983"/>
            <a:ext cx="1600569" cy="5486876"/>
          </a:xfrm>
          <a:prstGeom prst="rect">
            <a:avLst/>
          </a:prstGeom>
          <a:solidFill>
            <a:schemeClr val="bg2"/>
          </a:solidFill>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b="1" dirty="0" smtClean="0">
                <a:latin typeface="Helvetica" panose="020B0604020202020204" pitchFamily="2" charset="0"/>
              </a:rPr>
              <a:t>Electronics Goods Exporter</a:t>
            </a:r>
            <a:endParaRPr lang="en-IN" sz="1400" b="1" dirty="0">
              <a:latin typeface="Helvetica" panose="020B0604020202020204" pitchFamily="2" charset="0"/>
            </a:endParaRPr>
          </a:p>
          <a:p>
            <a:pPr algn="ctr"/>
            <a:endParaRPr lang="en-IN" sz="1400" b="1" dirty="0">
              <a:latin typeface="Helvetica" panose="020B0604020202020204" pitchFamily="2" charset="0"/>
            </a:endParaRPr>
          </a:p>
          <a:p>
            <a:pPr algn="ctr"/>
            <a:endParaRPr lang="en-IN" sz="1400" b="1" dirty="0">
              <a:latin typeface="Helvetica" panose="020B0604020202020204" pitchFamily="2" charset="0"/>
            </a:endParaRPr>
          </a:p>
          <a:p>
            <a:pPr algn="ctr"/>
            <a:endParaRPr lang="en-IN" sz="1400" b="1" dirty="0">
              <a:latin typeface="Helvetica" panose="020B0604020202020204" pitchFamily="2" charset="0"/>
            </a:endParaRPr>
          </a:p>
        </p:txBody>
      </p:sp>
      <p:sp>
        <p:nvSpPr>
          <p:cNvPr id="31" name="Rectangle 30"/>
          <p:cNvSpPr/>
          <p:nvPr/>
        </p:nvSpPr>
        <p:spPr>
          <a:xfrm>
            <a:off x="2364511" y="1472849"/>
            <a:ext cx="1345358" cy="5188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China Company Registrar</a:t>
            </a:r>
          </a:p>
        </p:txBody>
      </p:sp>
      <p:cxnSp>
        <p:nvCxnSpPr>
          <p:cNvPr id="32" name="Straight Arrow Connector 31"/>
          <p:cNvCxnSpPr/>
          <p:nvPr/>
        </p:nvCxnSpPr>
        <p:spPr>
          <a:xfrm>
            <a:off x="2059639" y="1732274"/>
            <a:ext cx="304871" cy="0"/>
          </a:xfrm>
          <a:prstGeom prst="straightConnector1">
            <a:avLst/>
          </a:prstGeom>
          <a:ln w="127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50584" y="2020240"/>
            <a:ext cx="1373209" cy="400203"/>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Business Registration</a:t>
            </a:r>
          </a:p>
        </p:txBody>
      </p:sp>
      <p:sp>
        <p:nvSpPr>
          <p:cNvPr id="34" name="Rectangle 33"/>
          <p:cNvSpPr/>
          <p:nvPr/>
        </p:nvSpPr>
        <p:spPr>
          <a:xfrm>
            <a:off x="4110943" y="1472849"/>
            <a:ext cx="1364201" cy="5188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Ministry of Commerce </a:t>
            </a:r>
          </a:p>
        </p:txBody>
      </p:sp>
      <p:sp>
        <p:nvSpPr>
          <p:cNvPr id="35" name="TextBox 34"/>
          <p:cNvSpPr txBox="1"/>
          <p:nvPr/>
        </p:nvSpPr>
        <p:spPr>
          <a:xfrm>
            <a:off x="4125090" y="2020240"/>
            <a:ext cx="1974084" cy="400203"/>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China Foreign Trade Registration</a:t>
            </a:r>
          </a:p>
        </p:txBody>
      </p:sp>
      <p:sp>
        <p:nvSpPr>
          <p:cNvPr id="36" name="Rectangle 35"/>
          <p:cNvSpPr/>
          <p:nvPr/>
        </p:nvSpPr>
        <p:spPr>
          <a:xfrm>
            <a:off x="2364511" y="3457429"/>
            <a:ext cx="1345358" cy="5188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China Electronic Standardization Institute</a:t>
            </a:r>
          </a:p>
        </p:txBody>
      </p:sp>
      <p:cxnSp>
        <p:nvCxnSpPr>
          <p:cNvPr id="37" name="Straight Arrow Connector 36"/>
          <p:cNvCxnSpPr/>
          <p:nvPr/>
        </p:nvCxnSpPr>
        <p:spPr>
          <a:xfrm>
            <a:off x="2059639" y="3716854"/>
            <a:ext cx="304871" cy="0"/>
          </a:xfrm>
          <a:prstGeom prst="straightConnector1">
            <a:avLst/>
          </a:prstGeom>
          <a:ln w="127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50584" y="4004821"/>
            <a:ext cx="1919368" cy="246278"/>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Product Certification</a:t>
            </a:r>
          </a:p>
        </p:txBody>
      </p:sp>
      <p:sp>
        <p:nvSpPr>
          <p:cNvPr id="39" name="Rectangle 38"/>
          <p:cNvSpPr/>
          <p:nvPr/>
        </p:nvSpPr>
        <p:spPr>
          <a:xfrm>
            <a:off x="4110943" y="3457429"/>
            <a:ext cx="1986645" cy="5188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China Certification Center for Quality System of Electronic Industry (CCQE)</a:t>
            </a:r>
          </a:p>
        </p:txBody>
      </p:sp>
      <p:sp>
        <p:nvSpPr>
          <p:cNvPr id="40" name="TextBox 39"/>
          <p:cNvSpPr txBox="1"/>
          <p:nvPr/>
        </p:nvSpPr>
        <p:spPr>
          <a:xfrm>
            <a:off x="4125090" y="4020858"/>
            <a:ext cx="1821650" cy="246278"/>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Quality Standardization</a:t>
            </a:r>
          </a:p>
        </p:txBody>
      </p:sp>
      <p:sp>
        <p:nvSpPr>
          <p:cNvPr id="41" name="Rectangle 40"/>
          <p:cNvSpPr/>
          <p:nvPr/>
        </p:nvSpPr>
        <p:spPr>
          <a:xfrm>
            <a:off x="6389876" y="3457429"/>
            <a:ext cx="1345358" cy="5188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China  chambers of </a:t>
            </a:r>
            <a:r>
              <a:rPr lang="en-US" sz="1000" dirty="0" err="1">
                <a:latin typeface="Helvetica" panose="020B0604020202020204" pitchFamily="2" charset="0"/>
              </a:rPr>
              <a:t>commercre</a:t>
            </a:r>
            <a:endParaRPr lang="en-US" sz="1000" dirty="0">
              <a:latin typeface="Helvetica" panose="020B0604020202020204" pitchFamily="2" charset="0"/>
            </a:endParaRPr>
          </a:p>
        </p:txBody>
      </p:sp>
      <p:sp>
        <p:nvSpPr>
          <p:cNvPr id="42" name="TextBox 41"/>
          <p:cNvSpPr txBox="1"/>
          <p:nvPr/>
        </p:nvSpPr>
        <p:spPr>
          <a:xfrm>
            <a:off x="6375950" y="4004820"/>
            <a:ext cx="1538279" cy="400203"/>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Certificates of Origin (COO)</a:t>
            </a:r>
          </a:p>
        </p:txBody>
      </p:sp>
      <p:sp>
        <p:nvSpPr>
          <p:cNvPr id="43" name="Rectangle 42"/>
          <p:cNvSpPr/>
          <p:nvPr/>
        </p:nvSpPr>
        <p:spPr>
          <a:xfrm>
            <a:off x="2364511" y="5343930"/>
            <a:ext cx="1345358" cy="4280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Freight Forwarder / Customs Broker</a:t>
            </a:r>
          </a:p>
        </p:txBody>
      </p:sp>
      <p:cxnSp>
        <p:nvCxnSpPr>
          <p:cNvPr id="44" name="Straight Arrow Connector 43"/>
          <p:cNvCxnSpPr/>
          <p:nvPr/>
        </p:nvCxnSpPr>
        <p:spPr>
          <a:xfrm>
            <a:off x="2059639" y="5532764"/>
            <a:ext cx="304871" cy="0"/>
          </a:xfrm>
          <a:prstGeom prst="straightConnector1">
            <a:avLst/>
          </a:prstGeom>
          <a:ln w="127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0584" y="5820729"/>
            <a:ext cx="1538279" cy="708050"/>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File Customs declaration</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Get Published Rates</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Make booking</a:t>
            </a:r>
          </a:p>
        </p:txBody>
      </p:sp>
      <p:sp>
        <p:nvSpPr>
          <p:cNvPr id="46" name="Rectangle 45"/>
          <p:cNvSpPr/>
          <p:nvPr/>
        </p:nvSpPr>
        <p:spPr>
          <a:xfrm>
            <a:off x="4110943" y="5343930"/>
            <a:ext cx="1345358" cy="4280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Transporter</a:t>
            </a:r>
          </a:p>
        </p:txBody>
      </p:sp>
      <p:sp>
        <p:nvSpPr>
          <p:cNvPr id="47" name="TextBox 46"/>
          <p:cNvSpPr txBox="1"/>
          <p:nvPr/>
        </p:nvSpPr>
        <p:spPr>
          <a:xfrm>
            <a:off x="4125090" y="5836767"/>
            <a:ext cx="1974084" cy="400203"/>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Last Mile</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Consignment Note</a:t>
            </a:r>
          </a:p>
        </p:txBody>
      </p:sp>
      <p:sp>
        <p:nvSpPr>
          <p:cNvPr id="48" name="Rectangle 47"/>
          <p:cNvSpPr/>
          <p:nvPr/>
        </p:nvSpPr>
        <p:spPr>
          <a:xfrm>
            <a:off x="5859823" y="5343930"/>
            <a:ext cx="1345358" cy="4280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Cargo Terminal </a:t>
            </a:r>
          </a:p>
        </p:txBody>
      </p:sp>
      <p:sp>
        <p:nvSpPr>
          <p:cNvPr id="49" name="TextBox 48"/>
          <p:cNvSpPr txBox="1"/>
          <p:nvPr/>
        </p:nvSpPr>
        <p:spPr>
          <a:xfrm>
            <a:off x="5845896" y="5820730"/>
            <a:ext cx="1538279" cy="1015898"/>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Carting Order</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Terminal Charge Creation</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Security and Acceptance</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Customs Facilitation</a:t>
            </a:r>
          </a:p>
        </p:txBody>
      </p:sp>
      <p:sp>
        <p:nvSpPr>
          <p:cNvPr id="50" name="Rectangle 49"/>
          <p:cNvSpPr/>
          <p:nvPr/>
        </p:nvSpPr>
        <p:spPr>
          <a:xfrm>
            <a:off x="7606255" y="5343930"/>
            <a:ext cx="1541626" cy="4280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Airline</a:t>
            </a:r>
          </a:p>
        </p:txBody>
      </p:sp>
      <p:sp>
        <p:nvSpPr>
          <p:cNvPr id="51" name="TextBox 50"/>
          <p:cNvSpPr txBox="1"/>
          <p:nvPr/>
        </p:nvSpPr>
        <p:spPr>
          <a:xfrm>
            <a:off x="7620402" y="5836767"/>
            <a:ext cx="1527479" cy="708050"/>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Accept Booking</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Issue AWB</a:t>
            </a:r>
          </a:p>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Manifest filing</a:t>
            </a:r>
          </a:p>
          <a:p>
            <a:pPr marL="171484" indent="-171484">
              <a:buFont typeface="Arial" panose="020B0604020202020204" pitchFamily="34" charset="0"/>
              <a:buChar char="•"/>
            </a:pPr>
            <a:endParaRPr lang="en-US" sz="1000" dirty="0">
              <a:solidFill>
                <a:schemeClr val="tx1">
                  <a:lumMod val="95000"/>
                  <a:lumOff val="5000"/>
                </a:schemeClr>
              </a:solidFill>
              <a:latin typeface="Helvetica" panose="020B0604020202020204" pitchFamily="2" charset="0"/>
            </a:endParaRPr>
          </a:p>
        </p:txBody>
      </p:sp>
      <p:pic>
        <p:nvPicPr>
          <p:cNvPr id="54" name="Picture 5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940" y="2020240"/>
            <a:ext cx="985271" cy="985271"/>
          </a:xfrm>
          <a:prstGeom prst="rect">
            <a:avLst/>
          </a:prstGeom>
        </p:spPr>
      </p:pic>
      <p:pic>
        <p:nvPicPr>
          <p:cNvPr id="58" name="Picture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1780" y="4886201"/>
            <a:ext cx="404907" cy="404907"/>
          </a:xfrm>
          <a:prstGeom prst="rect">
            <a:avLst/>
          </a:prstGeom>
        </p:spPr>
      </p:pic>
      <p:pic>
        <p:nvPicPr>
          <p:cNvPr id="59" name="Picture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7638" y="4927410"/>
            <a:ext cx="355060" cy="355060"/>
          </a:xfrm>
          <a:prstGeom prst="rect">
            <a:avLst/>
          </a:prstGeom>
        </p:spPr>
      </p:pic>
      <p:pic>
        <p:nvPicPr>
          <p:cNvPr id="60" name="Picture 5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9431" y="4782291"/>
            <a:ext cx="613860" cy="613860"/>
          </a:xfrm>
          <a:prstGeom prst="rect">
            <a:avLst/>
          </a:prstGeom>
        </p:spPr>
      </p:pic>
      <p:sp>
        <p:nvSpPr>
          <p:cNvPr id="61" name="TextBox 60"/>
          <p:cNvSpPr txBox="1"/>
          <p:nvPr/>
        </p:nvSpPr>
        <p:spPr>
          <a:xfrm>
            <a:off x="2135858" y="623238"/>
            <a:ext cx="1373209" cy="246278"/>
          </a:xfrm>
          <a:prstGeom prst="rect">
            <a:avLst/>
          </a:prstGeom>
          <a:solidFill>
            <a:srgbClr val="8FB4DF"/>
          </a:solidFill>
        </p:spPr>
        <p:txBody>
          <a:bodyPr wrap="square" rtlCol="0">
            <a:spAutoFit/>
          </a:bodyPr>
          <a:lstStyle/>
          <a:p>
            <a:r>
              <a:rPr lang="en-US" sz="1000" b="1" dirty="0">
                <a:latin typeface="Helvetica" panose="020B0604020202020204" pitchFamily="2" charset="0"/>
              </a:rPr>
              <a:t>Business Process</a:t>
            </a:r>
          </a:p>
        </p:txBody>
      </p:sp>
      <p:sp>
        <p:nvSpPr>
          <p:cNvPr id="62" name="TextBox 61"/>
          <p:cNvSpPr txBox="1"/>
          <p:nvPr/>
        </p:nvSpPr>
        <p:spPr>
          <a:xfrm>
            <a:off x="2120797" y="2559736"/>
            <a:ext cx="1373209" cy="246278"/>
          </a:xfrm>
          <a:prstGeom prst="rect">
            <a:avLst/>
          </a:prstGeom>
          <a:solidFill>
            <a:srgbClr val="8FB4DF"/>
          </a:solidFill>
        </p:spPr>
        <p:txBody>
          <a:bodyPr wrap="square" rtlCol="0">
            <a:spAutoFit/>
          </a:bodyPr>
          <a:lstStyle>
            <a:defPPr>
              <a:defRPr lang="en-US"/>
            </a:defPPr>
            <a:lvl1pPr>
              <a:defRPr sz="1000" b="1">
                <a:latin typeface="Helvetica" panose="020B0604020202020204" pitchFamily="2" charset="0"/>
              </a:defRPr>
            </a:lvl1pPr>
          </a:lstStyle>
          <a:p>
            <a:r>
              <a:rPr lang="en-US" dirty="0"/>
              <a:t>Trade Process</a:t>
            </a:r>
          </a:p>
        </p:txBody>
      </p:sp>
      <p:sp>
        <p:nvSpPr>
          <p:cNvPr id="63" name="TextBox 62"/>
          <p:cNvSpPr txBox="1"/>
          <p:nvPr/>
        </p:nvSpPr>
        <p:spPr>
          <a:xfrm>
            <a:off x="2134566" y="4637955"/>
            <a:ext cx="1373209" cy="246278"/>
          </a:xfrm>
          <a:prstGeom prst="rect">
            <a:avLst/>
          </a:prstGeom>
          <a:solidFill>
            <a:srgbClr val="8FB4DF"/>
          </a:solidFill>
        </p:spPr>
        <p:txBody>
          <a:bodyPr wrap="square" rtlCol="0">
            <a:spAutoFit/>
          </a:bodyPr>
          <a:lstStyle>
            <a:defPPr>
              <a:defRPr lang="en-US"/>
            </a:defPPr>
            <a:lvl1pPr>
              <a:defRPr sz="1000" b="1">
                <a:latin typeface="Helvetica" panose="020B0604020202020204" pitchFamily="2" charset="0"/>
              </a:defRPr>
            </a:lvl1pPr>
          </a:lstStyle>
          <a:p>
            <a:r>
              <a:rPr lang="en-US" dirty="0"/>
              <a:t>Logistics Process</a:t>
            </a:r>
          </a:p>
        </p:txBody>
      </p:sp>
      <p:pic>
        <p:nvPicPr>
          <p:cNvPr id="67" name="Picture 6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55527" y="4871867"/>
            <a:ext cx="649683" cy="464044"/>
          </a:xfrm>
          <a:prstGeom prst="rect">
            <a:avLst/>
          </a:prstGeom>
        </p:spPr>
      </p:pic>
      <p:sp>
        <p:nvSpPr>
          <p:cNvPr id="68" name="Rectangle 67"/>
          <p:cNvSpPr/>
          <p:nvPr/>
        </p:nvSpPr>
        <p:spPr>
          <a:xfrm>
            <a:off x="5876217" y="1472849"/>
            <a:ext cx="1364201" cy="5188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China Customs</a:t>
            </a:r>
          </a:p>
        </p:txBody>
      </p:sp>
      <p:sp>
        <p:nvSpPr>
          <p:cNvPr id="69" name="TextBox 68"/>
          <p:cNvSpPr txBox="1"/>
          <p:nvPr/>
        </p:nvSpPr>
        <p:spPr>
          <a:xfrm>
            <a:off x="5890364" y="2020240"/>
            <a:ext cx="1974084" cy="400203"/>
          </a:xfrm>
          <a:prstGeom prst="rect">
            <a:avLst/>
          </a:prstGeom>
          <a:noFill/>
        </p:spPr>
        <p:txBody>
          <a:bodyPr wrap="square" rtlCol="0">
            <a:spAutoFit/>
          </a:bodyPr>
          <a:lstStyle/>
          <a:p>
            <a:pPr marL="171484" indent="-171484">
              <a:buFont typeface="Arial" panose="020B0604020202020204" pitchFamily="34" charset="0"/>
              <a:buChar char="•"/>
            </a:pPr>
            <a:r>
              <a:rPr lang="en-US" sz="1000" dirty="0">
                <a:solidFill>
                  <a:schemeClr val="tx1">
                    <a:lumMod val="95000"/>
                    <a:lumOff val="5000"/>
                  </a:schemeClr>
                </a:solidFill>
                <a:latin typeface="Helvetica" panose="020B0604020202020204" pitchFamily="2" charset="0"/>
              </a:rPr>
              <a:t>Category allocation &amp; Customs Certificate</a:t>
            </a:r>
          </a:p>
        </p:txBody>
      </p:sp>
      <p:pic>
        <p:nvPicPr>
          <p:cNvPr id="70" name="Picture 6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1101" y="768011"/>
            <a:ext cx="702215" cy="702215"/>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354" t="19110" r="63229" b="18044"/>
          <a:stretch/>
        </p:blipFill>
        <p:spPr>
          <a:xfrm>
            <a:off x="2386293" y="2977279"/>
            <a:ext cx="1337500" cy="400203"/>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2430" y="913503"/>
            <a:ext cx="761224" cy="506560"/>
          </a:xfrm>
          <a:prstGeom prst="rect">
            <a:avLst/>
          </a:prstGeom>
        </p:spPr>
      </p:pic>
      <p:pic>
        <p:nvPicPr>
          <p:cNvPr id="71" name="Picture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13173" y="2977279"/>
            <a:ext cx="1298763" cy="373356"/>
          </a:xfrm>
          <a:prstGeom prst="rect">
            <a:avLst/>
          </a:prstGeom>
        </p:spPr>
      </p:pic>
      <p:sp>
        <p:nvSpPr>
          <p:cNvPr id="73" name="Rectangle 72"/>
          <p:cNvSpPr/>
          <p:nvPr/>
        </p:nvSpPr>
        <p:spPr>
          <a:xfrm>
            <a:off x="4109814" y="2999997"/>
            <a:ext cx="1974084" cy="3476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7472" y="3028139"/>
            <a:ext cx="1496886" cy="294841"/>
          </a:xfrm>
          <a:prstGeom prst="rect">
            <a:avLst/>
          </a:prstGeom>
        </p:spPr>
      </p:pic>
      <p:pic>
        <p:nvPicPr>
          <p:cNvPr id="75" name="Picture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96605" y="986315"/>
            <a:ext cx="480171" cy="480171"/>
          </a:xfrm>
          <a:prstGeom prst="rect">
            <a:avLst/>
          </a:prstGeom>
        </p:spPr>
      </p:pic>
      <p:sp>
        <p:nvSpPr>
          <p:cNvPr id="52" name="TextBox 51"/>
          <p:cNvSpPr txBox="1"/>
          <p:nvPr/>
        </p:nvSpPr>
        <p:spPr>
          <a:xfrm>
            <a:off x="611079" y="3583421"/>
            <a:ext cx="1324222" cy="600164"/>
          </a:xfrm>
          <a:prstGeom prst="rect">
            <a:avLst/>
          </a:prstGeom>
          <a:noFill/>
        </p:spPr>
        <p:txBody>
          <a:bodyPr wrap="square" rtlCol="0">
            <a:spAutoFit/>
          </a:bodyPr>
          <a:lstStyle/>
          <a:p>
            <a:pPr marL="141415" indent="-141415">
              <a:buFont typeface="Arial" panose="020B0604020202020204" pitchFamily="34" charset="0"/>
              <a:buChar char="•"/>
            </a:pPr>
            <a:r>
              <a:rPr lang="en-US" sz="825" dirty="0">
                <a:solidFill>
                  <a:schemeClr val="tx1">
                    <a:lumMod val="95000"/>
                    <a:lumOff val="5000"/>
                  </a:schemeClr>
                </a:solidFill>
                <a:latin typeface="Helvetica" panose="020B0604020202020204" pitchFamily="2" charset="0"/>
              </a:rPr>
              <a:t>Identify Buyer</a:t>
            </a:r>
          </a:p>
          <a:p>
            <a:pPr marL="141415" indent="-141415">
              <a:buFont typeface="Arial" panose="020B0604020202020204" pitchFamily="34" charset="0"/>
              <a:buChar char="•"/>
            </a:pPr>
            <a:r>
              <a:rPr lang="en-US" sz="825" dirty="0">
                <a:solidFill>
                  <a:schemeClr val="tx1">
                    <a:lumMod val="95000"/>
                    <a:lumOff val="5000"/>
                  </a:schemeClr>
                </a:solidFill>
                <a:latin typeface="Helvetica" panose="020B0604020202020204" pitchFamily="2" charset="0"/>
              </a:rPr>
              <a:t>Identify Logistics Service Provider</a:t>
            </a:r>
          </a:p>
          <a:p>
            <a:pPr marL="141415" indent="-141415">
              <a:buFont typeface="Arial" panose="020B0604020202020204" pitchFamily="34" charset="0"/>
              <a:buChar char="•"/>
            </a:pPr>
            <a:endParaRPr lang="en-US" sz="825" dirty="0">
              <a:solidFill>
                <a:schemeClr val="tx1">
                  <a:lumMod val="95000"/>
                  <a:lumOff val="5000"/>
                </a:schemeClr>
              </a:solidFill>
              <a:latin typeface="Helvetica" panose="020B0604020202020204" pitchFamily="2" charset="0"/>
            </a:endParaRPr>
          </a:p>
        </p:txBody>
      </p:sp>
      <p:sp>
        <p:nvSpPr>
          <p:cNvPr id="53" name="Rectangle 52"/>
          <p:cNvSpPr/>
          <p:nvPr/>
        </p:nvSpPr>
        <p:spPr>
          <a:xfrm>
            <a:off x="1749211" y="562744"/>
            <a:ext cx="8691776" cy="3787247"/>
          </a:xfrm>
          <a:prstGeom prst="rect">
            <a:avLst/>
          </a:prstGeom>
          <a:noFill/>
          <a:ln>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p:cNvSpPr/>
          <p:nvPr/>
        </p:nvSpPr>
        <p:spPr>
          <a:xfrm>
            <a:off x="1749211" y="4428953"/>
            <a:ext cx="9225176" cy="23582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56" name="TextBox 55"/>
          <p:cNvSpPr txBox="1"/>
          <p:nvPr/>
        </p:nvSpPr>
        <p:spPr>
          <a:xfrm>
            <a:off x="9323746" y="5852506"/>
            <a:ext cx="1300479" cy="600164"/>
          </a:xfrm>
          <a:prstGeom prst="rect">
            <a:avLst/>
          </a:prstGeom>
          <a:noFill/>
        </p:spPr>
        <p:txBody>
          <a:bodyPr wrap="square" rtlCol="0">
            <a:spAutoFit/>
          </a:bodyPr>
          <a:lstStyle/>
          <a:p>
            <a:pPr marL="141429" indent="-141429">
              <a:buFont typeface="Arial" panose="020B0604020202020204" pitchFamily="34" charset="0"/>
              <a:buChar char="•"/>
            </a:pPr>
            <a:r>
              <a:rPr lang="en-US" sz="825" dirty="0">
                <a:solidFill>
                  <a:schemeClr val="tx1">
                    <a:lumMod val="95000"/>
                    <a:lumOff val="5000"/>
                  </a:schemeClr>
                </a:solidFill>
                <a:latin typeface="Helvetica" panose="020B0604020202020204" pitchFamily="2" charset="0"/>
              </a:rPr>
              <a:t>Approve declaration</a:t>
            </a:r>
          </a:p>
          <a:p>
            <a:pPr marL="141429" indent="-141429">
              <a:buFont typeface="Arial" panose="020B0604020202020204" pitchFamily="34" charset="0"/>
              <a:buChar char="•"/>
            </a:pPr>
            <a:r>
              <a:rPr lang="en-US" sz="825" dirty="0">
                <a:solidFill>
                  <a:schemeClr val="tx1">
                    <a:lumMod val="95000"/>
                    <a:lumOff val="5000"/>
                  </a:schemeClr>
                </a:solidFill>
                <a:latin typeface="Helvetica" panose="020B0604020202020204" pitchFamily="2" charset="0"/>
              </a:rPr>
              <a:t>Release Order</a:t>
            </a:r>
          </a:p>
          <a:p>
            <a:pPr marL="141429" indent="-141429">
              <a:buFont typeface="Arial" panose="020B0604020202020204" pitchFamily="34" charset="0"/>
              <a:buChar char="•"/>
            </a:pPr>
            <a:r>
              <a:rPr lang="en-US" sz="825" dirty="0">
                <a:solidFill>
                  <a:schemeClr val="tx1">
                    <a:lumMod val="95000"/>
                    <a:lumOff val="5000"/>
                  </a:schemeClr>
                </a:solidFill>
                <a:latin typeface="Helvetica" panose="020B0604020202020204" pitchFamily="2" charset="0"/>
              </a:rPr>
              <a:t>Manifest acceptance</a:t>
            </a:r>
          </a:p>
          <a:p>
            <a:pPr marL="141429" indent="-141429">
              <a:buFont typeface="Arial" panose="020B0604020202020204" pitchFamily="34" charset="0"/>
              <a:buChar char="•"/>
            </a:pPr>
            <a:endParaRPr lang="en-US" sz="825" dirty="0">
              <a:solidFill>
                <a:schemeClr val="tx1">
                  <a:lumMod val="95000"/>
                  <a:lumOff val="5000"/>
                </a:schemeClr>
              </a:solidFill>
              <a:latin typeface="Helvetica" panose="020B0604020202020204" pitchFamily="2" charset="0"/>
            </a:endParaRPr>
          </a:p>
        </p:txBody>
      </p:sp>
      <p:pic>
        <p:nvPicPr>
          <p:cNvPr id="57" name="Picture 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94812" y="4761094"/>
            <a:ext cx="558345" cy="558345"/>
          </a:xfrm>
          <a:prstGeom prst="rect">
            <a:avLst/>
          </a:prstGeom>
        </p:spPr>
      </p:pic>
      <p:sp>
        <p:nvSpPr>
          <p:cNvPr id="64" name="Rectangle 63"/>
          <p:cNvSpPr/>
          <p:nvPr/>
        </p:nvSpPr>
        <p:spPr>
          <a:xfrm>
            <a:off x="9323746" y="5348672"/>
            <a:ext cx="1369984" cy="4233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elvetica" panose="020B0604020202020204" pitchFamily="2" charset="0"/>
              </a:rPr>
              <a:t>China Customs</a:t>
            </a:r>
          </a:p>
        </p:txBody>
      </p:sp>
      <p:sp>
        <p:nvSpPr>
          <p:cNvPr id="65" name="Rectangle 64"/>
          <p:cNvSpPr/>
          <p:nvPr/>
        </p:nvSpPr>
        <p:spPr>
          <a:xfrm>
            <a:off x="288930" y="1707143"/>
            <a:ext cx="364912" cy="374865"/>
          </a:xfrm>
          <a:prstGeom prst="rect">
            <a:avLst/>
          </a:prstGeom>
          <a:solidFill>
            <a:schemeClr val="tx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40" b="1" dirty="0"/>
              <a:t>3</a:t>
            </a:r>
            <a:endParaRPr lang="en-US" sz="2640" b="1" dirty="0"/>
          </a:p>
        </p:txBody>
      </p:sp>
      <p:sp>
        <p:nvSpPr>
          <p:cNvPr id="66" name="TextBox 65"/>
          <p:cNvSpPr txBox="1"/>
          <p:nvPr/>
        </p:nvSpPr>
        <p:spPr>
          <a:xfrm>
            <a:off x="734236" y="1730090"/>
            <a:ext cx="1002495" cy="261610"/>
          </a:xfrm>
          <a:prstGeom prst="rect">
            <a:avLst/>
          </a:prstGeom>
          <a:solidFill>
            <a:schemeClr val="tx1"/>
          </a:solidFill>
        </p:spPr>
        <p:txBody>
          <a:bodyPr wrap="square" rtlCol="0">
            <a:spAutoFit/>
          </a:bodyPr>
          <a:lstStyle/>
          <a:p>
            <a:r>
              <a:rPr lang="en-US" sz="1100" b="1" dirty="0">
                <a:solidFill>
                  <a:schemeClr val="bg1"/>
                </a:solidFill>
                <a:latin typeface="Helvetica" panose="020B0604020202020204" pitchFamily="2" charset="0"/>
              </a:rPr>
              <a:t>Marketplace</a:t>
            </a:r>
          </a:p>
        </p:txBody>
      </p:sp>
      <p:sp>
        <p:nvSpPr>
          <p:cNvPr id="72" name="Rectangle 71"/>
          <p:cNvSpPr/>
          <p:nvPr/>
        </p:nvSpPr>
        <p:spPr>
          <a:xfrm>
            <a:off x="7917060" y="915194"/>
            <a:ext cx="364912" cy="374865"/>
          </a:xfrm>
          <a:prstGeom prst="rect">
            <a:avLst/>
          </a:prstGeom>
          <a:solidFill>
            <a:schemeClr val="accent6">
              <a:lumMod val="75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40" b="1" dirty="0"/>
              <a:t>1</a:t>
            </a:r>
            <a:endParaRPr lang="en-US" sz="2640" b="1" dirty="0"/>
          </a:p>
        </p:txBody>
      </p:sp>
      <p:sp>
        <p:nvSpPr>
          <p:cNvPr id="76" name="TextBox 75"/>
          <p:cNvSpPr txBox="1"/>
          <p:nvPr/>
        </p:nvSpPr>
        <p:spPr>
          <a:xfrm>
            <a:off x="8350470" y="968368"/>
            <a:ext cx="2014317" cy="261610"/>
          </a:xfrm>
          <a:prstGeom prst="rect">
            <a:avLst/>
          </a:prstGeom>
          <a:solidFill>
            <a:schemeClr val="accent6">
              <a:lumMod val="75000"/>
            </a:schemeClr>
          </a:solidFill>
        </p:spPr>
        <p:txBody>
          <a:bodyPr wrap="square" rtlCol="0">
            <a:spAutoFit/>
          </a:bodyPr>
          <a:lstStyle/>
          <a:p>
            <a:r>
              <a:rPr lang="en-US" sz="1100" b="1" dirty="0" smtClean="0">
                <a:solidFill>
                  <a:schemeClr val="bg1"/>
                </a:solidFill>
                <a:latin typeface="Helvetica" panose="020B0604020202020204" pitchFamily="2" charset="0"/>
              </a:rPr>
              <a:t>Regulatory </a:t>
            </a:r>
            <a:r>
              <a:rPr lang="en-US" sz="1100" b="1" dirty="0">
                <a:solidFill>
                  <a:schemeClr val="bg1"/>
                </a:solidFill>
                <a:latin typeface="Helvetica" panose="020B0604020202020204" pitchFamily="2" charset="0"/>
              </a:rPr>
              <a:t>Single Window</a:t>
            </a:r>
          </a:p>
        </p:txBody>
      </p:sp>
      <p:sp>
        <p:nvSpPr>
          <p:cNvPr id="77" name="Rectangle 76"/>
          <p:cNvSpPr/>
          <p:nvPr/>
        </p:nvSpPr>
        <p:spPr>
          <a:xfrm>
            <a:off x="8350470" y="4492527"/>
            <a:ext cx="401499" cy="365071"/>
          </a:xfrm>
          <a:prstGeom prst="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40" b="1" dirty="0"/>
              <a:t>2</a:t>
            </a:r>
            <a:endParaRPr lang="en-US" sz="2640" b="1" dirty="0"/>
          </a:p>
        </p:txBody>
      </p:sp>
      <p:sp>
        <p:nvSpPr>
          <p:cNvPr id="78" name="TextBox 77"/>
          <p:cNvSpPr txBox="1"/>
          <p:nvPr/>
        </p:nvSpPr>
        <p:spPr>
          <a:xfrm>
            <a:off x="8824410" y="4544257"/>
            <a:ext cx="2136842" cy="261610"/>
          </a:xfrm>
          <a:prstGeom prst="rect">
            <a:avLst/>
          </a:prstGeom>
          <a:solidFill>
            <a:schemeClr val="accent5">
              <a:lumMod val="75000"/>
            </a:schemeClr>
          </a:solidFill>
        </p:spPr>
        <p:txBody>
          <a:bodyPr wrap="square" rtlCol="0">
            <a:spAutoFit/>
          </a:bodyPr>
          <a:lstStyle/>
          <a:p>
            <a:r>
              <a:rPr lang="en-US" sz="1100" b="1" dirty="0" smtClean="0">
                <a:solidFill>
                  <a:schemeClr val="bg1"/>
                </a:solidFill>
                <a:latin typeface="Helvetica" panose="020B0604020202020204" pitchFamily="2" charset="0"/>
              </a:rPr>
              <a:t>Cargo Community Platforms</a:t>
            </a:r>
            <a:endParaRPr lang="en-US" sz="1100" b="1" dirty="0">
              <a:solidFill>
                <a:schemeClr val="bg1"/>
              </a:solidFill>
              <a:latin typeface="Helvetica" panose="020B0604020202020204" pitchFamily="2" charset="0"/>
            </a:endParaRPr>
          </a:p>
        </p:txBody>
      </p:sp>
    </p:spTree>
    <p:extLst>
      <p:ext uri="{BB962C8B-B14F-4D97-AF65-F5344CB8AC3E}">
        <p14:creationId xmlns:p14="http://schemas.microsoft.com/office/powerpoint/2010/main" val="77005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Multimodal Trade Facilitation Platform- UPLIFT</a:t>
            </a:r>
          </a:p>
        </p:txBody>
      </p:sp>
      <p:grpSp>
        <p:nvGrpSpPr>
          <p:cNvPr id="29" name="Group 28"/>
          <p:cNvGrpSpPr/>
          <p:nvPr/>
        </p:nvGrpSpPr>
        <p:grpSpPr>
          <a:xfrm>
            <a:off x="2287587" y="1382371"/>
            <a:ext cx="7189898" cy="4350527"/>
            <a:chOff x="3707918" y="1382371"/>
            <a:chExt cx="7189898" cy="4350527"/>
          </a:xfrm>
        </p:grpSpPr>
        <p:pic>
          <p:nvPicPr>
            <p:cNvPr id="30" name="Picture 29"/>
            <p:cNvPicPr>
              <a:picLocks noChangeAspect="1"/>
            </p:cNvPicPr>
            <p:nvPr/>
          </p:nvPicPr>
          <p:blipFill rotWithShape="1">
            <a:blip r:embed="rId2"/>
            <a:srcRect l="1976" t="4167" r="6076" b="19638"/>
            <a:stretch/>
          </p:blipFill>
          <p:spPr>
            <a:xfrm>
              <a:off x="4112092" y="2151498"/>
              <a:ext cx="6705600" cy="3124200"/>
            </a:xfrm>
            <a:prstGeom prst="rect">
              <a:avLst/>
            </a:prstGeom>
          </p:spPr>
        </p:pic>
        <p:sp>
          <p:nvSpPr>
            <p:cNvPr id="31" name="TextBox 30"/>
            <p:cNvSpPr txBox="1"/>
            <p:nvPr/>
          </p:nvSpPr>
          <p:spPr>
            <a:xfrm>
              <a:off x="4474042" y="1889888"/>
              <a:ext cx="726481" cy="253916"/>
            </a:xfrm>
            <a:prstGeom prst="rect">
              <a:avLst/>
            </a:prstGeom>
            <a:noFill/>
          </p:spPr>
          <p:txBody>
            <a:bodyPr wrap="none" rtlCol="0">
              <a:spAutoFit/>
            </a:bodyPr>
            <a:lstStyle/>
            <a:p>
              <a:r>
                <a:rPr lang="en-IN" sz="1050" dirty="0" smtClean="0">
                  <a:solidFill>
                    <a:schemeClr val="tx1">
                      <a:lumMod val="95000"/>
                      <a:lumOff val="5000"/>
                    </a:schemeClr>
                  </a:solidFill>
                  <a:latin typeface="Helvetica" panose="020B0604020202020204" pitchFamily="2" charset="0"/>
                </a:rPr>
                <a:t>Railways</a:t>
              </a:r>
              <a:endParaRPr lang="en-US" sz="1050" dirty="0">
                <a:solidFill>
                  <a:schemeClr val="tx1">
                    <a:lumMod val="95000"/>
                    <a:lumOff val="5000"/>
                  </a:schemeClr>
                </a:solidFill>
                <a:latin typeface="Helvetica" panose="020B0604020202020204" pitchFamily="2" charset="0"/>
              </a:endParaRPr>
            </a:p>
          </p:txBody>
        </p:sp>
        <p:sp>
          <p:nvSpPr>
            <p:cNvPr id="32" name="TextBox 31"/>
            <p:cNvSpPr txBox="1"/>
            <p:nvPr/>
          </p:nvSpPr>
          <p:spPr>
            <a:xfrm>
              <a:off x="5163078" y="1889888"/>
              <a:ext cx="1151277" cy="253916"/>
            </a:xfrm>
            <a:prstGeom prst="rect">
              <a:avLst/>
            </a:prstGeom>
            <a:noFill/>
          </p:spPr>
          <p:txBody>
            <a:bodyPr wrap="none" rtlCol="0">
              <a:spAutoFit/>
            </a:bodyPr>
            <a:lstStyle/>
            <a:p>
              <a:pPr algn="ctr"/>
              <a:r>
                <a:rPr lang="en-IN" sz="1050" dirty="0" smtClean="0">
                  <a:solidFill>
                    <a:schemeClr val="tx1">
                      <a:lumMod val="95000"/>
                      <a:lumOff val="5000"/>
                    </a:schemeClr>
                  </a:solidFill>
                  <a:latin typeface="Helvetica" panose="020B0604020202020204" pitchFamily="2" charset="0"/>
                </a:rPr>
                <a:t>Customs Broker</a:t>
              </a:r>
              <a:endParaRPr lang="en-US" sz="1050" dirty="0">
                <a:solidFill>
                  <a:schemeClr val="tx1">
                    <a:lumMod val="95000"/>
                    <a:lumOff val="5000"/>
                  </a:schemeClr>
                </a:solidFill>
                <a:latin typeface="Helvetica" panose="020B0604020202020204" pitchFamily="2" charset="0"/>
              </a:endParaRPr>
            </a:p>
          </p:txBody>
        </p:sp>
        <p:sp>
          <p:nvSpPr>
            <p:cNvPr id="33" name="TextBox 32"/>
            <p:cNvSpPr txBox="1"/>
            <p:nvPr/>
          </p:nvSpPr>
          <p:spPr>
            <a:xfrm>
              <a:off x="6452936" y="1813395"/>
              <a:ext cx="832280" cy="415498"/>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Shipper /</a:t>
              </a:r>
            </a:p>
            <a:p>
              <a:pPr algn="ctr"/>
              <a:r>
                <a:rPr lang="en-IN" sz="1050" dirty="0">
                  <a:solidFill>
                    <a:schemeClr val="tx1">
                      <a:lumMod val="95000"/>
                      <a:lumOff val="5000"/>
                    </a:schemeClr>
                  </a:solidFill>
                  <a:latin typeface="Helvetica" panose="020B0604020202020204" pitchFamily="2" charset="0"/>
                </a:rPr>
                <a:t>Consignee</a:t>
              </a:r>
              <a:endParaRPr lang="en-US" sz="1050" dirty="0">
                <a:solidFill>
                  <a:schemeClr val="tx1">
                    <a:lumMod val="95000"/>
                    <a:lumOff val="5000"/>
                  </a:schemeClr>
                </a:solidFill>
                <a:latin typeface="Helvetica" panose="020B0604020202020204" pitchFamily="2" charset="0"/>
              </a:endParaRPr>
            </a:p>
          </p:txBody>
        </p:sp>
        <p:sp>
          <p:nvSpPr>
            <p:cNvPr id="34" name="TextBox 33"/>
            <p:cNvSpPr txBox="1"/>
            <p:nvPr/>
          </p:nvSpPr>
          <p:spPr>
            <a:xfrm>
              <a:off x="7627904" y="1889888"/>
              <a:ext cx="800220"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Forwarder</a:t>
              </a:r>
              <a:endParaRPr lang="en-US" sz="1050" dirty="0">
                <a:solidFill>
                  <a:schemeClr val="tx1">
                    <a:lumMod val="95000"/>
                    <a:lumOff val="5000"/>
                  </a:schemeClr>
                </a:solidFill>
                <a:latin typeface="Helvetica" panose="020B0604020202020204" pitchFamily="2" charset="0"/>
              </a:endParaRPr>
            </a:p>
          </p:txBody>
        </p:sp>
        <p:sp>
          <p:nvSpPr>
            <p:cNvPr id="35" name="TextBox 34"/>
            <p:cNvSpPr txBox="1"/>
            <p:nvPr/>
          </p:nvSpPr>
          <p:spPr>
            <a:xfrm>
              <a:off x="8626454" y="1889888"/>
              <a:ext cx="881973"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Transporter</a:t>
              </a:r>
              <a:endParaRPr lang="en-US" sz="1050" dirty="0">
                <a:solidFill>
                  <a:schemeClr val="tx1">
                    <a:lumMod val="95000"/>
                    <a:lumOff val="5000"/>
                  </a:schemeClr>
                </a:solidFill>
                <a:latin typeface="Helvetica" panose="020B0604020202020204" pitchFamily="2" charset="0"/>
              </a:endParaRPr>
            </a:p>
          </p:txBody>
        </p:sp>
        <p:sp>
          <p:nvSpPr>
            <p:cNvPr id="36" name="TextBox 35"/>
            <p:cNvSpPr txBox="1"/>
            <p:nvPr/>
          </p:nvSpPr>
          <p:spPr>
            <a:xfrm>
              <a:off x="9820952" y="1889888"/>
              <a:ext cx="486030"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Liner</a:t>
              </a:r>
              <a:endParaRPr lang="en-US" sz="1050" dirty="0">
                <a:solidFill>
                  <a:schemeClr val="tx1">
                    <a:lumMod val="95000"/>
                    <a:lumOff val="5000"/>
                  </a:schemeClr>
                </a:solidFill>
                <a:latin typeface="Helvetica" panose="020B0604020202020204" pitchFamily="2" charset="0"/>
              </a:endParaRPr>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6828" y="1387517"/>
              <a:ext cx="502371" cy="502371"/>
            </a:xfrm>
            <a:prstGeom prst="rect">
              <a:avLst/>
            </a:prstGeom>
          </p:spPr>
        </p:pic>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9037" y="1459717"/>
              <a:ext cx="422477" cy="422477"/>
            </a:xfrm>
            <a:prstGeom prst="rect">
              <a:avLst/>
            </a:prstGeom>
          </p:spPr>
        </p:pic>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4104" y="4411400"/>
              <a:ext cx="404424" cy="402908"/>
            </a:xfrm>
            <a:prstGeom prst="rect">
              <a:avLst/>
            </a:prstGeom>
          </p:spPr>
        </p:pic>
        <p:pic>
          <p:nvPicPr>
            <p:cNvPr id="40"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3579" y="2482209"/>
              <a:ext cx="613718" cy="613718"/>
            </a:xfrm>
            <a:prstGeom prst="rect">
              <a:avLst/>
            </a:prstGeom>
          </p:spPr>
        </p:pic>
        <p:pic>
          <p:nvPicPr>
            <p:cNvPr id="41" name="Picture 4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9988" y="1447064"/>
              <a:ext cx="674374" cy="476550"/>
            </a:xfrm>
            <a:prstGeom prst="rect">
              <a:avLst/>
            </a:prstGeom>
          </p:spPr>
        </p:pic>
        <p:pic>
          <p:nvPicPr>
            <p:cNvPr id="42" name="Picture 4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91139" y="1382371"/>
              <a:ext cx="482311" cy="482311"/>
            </a:xfrm>
            <a:prstGeom prst="rect">
              <a:avLst/>
            </a:prstGeom>
          </p:spPr>
        </p:pic>
        <p:pic>
          <p:nvPicPr>
            <p:cNvPr id="43" name="Picture 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48940" y="1388434"/>
              <a:ext cx="632259" cy="632259"/>
            </a:xfrm>
            <a:prstGeom prst="rect">
              <a:avLst/>
            </a:prstGeom>
          </p:spPr>
        </p:pic>
        <p:pic>
          <p:nvPicPr>
            <p:cNvPr id="44" name="Picture 4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559695" y="1454122"/>
              <a:ext cx="619024" cy="464268"/>
            </a:xfrm>
            <a:prstGeom prst="rect">
              <a:avLst/>
            </a:prstGeom>
          </p:spPr>
        </p:pic>
        <p:sp>
          <p:nvSpPr>
            <p:cNvPr id="45" name="TextBox 44"/>
            <p:cNvSpPr txBox="1"/>
            <p:nvPr/>
          </p:nvSpPr>
          <p:spPr>
            <a:xfrm>
              <a:off x="4245346" y="3036234"/>
              <a:ext cx="628698"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Airlines</a:t>
              </a:r>
              <a:endParaRPr lang="en-US" sz="1050" dirty="0">
                <a:solidFill>
                  <a:schemeClr val="tx1">
                    <a:lumMod val="95000"/>
                    <a:lumOff val="5000"/>
                  </a:schemeClr>
                </a:solidFill>
                <a:latin typeface="Helvetica" panose="020B0604020202020204" pitchFamily="2" charset="0"/>
              </a:endParaRPr>
            </a:p>
          </p:txBody>
        </p:sp>
        <p:pic>
          <p:nvPicPr>
            <p:cNvPr id="46" name="Picture 4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07918" y="2486744"/>
              <a:ext cx="632259" cy="632259"/>
            </a:xfrm>
            <a:prstGeom prst="rect">
              <a:avLst/>
            </a:prstGeom>
          </p:spPr>
        </p:pic>
        <p:sp>
          <p:nvSpPr>
            <p:cNvPr id="47" name="TextBox 46"/>
            <p:cNvSpPr txBox="1"/>
            <p:nvPr/>
          </p:nvSpPr>
          <p:spPr>
            <a:xfrm>
              <a:off x="3986461" y="3793400"/>
              <a:ext cx="1146468" cy="415498"/>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Custodian/</a:t>
              </a:r>
            </a:p>
            <a:p>
              <a:pPr algn="ctr"/>
              <a:r>
                <a:rPr lang="en-IN" sz="1050" dirty="0">
                  <a:solidFill>
                    <a:schemeClr val="tx1">
                      <a:lumMod val="95000"/>
                      <a:lumOff val="5000"/>
                    </a:schemeClr>
                  </a:solidFill>
                  <a:latin typeface="Helvetica" panose="020B0604020202020204" pitchFamily="2" charset="0"/>
                </a:rPr>
                <a:t>Ground Handler</a:t>
              </a:r>
              <a:endParaRPr lang="en-US" sz="1050" dirty="0">
                <a:solidFill>
                  <a:schemeClr val="tx1">
                    <a:lumMod val="95000"/>
                    <a:lumOff val="5000"/>
                  </a:schemeClr>
                </a:solidFill>
                <a:latin typeface="Helvetica" panose="020B0604020202020204" pitchFamily="2" charset="0"/>
              </a:endParaRPr>
            </a:p>
          </p:txBody>
        </p:sp>
        <p:sp>
          <p:nvSpPr>
            <p:cNvPr id="48" name="TextBox 47"/>
            <p:cNvSpPr txBox="1"/>
            <p:nvPr/>
          </p:nvSpPr>
          <p:spPr>
            <a:xfrm>
              <a:off x="4313474" y="4799308"/>
              <a:ext cx="492443"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Bank</a:t>
              </a:r>
              <a:endParaRPr lang="en-US" sz="1050" dirty="0">
                <a:solidFill>
                  <a:schemeClr val="tx1">
                    <a:lumMod val="95000"/>
                    <a:lumOff val="5000"/>
                  </a:schemeClr>
                </a:solidFill>
                <a:latin typeface="Helvetica" panose="020B0604020202020204" pitchFamily="2" charset="0"/>
              </a:endParaRPr>
            </a:p>
          </p:txBody>
        </p:sp>
        <p:pic>
          <p:nvPicPr>
            <p:cNvPr id="49" name="Picture 4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28055" y="3380613"/>
              <a:ext cx="463280" cy="463280"/>
            </a:xfrm>
            <a:prstGeom prst="rect">
              <a:avLst/>
            </a:prstGeom>
          </p:spPr>
        </p:pic>
        <p:sp>
          <p:nvSpPr>
            <p:cNvPr id="50" name="TextBox 49"/>
            <p:cNvSpPr txBox="1"/>
            <p:nvPr/>
          </p:nvSpPr>
          <p:spPr>
            <a:xfrm>
              <a:off x="9746539" y="3036234"/>
              <a:ext cx="1151277" cy="253916"/>
            </a:xfrm>
            <a:prstGeom prst="rect">
              <a:avLst/>
            </a:prstGeom>
            <a:noFill/>
          </p:spPr>
          <p:txBody>
            <a:bodyPr wrap="none" rtlCol="0">
              <a:spAutoFit/>
            </a:bodyPr>
            <a:lstStyle/>
            <a:p>
              <a:pPr algn="ctr"/>
              <a:r>
                <a:rPr lang="en-IN" sz="1050" dirty="0" smtClean="0">
                  <a:solidFill>
                    <a:schemeClr val="tx1">
                      <a:lumMod val="95000"/>
                      <a:lumOff val="5000"/>
                    </a:schemeClr>
                  </a:solidFill>
                  <a:latin typeface="Helvetica" panose="020B0604020202020204" pitchFamily="2" charset="0"/>
                </a:rPr>
                <a:t>Customs Broker</a:t>
              </a:r>
              <a:endParaRPr lang="en-US" sz="1050" dirty="0">
                <a:solidFill>
                  <a:schemeClr val="tx1">
                    <a:lumMod val="95000"/>
                    <a:lumOff val="5000"/>
                  </a:schemeClr>
                </a:solidFill>
                <a:latin typeface="Helvetica" panose="020B0604020202020204" pitchFamily="2" charset="0"/>
              </a:endParaRPr>
            </a:p>
          </p:txBody>
        </p:sp>
        <p:sp>
          <p:nvSpPr>
            <p:cNvPr id="51" name="TextBox 50"/>
            <p:cNvSpPr txBox="1"/>
            <p:nvPr/>
          </p:nvSpPr>
          <p:spPr>
            <a:xfrm>
              <a:off x="9881188" y="3793400"/>
              <a:ext cx="881972"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Transporter</a:t>
              </a:r>
              <a:endParaRPr lang="en-US" sz="1050" dirty="0">
                <a:solidFill>
                  <a:schemeClr val="tx1">
                    <a:lumMod val="95000"/>
                    <a:lumOff val="5000"/>
                  </a:schemeClr>
                </a:solidFill>
                <a:latin typeface="Helvetica" panose="020B0604020202020204" pitchFamily="2" charset="0"/>
              </a:endParaRPr>
            </a:p>
          </p:txBody>
        </p:sp>
        <p:sp>
          <p:nvSpPr>
            <p:cNvPr id="52" name="TextBox 51"/>
            <p:cNvSpPr txBox="1"/>
            <p:nvPr/>
          </p:nvSpPr>
          <p:spPr>
            <a:xfrm>
              <a:off x="9922065" y="4799308"/>
              <a:ext cx="800219" cy="253916"/>
            </a:xfrm>
            <a:prstGeom prst="rect">
              <a:avLst/>
            </a:prstGeom>
            <a:noFill/>
          </p:spPr>
          <p:txBody>
            <a:bodyPr wrap="none" rtlCol="0">
              <a:spAutoFit/>
            </a:bodyPr>
            <a:lstStyle/>
            <a:p>
              <a:pPr algn="ctr"/>
              <a:r>
                <a:rPr lang="en-IN" sz="1050" dirty="0">
                  <a:solidFill>
                    <a:schemeClr val="tx1">
                      <a:lumMod val="95000"/>
                      <a:lumOff val="5000"/>
                    </a:schemeClr>
                  </a:solidFill>
                  <a:latin typeface="Helvetica" panose="020B0604020202020204" pitchFamily="2" charset="0"/>
                </a:rPr>
                <a:t>Forwarder</a:t>
              </a:r>
              <a:endParaRPr lang="en-US" sz="1050" dirty="0">
                <a:solidFill>
                  <a:schemeClr val="tx1">
                    <a:lumMod val="95000"/>
                    <a:lumOff val="5000"/>
                  </a:schemeClr>
                </a:solidFill>
                <a:latin typeface="Helvetica" panose="020B0604020202020204" pitchFamily="2" charset="0"/>
              </a:endParaRPr>
            </a:p>
          </p:txBody>
        </p:sp>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63967" y="2551990"/>
              <a:ext cx="674374" cy="476550"/>
            </a:xfrm>
            <a:prstGeom prst="rect">
              <a:avLst/>
            </a:prstGeom>
          </p:spPr>
        </p:pic>
        <p:pic>
          <p:nvPicPr>
            <p:cNvPr id="54" name="Picture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5743" y="3401014"/>
              <a:ext cx="422477" cy="422477"/>
            </a:xfrm>
            <a:prstGeom prst="rect">
              <a:avLst/>
            </a:prstGeom>
          </p:spPr>
        </p:pic>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013" y="4259011"/>
              <a:ext cx="502371" cy="502371"/>
            </a:xfrm>
            <a:prstGeom prst="rect">
              <a:avLst/>
            </a:prstGeom>
          </p:spPr>
        </p:pic>
        <p:sp>
          <p:nvSpPr>
            <p:cNvPr id="56" name="TextBox 55"/>
            <p:cNvSpPr txBox="1"/>
            <p:nvPr/>
          </p:nvSpPr>
          <p:spPr>
            <a:xfrm>
              <a:off x="6983402" y="2718639"/>
              <a:ext cx="886781" cy="253916"/>
            </a:xfrm>
            <a:prstGeom prst="rect">
              <a:avLst/>
            </a:prstGeom>
            <a:noFill/>
          </p:spPr>
          <p:txBody>
            <a:bodyPr wrap="none" rtlCol="0">
              <a:spAutoFit/>
            </a:bodyPr>
            <a:lstStyle/>
            <a:p>
              <a:pPr algn="ctr"/>
              <a:r>
                <a:rPr lang="en-IN" sz="1050" b="1" dirty="0">
                  <a:solidFill>
                    <a:schemeClr val="bg1"/>
                  </a:solidFill>
                  <a:latin typeface="Helvetica" panose="020B0604020202020204" pitchFamily="2" charset="0"/>
                </a:rPr>
                <a:t>Web Portal</a:t>
              </a:r>
              <a:endParaRPr lang="en-US" sz="1050" b="1" dirty="0">
                <a:solidFill>
                  <a:schemeClr val="bg1"/>
                </a:solidFill>
                <a:latin typeface="Helvetica" panose="020B0604020202020204" pitchFamily="2" charset="0"/>
              </a:endParaRPr>
            </a:p>
          </p:txBody>
        </p:sp>
        <p:sp>
          <p:nvSpPr>
            <p:cNvPr id="57" name="TextBox 56"/>
            <p:cNvSpPr txBox="1"/>
            <p:nvPr/>
          </p:nvSpPr>
          <p:spPr>
            <a:xfrm>
              <a:off x="6551396" y="4189848"/>
              <a:ext cx="1750800" cy="253916"/>
            </a:xfrm>
            <a:prstGeom prst="rect">
              <a:avLst/>
            </a:prstGeom>
            <a:noFill/>
          </p:spPr>
          <p:txBody>
            <a:bodyPr wrap="none" rtlCol="0">
              <a:spAutoFit/>
            </a:bodyPr>
            <a:lstStyle/>
            <a:p>
              <a:pPr algn="ctr"/>
              <a:r>
                <a:rPr lang="en-IN" sz="1050" b="1" dirty="0">
                  <a:solidFill>
                    <a:schemeClr val="bg1"/>
                  </a:solidFill>
                  <a:latin typeface="Helvetica" panose="020B0604020202020204" pitchFamily="2" charset="0"/>
                </a:rPr>
                <a:t>Customs </a:t>
              </a:r>
              <a:r>
                <a:rPr lang="en-IN" sz="1050" b="1" dirty="0" smtClean="0">
                  <a:solidFill>
                    <a:schemeClr val="bg1"/>
                  </a:solidFill>
                  <a:latin typeface="Helvetica" panose="020B0604020202020204" pitchFamily="2" charset="0"/>
                </a:rPr>
                <a:t>Single Window</a:t>
              </a:r>
              <a:endParaRPr lang="en-US" sz="1050" b="1" dirty="0">
                <a:solidFill>
                  <a:schemeClr val="bg1"/>
                </a:solidFill>
                <a:latin typeface="Helvetica" panose="020B0604020202020204" pitchFamily="2" charset="0"/>
              </a:endParaRPr>
            </a:p>
          </p:txBody>
        </p:sp>
        <p:sp>
          <p:nvSpPr>
            <p:cNvPr id="58" name="TextBox 57"/>
            <p:cNvSpPr txBox="1"/>
            <p:nvPr/>
          </p:nvSpPr>
          <p:spPr>
            <a:xfrm>
              <a:off x="7068361" y="4671648"/>
              <a:ext cx="716863" cy="253916"/>
            </a:xfrm>
            <a:prstGeom prst="rect">
              <a:avLst/>
            </a:prstGeom>
            <a:noFill/>
          </p:spPr>
          <p:txBody>
            <a:bodyPr wrap="none" rtlCol="0">
              <a:spAutoFit/>
            </a:bodyPr>
            <a:lstStyle/>
            <a:p>
              <a:pPr algn="ctr"/>
              <a:r>
                <a:rPr lang="en-IN" sz="1050" dirty="0">
                  <a:latin typeface="Helvetica" panose="020B0604020202020204" pitchFamily="2" charset="0"/>
                </a:rPr>
                <a:t>Customs</a:t>
              </a:r>
              <a:endParaRPr lang="en-US" sz="1050" dirty="0">
                <a:latin typeface="Helvetica" panose="020B0604020202020204" pitchFamily="2" charset="0"/>
              </a:endParaRPr>
            </a:p>
          </p:txBody>
        </p:sp>
        <p:sp>
          <p:nvSpPr>
            <p:cNvPr id="59" name="TextBox 58"/>
            <p:cNvSpPr txBox="1"/>
            <p:nvPr/>
          </p:nvSpPr>
          <p:spPr>
            <a:xfrm rot="16200000">
              <a:off x="4718957" y="3746458"/>
              <a:ext cx="1188147" cy="253916"/>
            </a:xfrm>
            <a:prstGeom prst="rect">
              <a:avLst/>
            </a:prstGeom>
            <a:noFill/>
          </p:spPr>
          <p:txBody>
            <a:bodyPr wrap="none" rtlCol="0">
              <a:spAutoFit/>
            </a:bodyPr>
            <a:lstStyle/>
            <a:p>
              <a:pPr algn="ctr"/>
              <a:r>
                <a:rPr lang="en-IN" sz="1050" b="1" dirty="0">
                  <a:latin typeface="Helvetica" panose="020B0604020202020204" pitchFamily="2" charset="0"/>
                </a:rPr>
                <a:t>Internal System</a:t>
              </a:r>
              <a:endParaRPr lang="en-US" sz="1050" b="1" dirty="0">
                <a:latin typeface="Helvetica" panose="020B0604020202020204" pitchFamily="2" charset="0"/>
              </a:endParaRPr>
            </a:p>
          </p:txBody>
        </p:sp>
        <p:sp>
          <p:nvSpPr>
            <p:cNvPr id="60" name="TextBox 59"/>
            <p:cNvSpPr txBox="1"/>
            <p:nvPr/>
          </p:nvSpPr>
          <p:spPr>
            <a:xfrm rot="16200000">
              <a:off x="5429005" y="3746458"/>
              <a:ext cx="1200970" cy="253916"/>
            </a:xfrm>
            <a:prstGeom prst="rect">
              <a:avLst/>
            </a:prstGeom>
            <a:noFill/>
          </p:spPr>
          <p:txBody>
            <a:bodyPr wrap="none" rtlCol="0">
              <a:spAutoFit/>
            </a:bodyPr>
            <a:lstStyle/>
            <a:p>
              <a:pPr algn="ctr"/>
              <a:r>
                <a:rPr lang="en-IN" sz="1050" b="1" dirty="0">
                  <a:latin typeface="Helvetica" panose="020B0604020202020204" pitchFamily="2" charset="0"/>
                </a:rPr>
                <a:t>UPLIFT Adapter</a:t>
              </a:r>
              <a:endParaRPr lang="en-US" sz="1050" b="1" dirty="0">
                <a:latin typeface="Helvetica" panose="020B0604020202020204" pitchFamily="2" charset="0"/>
              </a:endParaRPr>
            </a:p>
          </p:txBody>
        </p:sp>
        <p:sp>
          <p:nvSpPr>
            <p:cNvPr id="61" name="TextBox 60"/>
            <p:cNvSpPr txBox="1"/>
            <p:nvPr/>
          </p:nvSpPr>
          <p:spPr>
            <a:xfrm rot="5400000">
              <a:off x="8252133" y="3746458"/>
              <a:ext cx="1188147" cy="253916"/>
            </a:xfrm>
            <a:prstGeom prst="rect">
              <a:avLst/>
            </a:prstGeom>
            <a:noFill/>
          </p:spPr>
          <p:txBody>
            <a:bodyPr wrap="none" rtlCol="0">
              <a:spAutoFit/>
            </a:bodyPr>
            <a:lstStyle/>
            <a:p>
              <a:pPr algn="ctr"/>
              <a:r>
                <a:rPr lang="en-IN" sz="1050" b="1" dirty="0">
                  <a:latin typeface="Helvetica" panose="020B0604020202020204" pitchFamily="2" charset="0"/>
                </a:rPr>
                <a:t>Internal System</a:t>
              </a:r>
              <a:endParaRPr lang="en-US" sz="1050" b="1" dirty="0">
                <a:latin typeface="Helvetica" panose="020B0604020202020204" pitchFamily="2" charset="0"/>
              </a:endParaRPr>
            </a:p>
          </p:txBody>
        </p:sp>
        <p:sp>
          <p:nvSpPr>
            <p:cNvPr id="62" name="TextBox 61"/>
            <p:cNvSpPr txBox="1"/>
            <p:nvPr/>
          </p:nvSpPr>
          <p:spPr>
            <a:xfrm rot="5400000">
              <a:off x="8962181" y="3746458"/>
              <a:ext cx="1200970" cy="253916"/>
            </a:xfrm>
            <a:prstGeom prst="rect">
              <a:avLst/>
            </a:prstGeom>
            <a:noFill/>
          </p:spPr>
          <p:txBody>
            <a:bodyPr wrap="none" rtlCol="0">
              <a:spAutoFit/>
            </a:bodyPr>
            <a:lstStyle/>
            <a:p>
              <a:pPr algn="ctr"/>
              <a:r>
                <a:rPr lang="en-IN" sz="1050" b="1" dirty="0">
                  <a:latin typeface="Helvetica" panose="020B0604020202020204" pitchFamily="2" charset="0"/>
                </a:rPr>
                <a:t>UPLIFT Adapter</a:t>
              </a:r>
              <a:endParaRPr lang="en-US" sz="1050" b="1" dirty="0">
                <a:latin typeface="Helvetica" panose="020B0604020202020204" pitchFamily="2" charset="0"/>
              </a:endParaRPr>
            </a:p>
          </p:txBody>
        </p:sp>
        <p:sp>
          <p:nvSpPr>
            <p:cNvPr id="63" name="Rectangle 62"/>
            <p:cNvSpPr/>
            <p:nvPr/>
          </p:nvSpPr>
          <p:spPr>
            <a:xfrm>
              <a:off x="3986461" y="5351898"/>
              <a:ext cx="6831231"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panose="020B0604020202020204" pitchFamily="2" charset="0"/>
                </a:rPr>
                <a:t>UPLIFT - A Multi-modal </a:t>
              </a:r>
              <a:r>
                <a:rPr lang="en-US" sz="1400" b="1" dirty="0" smtClean="0">
                  <a:latin typeface="Helvetica" panose="020B0604020202020204" pitchFamily="2" charset="0"/>
                </a:rPr>
                <a:t>Trade Facilitation Platform</a:t>
              </a:r>
              <a:endParaRPr lang="en-US" sz="1400" b="1" dirty="0">
                <a:latin typeface="Helvetica" panose="020B0604020202020204" pitchFamily="2" charset="0"/>
              </a:endParaRPr>
            </a:p>
          </p:txBody>
        </p:sp>
      </p:grpSp>
    </p:spTree>
    <p:extLst>
      <p:ext uri="{BB962C8B-B14F-4D97-AF65-F5344CB8AC3E}">
        <p14:creationId xmlns:p14="http://schemas.microsoft.com/office/powerpoint/2010/main" val="3116283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Components of Logistics Single Window - ACS &amp; PCS</a:t>
            </a:r>
          </a:p>
        </p:txBody>
      </p:sp>
      <p:grpSp>
        <p:nvGrpSpPr>
          <p:cNvPr id="4" name="Group 3"/>
          <p:cNvGrpSpPr/>
          <p:nvPr/>
        </p:nvGrpSpPr>
        <p:grpSpPr>
          <a:xfrm>
            <a:off x="290559" y="1448594"/>
            <a:ext cx="6240619" cy="4646943"/>
            <a:chOff x="290559" y="1448594"/>
            <a:chExt cx="6240619" cy="4646943"/>
          </a:xfrm>
        </p:grpSpPr>
        <p:sp>
          <p:nvSpPr>
            <p:cNvPr id="64" name="TextBox 63"/>
            <p:cNvSpPr txBox="1"/>
            <p:nvPr/>
          </p:nvSpPr>
          <p:spPr>
            <a:xfrm>
              <a:off x="2316618" y="2524735"/>
              <a:ext cx="1256966" cy="200055"/>
            </a:xfrm>
            <a:prstGeom prst="rect">
              <a:avLst/>
            </a:prstGeom>
            <a:noFill/>
          </p:spPr>
          <p:txBody>
            <a:bodyPr wrap="square" rtlCol="0">
              <a:spAutoFit/>
            </a:bodyPr>
            <a:lstStyle/>
            <a:p>
              <a:pPr algn="ctr"/>
              <a:r>
                <a:rPr lang="en-IN" sz="700" dirty="0">
                  <a:solidFill>
                    <a:schemeClr val="tx1">
                      <a:lumMod val="95000"/>
                      <a:lumOff val="5000"/>
                    </a:schemeClr>
                  </a:solidFill>
                  <a:latin typeface="Helvetica" panose="020B0604020202020204" pitchFamily="2" charset="0"/>
                </a:rPr>
                <a:t>Invoice </a:t>
              </a:r>
              <a:r>
                <a:rPr lang="en-IN" sz="700" dirty="0" smtClean="0">
                  <a:solidFill>
                    <a:schemeClr val="tx1">
                      <a:lumMod val="95000"/>
                      <a:lumOff val="5000"/>
                    </a:schemeClr>
                  </a:solidFill>
                  <a:latin typeface="Helvetica" panose="020B0604020202020204" pitchFamily="2" charset="0"/>
                </a:rPr>
                <a:t>Packing List</a:t>
              </a:r>
              <a:endParaRPr lang="en-US" sz="700" dirty="0">
                <a:solidFill>
                  <a:schemeClr val="tx1">
                    <a:lumMod val="95000"/>
                    <a:lumOff val="5000"/>
                  </a:schemeClr>
                </a:solidFill>
                <a:latin typeface="Helvetica" panose="020B0604020202020204" pitchFamily="2" charset="0"/>
              </a:endParaRPr>
            </a:p>
          </p:txBody>
        </p:sp>
        <p:sp>
          <p:nvSpPr>
            <p:cNvPr id="65" name="Rectangle 64">
              <a:extLst>
                <a:ext uri="{FF2B5EF4-FFF2-40B4-BE49-F238E27FC236}">
                  <a16:creationId xmlns:a16="http://schemas.microsoft.com/office/drawing/2014/main" id="{D893592E-2CBC-49C0-B9A5-3149D74808C5}"/>
                </a:ext>
              </a:extLst>
            </p:cNvPr>
            <p:cNvSpPr/>
            <p:nvPr/>
          </p:nvSpPr>
          <p:spPr>
            <a:xfrm>
              <a:off x="347940" y="1448594"/>
              <a:ext cx="6183238" cy="4128295"/>
            </a:xfrm>
            <a:prstGeom prst="rect">
              <a:avLst/>
            </a:prstGeom>
            <a:no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100" dirty="0">
                <a:latin typeface="Helvetica" panose="020B0604020202020204" pitchFamily="2" charset="0"/>
              </a:endParaRPr>
            </a:p>
          </p:txBody>
        </p:sp>
        <p:cxnSp>
          <p:nvCxnSpPr>
            <p:cNvPr id="66" name="Straight Arrow Connector 65"/>
            <p:cNvCxnSpPr>
              <a:endCxn id="69" idx="2"/>
            </p:cNvCxnSpPr>
            <p:nvPr/>
          </p:nvCxnSpPr>
          <p:spPr>
            <a:xfrm flipV="1">
              <a:off x="1093225" y="2795991"/>
              <a:ext cx="0" cy="713287"/>
            </a:xfrm>
            <a:prstGeom prst="straightConnector1">
              <a:avLst/>
            </a:prstGeom>
            <a:ln w="635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45079" y="1996653"/>
              <a:ext cx="896291" cy="230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atin typeface="Helvetica" panose="020B0604020202020204" pitchFamily="2" charset="0"/>
                </a:rPr>
                <a:t>Manufacturer </a:t>
              </a:r>
            </a:p>
          </p:txBody>
        </p:sp>
        <p:sp>
          <p:nvSpPr>
            <p:cNvPr id="68" name="Rectangle 67">
              <a:extLst>
                <a:ext uri="{FF2B5EF4-FFF2-40B4-BE49-F238E27FC236}">
                  <a16:creationId xmlns:a16="http://schemas.microsoft.com/office/drawing/2014/main" id="{D893592E-2CBC-49C0-B9A5-3149D74808C5}"/>
                </a:ext>
              </a:extLst>
            </p:cNvPr>
            <p:cNvSpPr/>
            <p:nvPr/>
          </p:nvSpPr>
          <p:spPr>
            <a:xfrm>
              <a:off x="546504" y="3509278"/>
              <a:ext cx="4797194" cy="354649"/>
            </a:xfrm>
            <a:prstGeom prst="rect">
              <a:avLst/>
            </a:prstGeom>
            <a:solidFill>
              <a:schemeClr val="tx1">
                <a:lumMod val="75000"/>
                <a:lumOff val="25000"/>
              </a:schemeClr>
            </a:solidFill>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b="1" dirty="0" smtClean="0">
                  <a:solidFill>
                    <a:schemeClr val="bg1"/>
                  </a:solidFill>
                  <a:latin typeface="Helvetica" panose="020B0604020202020204" pitchFamily="2" charset="0"/>
                </a:rPr>
                <a:t>Air Cargo Community System</a:t>
              </a:r>
              <a:endParaRPr lang="en-IN" sz="1400" b="1" dirty="0">
                <a:solidFill>
                  <a:schemeClr val="bg1"/>
                </a:solidFill>
                <a:latin typeface="Helvetica" panose="020B0604020202020204" pitchFamily="2" charset="0"/>
              </a:endParaRPr>
            </a:p>
          </p:txBody>
        </p:sp>
        <p:sp>
          <p:nvSpPr>
            <p:cNvPr id="69" name="Rectangle 68"/>
            <p:cNvSpPr/>
            <p:nvPr/>
          </p:nvSpPr>
          <p:spPr>
            <a:xfrm>
              <a:off x="645079" y="2565065"/>
              <a:ext cx="896291" cy="230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atin typeface="Helvetica" panose="020B0604020202020204" pitchFamily="2" charset="0"/>
                </a:rPr>
                <a:t>ERP Systems </a:t>
              </a:r>
            </a:p>
          </p:txBody>
        </p:sp>
        <p:cxnSp>
          <p:nvCxnSpPr>
            <p:cNvPr id="70" name="Straight Arrow Connector 69"/>
            <p:cNvCxnSpPr/>
            <p:nvPr/>
          </p:nvCxnSpPr>
          <p:spPr>
            <a:xfrm flipV="1">
              <a:off x="832969" y="2230851"/>
              <a:ext cx="0" cy="335262"/>
            </a:xfrm>
            <a:prstGeom prst="straightConnector1">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73" idx="2"/>
            </p:cNvCxnSpPr>
            <p:nvPr/>
          </p:nvCxnSpPr>
          <p:spPr>
            <a:xfrm flipV="1">
              <a:off x="4715878" y="2795991"/>
              <a:ext cx="0" cy="713287"/>
            </a:xfrm>
            <a:prstGeom prst="straightConnector1">
              <a:avLst/>
            </a:prstGeom>
            <a:ln w="635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063866" y="1996653"/>
              <a:ext cx="1280546" cy="230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atin typeface="Helvetica" panose="020B0604020202020204" pitchFamily="2" charset="0"/>
                </a:rPr>
                <a:t>Freight </a:t>
              </a:r>
              <a:r>
                <a:rPr lang="en-US" sz="700" dirty="0" smtClean="0">
                  <a:latin typeface="Helvetica" panose="020B0604020202020204" pitchFamily="2" charset="0"/>
                </a:rPr>
                <a:t>Forwarder/Broker</a:t>
              </a:r>
              <a:endParaRPr lang="en-US" sz="700" dirty="0">
                <a:latin typeface="Helvetica" panose="020B0604020202020204" pitchFamily="2" charset="0"/>
              </a:endParaRPr>
            </a:p>
            <a:p>
              <a:pPr algn="ctr"/>
              <a:r>
                <a:rPr lang="en-US" sz="700" dirty="0">
                  <a:latin typeface="Helvetica" panose="020B0604020202020204" pitchFamily="2" charset="0"/>
                </a:rPr>
                <a:t>3PL Provider</a:t>
              </a:r>
            </a:p>
          </p:txBody>
        </p:sp>
        <p:sp>
          <p:nvSpPr>
            <p:cNvPr id="73" name="Rectangle 72"/>
            <p:cNvSpPr/>
            <p:nvPr/>
          </p:nvSpPr>
          <p:spPr>
            <a:xfrm>
              <a:off x="4178410" y="2565065"/>
              <a:ext cx="1074935" cy="230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atin typeface="Helvetica" panose="020B0604020202020204" pitchFamily="2" charset="0"/>
                </a:rPr>
                <a:t>Documentation </a:t>
              </a:r>
            </a:p>
            <a:p>
              <a:pPr algn="ctr"/>
              <a:r>
                <a:rPr lang="en-US" sz="700" dirty="0">
                  <a:latin typeface="Helvetica" panose="020B0604020202020204" pitchFamily="2" charset="0"/>
                </a:rPr>
                <a:t>System</a:t>
              </a:r>
            </a:p>
          </p:txBody>
        </p:sp>
        <p:cxnSp>
          <p:nvCxnSpPr>
            <p:cNvPr id="74" name="Straight Arrow Connector 73"/>
            <p:cNvCxnSpPr/>
            <p:nvPr/>
          </p:nvCxnSpPr>
          <p:spPr>
            <a:xfrm flipV="1">
              <a:off x="5052917" y="2230851"/>
              <a:ext cx="0" cy="335262"/>
            </a:xfrm>
            <a:prstGeom prst="straightConnector1">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668" y="1640054"/>
              <a:ext cx="332539" cy="332539"/>
            </a:xfrm>
            <a:prstGeom prst="rect">
              <a:avLst/>
            </a:prstGeom>
          </p:spPr>
        </p:pic>
        <p:pic>
          <p:nvPicPr>
            <p:cNvPr id="76" name="Picture 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469" y="2250998"/>
              <a:ext cx="305586" cy="305586"/>
            </a:xfrm>
            <a:prstGeom prst="rect">
              <a:avLst/>
            </a:prstGeom>
          </p:spPr>
        </p:pic>
        <p:pic>
          <p:nvPicPr>
            <p:cNvPr id="77" name="Picture 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6103" y="1583652"/>
              <a:ext cx="391809" cy="391809"/>
            </a:xfrm>
            <a:prstGeom prst="rect">
              <a:avLst/>
            </a:prstGeom>
          </p:spPr>
        </p:pic>
        <p:pic>
          <p:nvPicPr>
            <p:cNvPr id="78" name="Picture 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904" y="2250998"/>
              <a:ext cx="305586" cy="305586"/>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694" y="2159745"/>
              <a:ext cx="356234" cy="356234"/>
            </a:xfrm>
            <a:prstGeom prst="rect">
              <a:avLst/>
            </a:prstGeom>
          </p:spPr>
        </p:pic>
        <p:cxnSp>
          <p:nvCxnSpPr>
            <p:cNvPr id="80" name="Straight Connector 79"/>
            <p:cNvCxnSpPr/>
            <p:nvPr/>
          </p:nvCxnSpPr>
          <p:spPr>
            <a:xfrm>
              <a:off x="2731659" y="2194784"/>
              <a:ext cx="378412" cy="3127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779547" y="2186029"/>
              <a:ext cx="321675" cy="3243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777201" y="2924799"/>
              <a:ext cx="1433816" cy="415498"/>
            </a:xfrm>
            <a:prstGeom prst="rect">
              <a:avLst/>
            </a:prstGeom>
            <a:noFill/>
          </p:spPr>
          <p:txBody>
            <a:bodyPr wrap="square" rtlCol="0">
              <a:spAutoFit/>
            </a:bodyPr>
            <a:lstStyle/>
            <a:p>
              <a:r>
                <a:rPr lang="en-US" sz="700" dirty="0">
                  <a:solidFill>
                    <a:schemeClr val="tx1">
                      <a:lumMod val="95000"/>
                      <a:lumOff val="5000"/>
                    </a:schemeClr>
                  </a:solidFill>
                  <a:latin typeface="Helvetica" panose="020B0604020202020204" pitchFamily="2" charset="0"/>
                </a:rPr>
                <a:t>Imports goods declaration, </a:t>
              </a:r>
            </a:p>
            <a:p>
              <a:r>
                <a:rPr lang="en-US" sz="700" dirty="0">
                  <a:solidFill>
                    <a:schemeClr val="tx1">
                      <a:lumMod val="95000"/>
                      <a:lumOff val="5000"/>
                    </a:schemeClr>
                  </a:solidFill>
                  <a:latin typeface="Helvetica" panose="020B0604020202020204" pitchFamily="2" charset="0"/>
                </a:rPr>
                <a:t>Terminal Storage Charges,</a:t>
              </a:r>
            </a:p>
            <a:p>
              <a:r>
                <a:rPr lang="en-US" sz="700" dirty="0">
                  <a:solidFill>
                    <a:schemeClr val="tx1">
                      <a:lumMod val="95000"/>
                      <a:lumOff val="5000"/>
                    </a:schemeClr>
                  </a:solidFill>
                  <a:latin typeface="Helvetica" panose="020B0604020202020204" pitchFamily="2" charset="0"/>
                </a:rPr>
                <a:t>CAN, DO</a:t>
              </a:r>
            </a:p>
          </p:txBody>
        </p:sp>
        <p:sp>
          <p:nvSpPr>
            <p:cNvPr id="83" name="TextBox 82"/>
            <p:cNvSpPr txBox="1"/>
            <p:nvPr/>
          </p:nvSpPr>
          <p:spPr>
            <a:xfrm>
              <a:off x="2032585" y="4496318"/>
              <a:ext cx="1256966" cy="200055"/>
            </a:xfrm>
            <a:prstGeom prst="rect">
              <a:avLst/>
            </a:prstGeom>
            <a:noFill/>
          </p:spPr>
          <p:txBody>
            <a:bodyPr wrap="square" rtlCol="0">
              <a:spAutoFit/>
            </a:bodyPr>
            <a:lstStyle/>
            <a:p>
              <a:pPr algn="ctr"/>
              <a:r>
                <a:rPr lang="en-IN" sz="700" dirty="0">
                  <a:solidFill>
                    <a:schemeClr val="tx1">
                      <a:lumMod val="95000"/>
                      <a:lumOff val="5000"/>
                    </a:schemeClr>
                  </a:solidFill>
                  <a:latin typeface="Helvetica" panose="020B0604020202020204" pitchFamily="2" charset="0"/>
                </a:rPr>
                <a:t>CAN, DO, FFM, FSU</a:t>
              </a:r>
              <a:endParaRPr lang="en-US" sz="700" dirty="0">
                <a:solidFill>
                  <a:schemeClr val="tx1">
                    <a:lumMod val="95000"/>
                    <a:lumOff val="5000"/>
                  </a:schemeClr>
                </a:solidFill>
                <a:latin typeface="Helvetica" panose="020B0604020202020204" pitchFamily="2" charset="0"/>
              </a:endParaRPr>
            </a:p>
          </p:txBody>
        </p:sp>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9661" y="4131328"/>
              <a:ext cx="356234" cy="356234"/>
            </a:xfrm>
            <a:prstGeom prst="rect">
              <a:avLst/>
            </a:prstGeom>
          </p:spPr>
        </p:pic>
        <p:cxnSp>
          <p:nvCxnSpPr>
            <p:cNvPr id="85" name="Straight Connector 84"/>
            <p:cNvCxnSpPr/>
            <p:nvPr/>
          </p:nvCxnSpPr>
          <p:spPr>
            <a:xfrm>
              <a:off x="2447626" y="4166367"/>
              <a:ext cx="378412" cy="3127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495514" y="4157612"/>
              <a:ext cx="321675" cy="3243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9" idx="0"/>
            </p:cNvCxnSpPr>
            <p:nvPr/>
          </p:nvCxnSpPr>
          <p:spPr>
            <a:xfrm flipH="1" flipV="1">
              <a:off x="2018405" y="3856692"/>
              <a:ext cx="26037" cy="1033359"/>
            </a:xfrm>
            <a:prstGeom prst="straightConnector1">
              <a:avLst/>
            </a:prstGeom>
            <a:ln w="635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570259" y="5230036"/>
              <a:ext cx="896291" cy="230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atin typeface="Helvetica" panose="020B0604020202020204" pitchFamily="2" charset="0"/>
                </a:rPr>
                <a:t>Airline System</a:t>
              </a:r>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1649" y="4890051"/>
              <a:ext cx="305586" cy="305586"/>
            </a:xfrm>
            <a:prstGeom prst="rect">
              <a:avLst/>
            </a:prstGeom>
          </p:spPr>
        </p:pic>
        <p:sp>
          <p:nvSpPr>
            <p:cNvPr id="90" name="TextBox 89"/>
            <p:cNvSpPr txBox="1"/>
            <p:nvPr/>
          </p:nvSpPr>
          <p:spPr>
            <a:xfrm>
              <a:off x="308621" y="4370795"/>
              <a:ext cx="1593690" cy="200055"/>
            </a:xfrm>
            <a:prstGeom prst="rect">
              <a:avLst/>
            </a:prstGeom>
            <a:noFill/>
          </p:spPr>
          <p:txBody>
            <a:bodyPr wrap="square" rtlCol="0">
              <a:spAutoFit/>
            </a:bodyPr>
            <a:lstStyle/>
            <a:p>
              <a:pPr algn="ctr"/>
              <a:r>
                <a:rPr lang="en-IN" sz="700" dirty="0" smtClean="0">
                  <a:solidFill>
                    <a:schemeClr val="tx1">
                      <a:lumMod val="95000"/>
                      <a:lumOff val="5000"/>
                    </a:schemeClr>
                  </a:solidFill>
                  <a:latin typeface="Helvetica" panose="020B0604020202020204" pitchFamily="2" charset="0"/>
                </a:rPr>
                <a:t>MAWB/House Manifest </a:t>
              </a:r>
              <a:r>
                <a:rPr lang="en-IN" sz="700" dirty="0">
                  <a:solidFill>
                    <a:schemeClr val="tx1">
                      <a:lumMod val="95000"/>
                      <a:lumOff val="5000"/>
                    </a:schemeClr>
                  </a:solidFill>
                  <a:latin typeface="Helvetica" panose="020B0604020202020204" pitchFamily="2" charset="0"/>
                </a:rPr>
                <a:t>FSU</a:t>
              </a:r>
              <a:endParaRPr lang="en-US" sz="700" dirty="0">
                <a:solidFill>
                  <a:schemeClr val="tx1">
                    <a:lumMod val="95000"/>
                    <a:lumOff val="5000"/>
                  </a:schemeClr>
                </a:solidFill>
                <a:latin typeface="Helvetica" panose="020B0604020202020204" pitchFamily="2" charset="0"/>
              </a:endParaRPr>
            </a:p>
          </p:txBody>
        </p:sp>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815" y="4005805"/>
              <a:ext cx="356234" cy="356234"/>
            </a:xfrm>
            <a:prstGeom prst="rect">
              <a:avLst/>
            </a:prstGeom>
          </p:spPr>
        </p:pic>
        <p:cxnSp>
          <p:nvCxnSpPr>
            <p:cNvPr id="92" name="Straight Connector 91"/>
            <p:cNvCxnSpPr/>
            <p:nvPr/>
          </p:nvCxnSpPr>
          <p:spPr>
            <a:xfrm>
              <a:off x="879780" y="4040844"/>
              <a:ext cx="378412" cy="3127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927668" y="4032089"/>
              <a:ext cx="321675" cy="3243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90559" y="4938318"/>
              <a:ext cx="1576319" cy="307777"/>
            </a:xfrm>
            <a:prstGeom prst="rect">
              <a:avLst/>
            </a:prstGeom>
            <a:noFill/>
          </p:spPr>
          <p:txBody>
            <a:bodyPr wrap="square" rtlCol="0">
              <a:spAutoFit/>
            </a:bodyPr>
            <a:lstStyle/>
            <a:p>
              <a:pPr algn="ctr"/>
              <a:r>
                <a:rPr lang="sv-SE" sz="700" dirty="0" smtClean="0">
                  <a:solidFill>
                    <a:schemeClr val="tx1">
                      <a:lumMod val="95000"/>
                      <a:lumOff val="5000"/>
                    </a:schemeClr>
                  </a:solidFill>
                  <a:latin typeface="Helvetica" panose="020B0604020202020204" pitchFamily="2" charset="0"/>
                </a:rPr>
                <a:t>MAWB House </a:t>
              </a:r>
              <a:r>
                <a:rPr lang="sv-SE" sz="700" dirty="0">
                  <a:solidFill>
                    <a:schemeClr val="tx1">
                      <a:lumMod val="95000"/>
                      <a:lumOff val="5000"/>
                    </a:schemeClr>
                  </a:solidFill>
                  <a:latin typeface="Helvetica" panose="020B0604020202020204" pitchFamily="2" charset="0"/>
                </a:rPr>
                <a:t>Manifest</a:t>
              </a:r>
            </a:p>
            <a:p>
              <a:pPr algn="ctr"/>
              <a:r>
                <a:rPr lang="sv-SE" sz="700" dirty="0">
                  <a:solidFill>
                    <a:schemeClr val="tx1">
                      <a:lumMod val="95000"/>
                      <a:lumOff val="5000"/>
                    </a:schemeClr>
                  </a:solidFill>
                  <a:latin typeface="Helvetica" panose="020B0604020202020204" pitchFamily="2" charset="0"/>
                </a:rPr>
                <a:t>Flight Manifest</a:t>
              </a:r>
              <a:endParaRPr lang="en-US" sz="700" dirty="0">
                <a:solidFill>
                  <a:schemeClr val="tx1">
                    <a:lumMod val="95000"/>
                    <a:lumOff val="5000"/>
                  </a:schemeClr>
                </a:solidFill>
                <a:latin typeface="Helvetica" panose="020B0604020202020204" pitchFamily="2" charset="0"/>
              </a:endParaRPr>
            </a:p>
          </p:txBody>
        </p:sp>
        <p:sp>
          <p:nvSpPr>
            <p:cNvPr id="95" name="TextBox 94"/>
            <p:cNvSpPr txBox="1"/>
            <p:nvPr/>
          </p:nvSpPr>
          <p:spPr>
            <a:xfrm>
              <a:off x="2217412" y="5067212"/>
              <a:ext cx="1256966" cy="200055"/>
            </a:xfrm>
            <a:prstGeom prst="rect">
              <a:avLst/>
            </a:prstGeom>
            <a:noFill/>
          </p:spPr>
          <p:txBody>
            <a:bodyPr wrap="square" rtlCol="0">
              <a:spAutoFit/>
            </a:bodyPr>
            <a:lstStyle/>
            <a:p>
              <a:pPr algn="ctr"/>
              <a:r>
                <a:rPr lang="en-IN" sz="700" dirty="0" smtClean="0">
                  <a:solidFill>
                    <a:schemeClr val="tx1">
                      <a:lumMod val="95000"/>
                      <a:lumOff val="5000"/>
                    </a:schemeClr>
                  </a:solidFill>
                  <a:latin typeface="Helvetica" panose="020B0604020202020204" pitchFamily="2" charset="0"/>
                </a:rPr>
                <a:t>Airline</a:t>
              </a:r>
              <a:endParaRPr lang="en-US" sz="700" dirty="0">
                <a:solidFill>
                  <a:schemeClr val="tx1">
                    <a:lumMod val="95000"/>
                    <a:lumOff val="5000"/>
                  </a:schemeClr>
                </a:solidFill>
                <a:latin typeface="Helvetica" panose="020B0604020202020204" pitchFamily="2" charset="0"/>
              </a:endParaRPr>
            </a:p>
          </p:txBody>
        </p:sp>
        <p:pic>
          <p:nvPicPr>
            <p:cNvPr id="96" name="Picture 9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8585" y="4655900"/>
              <a:ext cx="468302" cy="468302"/>
            </a:xfrm>
            <a:prstGeom prst="rect">
              <a:avLst/>
            </a:prstGeom>
          </p:spPr>
        </p:pic>
        <p:sp>
          <p:nvSpPr>
            <p:cNvPr id="97" name="Rectangle 96"/>
            <p:cNvSpPr/>
            <p:nvPr/>
          </p:nvSpPr>
          <p:spPr>
            <a:xfrm rot="16200000">
              <a:off x="5803202" y="3532404"/>
              <a:ext cx="896291" cy="2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atin typeface="Helvetica" panose="020B0604020202020204" pitchFamily="2" charset="0"/>
                </a:rPr>
                <a:t>CUSTOMS</a:t>
              </a:r>
            </a:p>
          </p:txBody>
        </p:sp>
        <p:cxnSp>
          <p:nvCxnSpPr>
            <p:cNvPr id="98" name="Straight Arrow Connector 97"/>
            <p:cNvCxnSpPr>
              <a:stCxn id="97" idx="0"/>
            </p:cNvCxnSpPr>
            <p:nvPr/>
          </p:nvCxnSpPr>
          <p:spPr>
            <a:xfrm flipH="1">
              <a:off x="5343698" y="3647866"/>
              <a:ext cx="792187" cy="9696"/>
            </a:xfrm>
            <a:prstGeom prst="straightConnector1">
              <a:avLst/>
            </a:prstGeom>
            <a:ln w="5715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1" idx="0"/>
            </p:cNvCxnSpPr>
            <p:nvPr/>
          </p:nvCxnSpPr>
          <p:spPr>
            <a:xfrm flipH="1" flipV="1">
              <a:off x="4717978" y="3856692"/>
              <a:ext cx="26037" cy="1033359"/>
            </a:xfrm>
            <a:prstGeom prst="straightConnector1">
              <a:avLst/>
            </a:prstGeom>
            <a:ln w="635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269832" y="5230036"/>
              <a:ext cx="896291" cy="230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latin typeface="Helvetica" panose="020B0604020202020204" pitchFamily="2" charset="0"/>
                </a:rPr>
                <a:t>Cargo Handler</a:t>
              </a:r>
              <a:endParaRPr lang="en-US" sz="700" dirty="0">
                <a:latin typeface="Helvetica" panose="020B0604020202020204" pitchFamily="2" charset="0"/>
              </a:endParaRPr>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1222" y="4890051"/>
              <a:ext cx="305586" cy="305586"/>
            </a:xfrm>
            <a:prstGeom prst="rect">
              <a:avLst/>
            </a:prstGeom>
          </p:spPr>
        </p:pic>
        <p:sp>
          <p:nvSpPr>
            <p:cNvPr id="102" name="TextBox 101"/>
            <p:cNvSpPr txBox="1"/>
            <p:nvPr/>
          </p:nvSpPr>
          <p:spPr>
            <a:xfrm>
              <a:off x="4777201" y="3992578"/>
              <a:ext cx="1433816" cy="415498"/>
            </a:xfrm>
            <a:prstGeom prst="rect">
              <a:avLst/>
            </a:prstGeom>
            <a:noFill/>
          </p:spPr>
          <p:txBody>
            <a:bodyPr wrap="square" rtlCol="0">
              <a:spAutoFit/>
            </a:bodyPr>
            <a:lstStyle/>
            <a:p>
              <a:r>
                <a:rPr lang="en-US" sz="700" dirty="0">
                  <a:solidFill>
                    <a:schemeClr val="tx1">
                      <a:lumMod val="95000"/>
                      <a:lumOff val="5000"/>
                    </a:schemeClr>
                  </a:solidFill>
                  <a:latin typeface="Helvetica" panose="020B0604020202020204" pitchFamily="2" charset="0"/>
                </a:rPr>
                <a:t>Imports Cargo declaration, </a:t>
              </a:r>
            </a:p>
            <a:p>
              <a:r>
                <a:rPr lang="en-US" sz="700" dirty="0">
                  <a:solidFill>
                    <a:schemeClr val="tx1">
                      <a:lumMod val="95000"/>
                      <a:lumOff val="5000"/>
                    </a:schemeClr>
                  </a:solidFill>
                  <a:latin typeface="Helvetica" panose="020B0604020202020204" pitchFamily="2" charset="0"/>
                </a:rPr>
                <a:t>Import manifest, Customs Release Order</a:t>
              </a:r>
            </a:p>
          </p:txBody>
        </p:sp>
        <p:sp>
          <p:nvSpPr>
            <p:cNvPr id="103" name="TextBox 102"/>
            <p:cNvSpPr txBox="1"/>
            <p:nvPr/>
          </p:nvSpPr>
          <p:spPr>
            <a:xfrm>
              <a:off x="2920865" y="2924799"/>
              <a:ext cx="1777859" cy="415498"/>
            </a:xfrm>
            <a:prstGeom prst="rect">
              <a:avLst/>
            </a:prstGeom>
            <a:noFill/>
          </p:spPr>
          <p:txBody>
            <a:bodyPr wrap="square" rtlCol="0">
              <a:spAutoFit/>
            </a:bodyPr>
            <a:lstStyle/>
            <a:p>
              <a:pPr algn="r"/>
              <a:r>
                <a:rPr lang="en-US" sz="700" dirty="0">
                  <a:solidFill>
                    <a:schemeClr val="tx1">
                      <a:lumMod val="95000"/>
                      <a:lumOff val="5000"/>
                    </a:schemeClr>
                  </a:solidFill>
                  <a:latin typeface="Helvetica" panose="020B0604020202020204" pitchFamily="2" charset="0"/>
                </a:rPr>
                <a:t>Shipping Bills &amp; other </a:t>
              </a:r>
              <a:r>
                <a:rPr lang="en-US" sz="700" dirty="0" smtClean="0">
                  <a:solidFill>
                    <a:schemeClr val="tx1">
                      <a:lumMod val="95000"/>
                      <a:lumOff val="5000"/>
                    </a:schemeClr>
                  </a:solidFill>
                  <a:latin typeface="Helvetica" panose="020B0604020202020204" pitchFamily="2" charset="0"/>
                </a:rPr>
                <a:t>declaration </a:t>
              </a:r>
              <a:r>
                <a:rPr lang="en-US" sz="700" dirty="0">
                  <a:solidFill>
                    <a:schemeClr val="tx1">
                      <a:lumMod val="95000"/>
                      <a:lumOff val="5000"/>
                    </a:schemeClr>
                  </a:solidFill>
                  <a:latin typeface="Helvetica" panose="020B0604020202020204" pitchFamily="2" charset="0"/>
                </a:rPr>
                <a:t>doc </a:t>
              </a:r>
              <a:r>
                <a:rPr lang="en-US" sz="700" dirty="0" smtClean="0">
                  <a:solidFill>
                    <a:schemeClr val="tx1">
                      <a:lumMod val="95000"/>
                      <a:lumOff val="5000"/>
                    </a:schemeClr>
                  </a:solidFill>
                  <a:latin typeface="Helvetica" panose="020B0604020202020204" pitchFamily="2" charset="0"/>
                </a:rPr>
                <a:t>Carrier booking </a:t>
              </a:r>
              <a:r>
                <a:rPr lang="en-US" sz="700" dirty="0">
                  <a:solidFill>
                    <a:schemeClr val="tx1">
                      <a:lumMod val="95000"/>
                      <a:lumOff val="5000"/>
                    </a:schemeClr>
                  </a:solidFill>
                  <a:latin typeface="Helvetica" panose="020B0604020202020204" pitchFamily="2" charset="0"/>
                </a:rPr>
                <a:t>Waybills,</a:t>
              </a:r>
            </a:p>
            <a:p>
              <a:pPr algn="r"/>
              <a:r>
                <a:rPr lang="en-US" sz="700" dirty="0">
                  <a:solidFill>
                    <a:schemeClr val="tx1">
                      <a:lumMod val="95000"/>
                      <a:lumOff val="5000"/>
                    </a:schemeClr>
                  </a:solidFill>
                  <a:latin typeface="Helvetica" panose="020B0604020202020204" pitchFamily="2" charset="0"/>
                </a:rPr>
                <a:t>Status updates</a:t>
              </a:r>
            </a:p>
          </p:txBody>
        </p:sp>
        <p:sp>
          <p:nvSpPr>
            <p:cNvPr id="104" name="TextBox 103"/>
            <p:cNvSpPr txBox="1"/>
            <p:nvPr/>
          </p:nvSpPr>
          <p:spPr>
            <a:xfrm>
              <a:off x="3257421" y="3992578"/>
              <a:ext cx="1523354" cy="415498"/>
            </a:xfrm>
            <a:prstGeom prst="rect">
              <a:avLst/>
            </a:prstGeom>
            <a:noFill/>
          </p:spPr>
          <p:txBody>
            <a:bodyPr wrap="square" rtlCol="0">
              <a:spAutoFit/>
            </a:bodyPr>
            <a:lstStyle/>
            <a:p>
              <a:pPr algn="r"/>
              <a:r>
                <a:rPr lang="en-US" sz="700" dirty="0">
                  <a:solidFill>
                    <a:schemeClr val="tx1">
                      <a:lumMod val="95000"/>
                      <a:lumOff val="5000"/>
                    </a:schemeClr>
                  </a:solidFill>
                  <a:latin typeface="Helvetica" panose="020B0604020202020204" pitchFamily="2" charset="0"/>
                </a:rPr>
                <a:t>Export Cargo declaration </a:t>
              </a:r>
            </a:p>
            <a:p>
              <a:pPr algn="r"/>
              <a:r>
                <a:rPr lang="en-US" sz="700" dirty="0">
                  <a:solidFill>
                    <a:schemeClr val="tx1">
                      <a:lumMod val="95000"/>
                      <a:lumOff val="5000"/>
                    </a:schemeClr>
                  </a:solidFill>
                  <a:latin typeface="Helvetica" panose="020B0604020202020204" pitchFamily="2" charset="0"/>
                </a:rPr>
                <a:t>Exports manifest Cargo arrival </a:t>
              </a:r>
            </a:p>
            <a:p>
              <a:pPr algn="r"/>
              <a:r>
                <a:rPr lang="en-US" sz="700" dirty="0">
                  <a:solidFill>
                    <a:schemeClr val="tx1">
                      <a:lumMod val="95000"/>
                      <a:lumOff val="5000"/>
                    </a:schemeClr>
                  </a:solidFill>
                  <a:latin typeface="Helvetica" panose="020B0604020202020204" pitchFamily="2" charset="0"/>
                </a:rPr>
                <a:t>Customs Release Order </a:t>
              </a:r>
            </a:p>
          </p:txBody>
        </p:sp>
        <p:pic>
          <p:nvPicPr>
            <p:cNvPr id="105" name="Picture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815" y="4568076"/>
              <a:ext cx="356234" cy="356234"/>
            </a:xfrm>
            <a:prstGeom prst="rect">
              <a:avLst/>
            </a:prstGeom>
          </p:spPr>
        </p:pic>
        <p:cxnSp>
          <p:nvCxnSpPr>
            <p:cNvPr id="106" name="Straight Connector 105"/>
            <p:cNvCxnSpPr/>
            <p:nvPr/>
          </p:nvCxnSpPr>
          <p:spPr>
            <a:xfrm>
              <a:off x="879780" y="4603115"/>
              <a:ext cx="378412" cy="3127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7668" y="4594360"/>
              <a:ext cx="321675" cy="3243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7" name="Content Placeholder 2"/>
            <p:cNvSpPr txBox="1">
              <a:spLocks/>
            </p:cNvSpPr>
            <p:nvPr/>
          </p:nvSpPr>
          <p:spPr>
            <a:xfrm>
              <a:off x="2396737" y="5428598"/>
              <a:ext cx="1147455" cy="666939"/>
            </a:xfrm>
            <a:prstGeom prst="rect">
              <a:avLst/>
            </a:prstGeom>
          </p:spPr>
          <p:txBody>
            <a:bodyPr vert="horz" lIns="84898" tIns="42449" rIns="84898" bIns="42449" rtlCol="0" anchor="ctr">
              <a:noAutofit/>
            </a:bodyPr>
            <a:lstStyle>
              <a:lvl1pPr marL="318370" indent="-318370" algn="r" defTabSz="848986" rtl="0" eaLnBrk="1" latinLnBrk="0" hangingPunct="1">
                <a:spcBef>
                  <a:spcPct val="20000"/>
                </a:spcBef>
                <a:buFont typeface="Arial" pitchFamily="34" charset="0"/>
                <a:buNone/>
                <a:defRPr sz="2800" b="0" kern="1200">
                  <a:solidFill>
                    <a:schemeClr val="bg1">
                      <a:lumMod val="50000"/>
                    </a:schemeClr>
                  </a:solidFill>
                  <a:latin typeface="Helvetica" panose="020B0604020202020204" pitchFamily="2" charset="0"/>
                  <a:ea typeface="+mn-ea"/>
                  <a:cs typeface="+mn-cs"/>
                </a:defRPr>
              </a:lvl1pPr>
              <a:lvl2pPr marL="689802" indent="-265309" algn="l" defTabSz="84898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33" indent="-212247" algn="l" defTabSz="84898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2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91021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r>
                <a:rPr lang="fr-FR" sz="2400" b="1" dirty="0" smtClean="0">
                  <a:solidFill>
                    <a:schemeClr val="accent1">
                      <a:lumMod val="75000"/>
                    </a:schemeClr>
                  </a:solidFill>
                </a:rPr>
                <a:t>ACS</a:t>
              </a:r>
              <a:endParaRPr lang="en-US" sz="2400" b="1" dirty="0">
                <a:solidFill>
                  <a:schemeClr val="accent1">
                    <a:lumMod val="75000"/>
                  </a:schemeClr>
                </a:solidFill>
              </a:endParaRPr>
            </a:p>
          </p:txBody>
        </p:sp>
      </p:grpSp>
      <p:grpSp>
        <p:nvGrpSpPr>
          <p:cNvPr id="3" name="Group 2"/>
          <p:cNvGrpSpPr/>
          <p:nvPr/>
        </p:nvGrpSpPr>
        <p:grpSpPr>
          <a:xfrm>
            <a:off x="6719068" y="1068345"/>
            <a:ext cx="5001490" cy="5044792"/>
            <a:chOff x="6719068" y="1068345"/>
            <a:chExt cx="5001490" cy="5044792"/>
          </a:xfrm>
        </p:grpSpPr>
        <p:pic>
          <p:nvPicPr>
            <p:cNvPr id="108" name="Picture 107"/>
            <p:cNvPicPr>
              <a:picLocks noChangeAspect="1"/>
            </p:cNvPicPr>
            <p:nvPr/>
          </p:nvPicPr>
          <p:blipFill rotWithShape="1">
            <a:blip r:embed="rId7"/>
            <a:srcRect l="18590" t="16286" r="25715" b="2516"/>
            <a:stretch/>
          </p:blipFill>
          <p:spPr>
            <a:xfrm>
              <a:off x="6919957" y="1448594"/>
              <a:ext cx="4648201" cy="3810000"/>
            </a:xfrm>
            <a:prstGeom prst="rect">
              <a:avLst/>
            </a:prstGeom>
          </p:spPr>
        </p:pic>
        <p:sp>
          <p:nvSpPr>
            <p:cNvPr id="109" name="TextBox 108"/>
            <p:cNvSpPr txBox="1"/>
            <p:nvPr/>
          </p:nvSpPr>
          <p:spPr>
            <a:xfrm>
              <a:off x="7030200" y="1599213"/>
              <a:ext cx="1177017" cy="646331"/>
            </a:xfrm>
            <a:prstGeom prst="rect">
              <a:avLst/>
            </a:prstGeom>
            <a:noFill/>
          </p:spPr>
          <p:txBody>
            <a:bodyPr wrap="square" rtlCol="0">
              <a:spAutoFit/>
            </a:bodyPr>
            <a:lstStyle/>
            <a:p>
              <a:pPr marL="171450" indent="-171450">
                <a:buFont typeface="Arial" panose="020B0604020202020204" pitchFamily="34" charset="0"/>
                <a:buChar char="•"/>
              </a:pPr>
              <a:r>
                <a:rPr lang="en-US" sz="600" dirty="0" smtClean="0">
                  <a:solidFill>
                    <a:schemeClr val="tx1">
                      <a:lumMod val="95000"/>
                      <a:lumOff val="5000"/>
                    </a:schemeClr>
                  </a:solidFill>
                  <a:latin typeface="Helvetica" panose="020B0604020202020204" pitchFamily="2" charset="0"/>
                </a:rPr>
                <a:t>Gate </a:t>
              </a:r>
              <a:r>
                <a:rPr lang="en-US" sz="600" dirty="0">
                  <a:solidFill>
                    <a:schemeClr val="tx1">
                      <a:lumMod val="95000"/>
                      <a:lumOff val="5000"/>
                    </a:schemeClr>
                  </a:solidFill>
                  <a:latin typeface="Helvetica" panose="020B0604020202020204" pitchFamily="2" charset="0"/>
                </a:rPr>
                <a:t>Pass</a:t>
              </a:r>
            </a:p>
            <a:p>
              <a:pPr marL="171450" indent="-171450">
                <a:buFont typeface="Arial" panose="020B0604020202020204" pitchFamily="34" charset="0"/>
                <a:buChar char="•"/>
              </a:pPr>
              <a:r>
                <a:rPr lang="en-US" sz="600" dirty="0" smtClean="0">
                  <a:solidFill>
                    <a:schemeClr val="tx1">
                      <a:lumMod val="95000"/>
                      <a:lumOff val="5000"/>
                    </a:schemeClr>
                  </a:solidFill>
                  <a:latin typeface="Helvetica" panose="020B0604020202020204" pitchFamily="2" charset="0"/>
                </a:rPr>
                <a:t>Truck </a:t>
              </a:r>
              <a:r>
                <a:rPr lang="en-US" sz="600" dirty="0">
                  <a:solidFill>
                    <a:schemeClr val="tx1">
                      <a:lumMod val="95000"/>
                      <a:lumOff val="5000"/>
                    </a:schemeClr>
                  </a:solidFill>
                  <a:latin typeface="Helvetica" panose="020B0604020202020204" pitchFamily="2" charset="0"/>
                </a:rPr>
                <a:t>Number</a:t>
              </a:r>
            </a:p>
            <a:p>
              <a:pPr marL="171450" indent="-171450">
                <a:buFont typeface="Arial" panose="020B0604020202020204" pitchFamily="34" charset="0"/>
                <a:buChar char="•"/>
              </a:pPr>
              <a:r>
                <a:rPr lang="en-US" sz="600" dirty="0" smtClean="0">
                  <a:solidFill>
                    <a:schemeClr val="tx1">
                      <a:lumMod val="95000"/>
                      <a:lumOff val="5000"/>
                    </a:schemeClr>
                  </a:solidFill>
                  <a:latin typeface="Helvetica" panose="020B0604020202020204" pitchFamily="2" charset="0"/>
                </a:rPr>
                <a:t>Customs </a:t>
              </a:r>
              <a:r>
                <a:rPr lang="en-US" sz="600" dirty="0">
                  <a:solidFill>
                    <a:schemeClr val="tx1">
                      <a:lumMod val="95000"/>
                      <a:lumOff val="5000"/>
                    </a:schemeClr>
                  </a:solidFill>
                  <a:latin typeface="Helvetica" panose="020B0604020202020204" pitchFamily="2" charset="0"/>
                </a:rPr>
                <a:t>Document</a:t>
              </a:r>
            </a:p>
            <a:p>
              <a:pPr marL="171450" indent="-171450">
                <a:buFont typeface="Arial" panose="020B0604020202020204" pitchFamily="34" charset="0"/>
                <a:buChar char="•"/>
              </a:pPr>
              <a:r>
                <a:rPr lang="en-US" sz="600" dirty="0" smtClean="0">
                  <a:solidFill>
                    <a:schemeClr val="tx1">
                      <a:lumMod val="95000"/>
                      <a:lumOff val="5000"/>
                    </a:schemeClr>
                  </a:solidFill>
                  <a:latin typeface="Helvetica" panose="020B0604020202020204" pitchFamily="2" charset="0"/>
                </a:rPr>
                <a:t>Booking </a:t>
              </a:r>
              <a:r>
                <a:rPr lang="en-US" sz="600" dirty="0">
                  <a:solidFill>
                    <a:schemeClr val="tx1">
                      <a:lumMod val="95000"/>
                      <a:lumOff val="5000"/>
                    </a:schemeClr>
                  </a:solidFill>
                  <a:latin typeface="Helvetica" panose="020B0604020202020204" pitchFamily="2" charset="0"/>
                </a:rPr>
                <a:t>with </a:t>
              </a:r>
              <a:r>
                <a:rPr lang="en-US" sz="600" dirty="0" smtClean="0">
                  <a:solidFill>
                    <a:schemeClr val="tx1">
                      <a:lumMod val="95000"/>
                      <a:lumOff val="5000"/>
                    </a:schemeClr>
                  </a:solidFill>
                  <a:latin typeface="Helvetica" panose="020B0604020202020204" pitchFamily="2" charset="0"/>
                </a:rPr>
                <a:t>Terminal   </a:t>
              </a:r>
              <a:r>
                <a:rPr lang="en-US" sz="600" dirty="0">
                  <a:solidFill>
                    <a:schemeClr val="tx1">
                      <a:lumMod val="95000"/>
                      <a:lumOff val="5000"/>
                    </a:schemeClr>
                  </a:solidFill>
                  <a:latin typeface="Helvetica" panose="020B0604020202020204" pitchFamily="2" charset="0"/>
                </a:rPr>
                <a:t>Operator for space </a:t>
              </a:r>
              <a:r>
                <a:rPr lang="en-US" sz="600" dirty="0" smtClean="0">
                  <a:solidFill>
                    <a:schemeClr val="tx1">
                      <a:lumMod val="95000"/>
                      <a:lumOff val="5000"/>
                    </a:schemeClr>
                  </a:solidFill>
                  <a:latin typeface="Helvetica" panose="020B0604020202020204" pitchFamily="2" charset="0"/>
                </a:rPr>
                <a:t>allotment </a:t>
              </a:r>
              <a:endParaRPr lang="en-US" sz="600" dirty="0">
                <a:solidFill>
                  <a:schemeClr val="tx1">
                    <a:lumMod val="95000"/>
                    <a:lumOff val="5000"/>
                  </a:schemeClr>
                </a:solidFill>
                <a:latin typeface="Helvetica" panose="020B0604020202020204" pitchFamily="2" charset="0"/>
              </a:endParaRPr>
            </a:p>
          </p:txBody>
        </p:sp>
        <p:sp>
          <p:nvSpPr>
            <p:cNvPr id="110" name="TextBox 109"/>
            <p:cNvSpPr txBox="1"/>
            <p:nvPr/>
          </p:nvSpPr>
          <p:spPr>
            <a:xfrm>
              <a:off x="8207217" y="1652035"/>
              <a:ext cx="554452" cy="276999"/>
            </a:xfrm>
            <a:prstGeom prst="rect">
              <a:avLst/>
            </a:prstGeom>
            <a:noFill/>
          </p:spPr>
          <p:txBody>
            <a:bodyPr wrap="square" rtlCol="0">
              <a:spAutoFit/>
            </a:bodyPr>
            <a:lstStyle/>
            <a:p>
              <a:r>
                <a:rPr lang="en-US" sz="600" dirty="0">
                  <a:solidFill>
                    <a:schemeClr val="tx1">
                      <a:lumMod val="95000"/>
                      <a:lumOff val="5000"/>
                    </a:schemeClr>
                  </a:solidFill>
                  <a:latin typeface="Helvetica" panose="020B0604020202020204" pitchFamily="2" charset="0"/>
                </a:rPr>
                <a:t>Document  </a:t>
              </a:r>
            </a:p>
            <a:p>
              <a:r>
                <a:rPr lang="en-US" sz="600" dirty="0">
                  <a:solidFill>
                    <a:schemeClr val="tx1">
                      <a:lumMod val="95000"/>
                      <a:lumOff val="5000"/>
                    </a:schemeClr>
                  </a:solidFill>
                  <a:latin typeface="Helvetica" panose="020B0604020202020204" pitchFamily="2" charset="0"/>
                </a:rPr>
                <a:t>Validation </a:t>
              </a:r>
            </a:p>
          </p:txBody>
        </p:sp>
        <p:sp>
          <p:nvSpPr>
            <p:cNvPr id="111" name="TextBox 110"/>
            <p:cNvSpPr txBox="1"/>
            <p:nvPr/>
          </p:nvSpPr>
          <p:spPr>
            <a:xfrm>
              <a:off x="8633996" y="1519978"/>
              <a:ext cx="554452" cy="369332"/>
            </a:xfrm>
            <a:prstGeom prst="rect">
              <a:avLst/>
            </a:prstGeom>
            <a:noFill/>
          </p:spPr>
          <p:txBody>
            <a:bodyPr wrap="square" rtlCol="0">
              <a:spAutoFit/>
            </a:bodyPr>
            <a:lstStyle/>
            <a:p>
              <a:pPr algn="r"/>
              <a:r>
                <a:rPr lang="en-US" sz="600" dirty="0">
                  <a:solidFill>
                    <a:schemeClr val="tx1">
                      <a:lumMod val="95000"/>
                      <a:lumOff val="5000"/>
                    </a:schemeClr>
                  </a:solidFill>
                  <a:latin typeface="Helvetica" panose="020B0604020202020204" pitchFamily="2" charset="0"/>
                </a:rPr>
                <a:t>Allowed for </a:t>
              </a:r>
            </a:p>
            <a:p>
              <a:pPr algn="r"/>
              <a:r>
                <a:rPr lang="en-US" sz="600" dirty="0">
                  <a:solidFill>
                    <a:schemeClr val="tx1">
                      <a:lumMod val="95000"/>
                      <a:lumOff val="5000"/>
                    </a:schemeClr>
                  </a:solidFill>
                  <a:latin typeface="Helvetica" panose="020B0604020202020204" pitchFamily="2" charset="0"/>
                </a:rPr>
                <a:t>Shipment</a:t>
              </a:r>
            </a:p>
          </p:txBody>
        </p:sp>
        <p:sp>
          <p:nvSpPr>
            <p:cNvPr id="112" name="TextBox 111"/>
            <p:cNvSpPr txBox="1"/>
            <p:nvPr/>
          </p:nvSpPr>
          <p:spPr>
            <a:xfrm>
              <a:off x="9107007" y="1519978"/>
              <a:ext cx="554452" cy="276999"/>
            </a:xfrm>
            <a:prstGeom prst="rect">
              <a:avLst/>
            </a:prstGeom>
            <a:noFill/>
          </p:spPr>
          <p:txBody>
            <a:bodyPr wrap="square" rtlCol="0">
              <a:spAutoFit/>
            </a:bodyPr>
            <a:lstStyle/>
            <a:p>
              <a:r>
                <a:rPr lang="en-US" sz="600" dirty="0">
                  <a:solidFill>
                    <a:schemeClr val="tx1">
                      <a:lumMod val="95000"/>
                      <a:lumOff val="5000"/>
                    </a:schemeClr>
                  </a:solidFill>
                  <a:latin typeface="Helvetica" panose="020B0604020202020204" pitchFamily="2" charset="0"/>
                </a:rPr>
                <a:t>Time for </a:t>
              </a:r>
            </a:p>
            <a:p>
              <a:r>
                <a:rPr lang="en-US" sz="600" dirty="0">
                  <a:solidFill>
                    <a:schemeClr val="tx1">
                      <a:lumMod val="95000"/>
                      <a:lumOff val="5000"/>
                    </a:schemeClr>
                  </a:solidFill>
                  <a:latin typeface="Helvetica" panose="020B0604020202020204" pitchFamily="2" charset="0"/>
                </a:rPr>
                <a:t>Shipment</a:t>
              </a:r>
            </a:p>
          </p:txBody>
        </p:sp>
        <p:sp>
          <p:nvSpPr>
            <p:cNvPr id="113" name="TextBox 112"/>
            <p:cNvSpPr txBox="1"/>
            <p:nvPr/>
          </p:nvSpPr>
          <p:spPr>
            <a:xfrm>
              <a:off x="7006768" y="3253575"/>
              <a:ext cx="685231"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CFS Customs</a:t>
              </a:r>
            </a:p>
          </p:txBody>
        </p:sp>
        <p:sp>
          <p:nvSpPr>
            <p:cNvPr id="114" name="TextBox 113"/>
            <p:cNvSpPr txBox="1"/>
            <p:nvPr/>
          </p:nvSpPr>
          <p:spPr>
            <a:xfrm>
              <a:off x="7984892" y="2650205"/>
              <a:ext cx="764675"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Terminal GATE</a:t>
              </a:r>
            </a:p>
          </p:txBody>
        </p:sp>
        <p:sp>
          <p:nvSpPr>
            <p:cNvPr id="115" name="TextBox 114"/>
            <p:cNvSpPr txBox="1"/>
            <p:nvPr/>
          </p:nvSpPr>
          <p:spPr>
            <a:xfrm>
              <a:off x="7984892" y="3523118"/>
              <a:ext cx="764675"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Port Security</a:t>
              </a:r>
            </a:p>
          </p:txBody>
        </p:sp>
        <p:sp>
          <p:nvSpPr>
            <p:cNvPr id="116" name="TextBox 115"/>
            <p:cNvSpPr txBox="1"/>
            <p:nvPr/>
          </p:nvSpPr>
          <p:spPr>
            <a:xfrm>
              <a:off x="8806110" y="2366421"/>
              <a:ext cx="764675"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Port Customs</a:t>
              </a:r>
            </a:p>
          </p:txBody>
        </p:sp>
        <p:sp>
          <p:nvSpPr>
            <p:cNvPr id="117" name="TextBox 116"/>
            <p:cNvSpPr txBox="1"/>
            <p:nvPr/>
          </p:nvSpPr>
          <p:spPr>
            <a:xfrm>
              <a:off x="8850885" y="3437281"/>
              <a:ext cx="512244" cy="276999"/>
            </a:xfrm>
            <a:prstGeom prst="rect">
              <a:avLst/>
            </a:prstGeom>
            <a:noFill/>
          </p:spPr>
          <p:txBody>
            <a:bodyPr wrap="square" rtlCol="0">
              <a:spAutoFit/>
            </a:bodyPr>
            <a:lstStyle/>
            <a:p>
              <a:r>
                <a:rPr lang="en-US" sz="600" b="1" dirty="0">
                  <a:solidFill>
                    <a:schemeClr val="tx1">
                      <a:lumMod val="95000"/>
                      <a:lumOff val="5000"/>
                    </a:schemeClr>
                  </a:solidFill>
                  <a:latin typeface="Helvetica" panose="020B0604020202020204" pitchFamily="2" charset="0"/>
                </a:rPr>
                <a:t>Shipping </a:t>
              </a:r>
            </a:p>
            <a:p>
              <a:r>
                <a:rPr lang="en-US" sz="600" b="1" dirty="0">
                  <a:solidFill>
                    <a:schemeClr val="tx1">
                      <a:lumMod val="95000"/>
                      <a:lumOff val="5000"/>
                    </a:schemeClr>
                  </a:solidFill>
                  <a:latin typeface="Helvetica" panose="020B0604020202020204" pitchFamily="2" charset="0"/>
                </a:rPr>
                <a:t>Bill</a:t>
              </a:r>
            </a:p>
          </p:txBody>
        </p:sp>
        <p:sp>
          <p:nvSpPr>
            <p:cNvPr id="118" name="TextBox 117"/>
            <p:cNvSpPr txBox="1"/>
            <p:nvPr/>
          </p:nvSpPr>
          <p:spPr>
            <a:xfrm>
              <a:off x="9557707" y="3276764"/>
              <a:ext cx="764675"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PORT Authority</a:t>
              </a:r>
            </a:p>
          </p:txBody>
        </p:sp>
        <p:sp>
          <p:nvSpPr>
            <p:cNvPr id="119" name="TextBox 118"/>
            <p:cNvSpPr txBox="1"/>
            <p:nvPr/>
          </p:nvSpPr>
          <p:spPr>
            <a:xfrm>
              <a:off x="10335459" y="2280584"/>
              <a:ext cx="764675" cy="276999"/>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Terminal </a:t>
              </a:r>
            </a:p>
            <a:p>
              <a:pPr algn="ctr"/>
              <a:r>
                <a:rPr lang="en-US" sz="600" b="1" dirty="0">
                  <a:solidFill>
                    <a:schemeClr val="tx1">
                      <a:lumMod val="95000"/>
                      <a:lumOff val="5000"/>
                    </a:schemeClr>
                  </a:solidFill>
                  <a:latin typeface="Helvetica" panose="020B0604020202020204" pitchFamily="2" charset="0"/>
                </a:rPr>
                <a:t>Operator  1</a:t>
              </a:r>
            </a:p>
          </p:txBody>
        </p:sp>
        <p:sp>
          <p:nvSpPr>
            <p:cNvPr id="120" name="TextBox 119"/>
            <p:cNvSpPr txBox="1"/>
            <p:nvPr/>
          </p:nvSpPr>
          <p:spPr>
            <a:xfrm>
              <a:off x="10335459" y="4476364"/>
              <a:ext cx="764675" cy="276999"/>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Terminal </a:t>
              </a:r>
            </a:p>
            <a:p>
              <a:pPr algn="ctr"/>
              <a:r>
                <a:rPr lang="en-US" sz="600" b="1" dirty="0">
                  <a:solidFill>
                    <a:schemeClr val="tx1">
                      <a:lumMod val="95000"/>
                      <a:lumOff val="5000"/>
                    </a:schemeClr>
                  </a:solidFill>
                  <a:latin typeface="Helvetica" panose="020B0604020202020204" pitchFamily="2" charset="0"/>
                </a:rPr>
                <a:t>Operator  2</a:t>
              </a:r>
            </a:p>
          </p:txBody>
        </p:sp>
        <p:sp>
          <p:nvSpPr>
            <p:cNvPr id="121" name="TextBox 120"/>
            <p:cNvSpPr txBox="1"/>
            <p:nvPr/>
          </p:nvSpPr>
          <p:spPr>
            <a:xfrm>
              <a:off x="10958784" y="1519978"/>
              <a:ext cx="554452" cy="461665"/>
            </a:xfrm>
            <a:prstGeom prst="rect">
              <a:avLst/>
            </a:prstGeom>
            <a:noFill/>
          </p:spPr>
          <p:txBody>
            <a:bodyPr wrap="square" rtlCol="0">
              <a:spAutoFit/>
            </a:bodyPr>
            <a:lstStyle/>
            <a:p>
              <a:pPr algn="r"/>
              <a:r>
                <a:rPr lang="en-US" sz="600" dirty="0">
                  <a:solidFill>
                    <a:schemeClr val="tx1">
                      <a:lumMod val="95000"/>
                      <a:lumOff val="5000"/>
                    </a:schemeClr>
                  </a:solidFill>
                  <a:latin typeface="Helvetica" panose="020B0604020202020204" pitchFamily="2" charset="0"/>
                </a:rPr>
                <a:t>EIR </a:t>
              </a:r>
            </a:p>
            <a:p>
              <a:pPr algn="r"/>
              <a:r>
                <a:rPr lang="en-US" sz="600" dirty="0">
                  <a:solidFill>
                    <a:schemeClr val="tx1">
                      <a:lumMod val="95000"/>
                      <a:lumOff val="5000"/>
                    </a:schemeClr>
                  </a:solidFill>
                  <a:latin typeface="Helvetica" panose="020B0604020202020204" pitchFamily="2" charset="0"/>
                </a:rPr>
                <a:t>Carting </a:t>
              </a:r>
            </a:p>
            <a:p>
              <a:pPr algn="r"/>
              <a:r>
                <a:rPr lang="en-US" sz="600" dirty="0">
                  <a:solidFill>
                    <a:schemeClr val="tx1">
                      <a:lumMod val="95000"/>
                      <a:lumOff val="5000"/>
                    </a:schemeClr>
                  </a:solidFill>
                  <a:latin typeface="Helvetica" panose="020B0604020202020204" pitchFamily="2" charset="0"/>
                </a:rPr>
                <a:t>Approval </a:t>
              </a:r>
            </a:p>
            <a:p>
              <a:pPr algn="r"/>
              <a:r>
                <a:rPr lang="en-US" sz="600" dirty="0">
                  <a:solidFill>
                    <a:schemeClr val="tx1">
                      <a:lumMod val="95000"/>
                      <a:lumOff val="5000"/>
                    </a:schemeClr>
                  </a:solidFill>
                  <a:latin typeface="Helvetica" panose="020B0604020202020204" pitchFamily="2" charset="0"/>
                </a:rPr>
                <a:t>Manifest</a:t>
              </a:r>
            </a:p>
          </p:txBody>
        </p:sp>
        <p:sp>
          <p:nvSpPr>
            <p:cNvPr id="122" name="TextBox 121"/>
            <p:cNvSpPr txBox="1"/>
            <p:nvPr/>
          </p:nvSpPr>
          <p:spPr>
            <a:xfrm>
              <a:off x="9938685" y="1519978"/>
              <a:ext cx="818734" cy="276999"/>
            </a:xfrm>
            <a:prstGeom prst="rect">
              <a:avLst/>
            </a:prstGeom>
            <a:noFill/>
          </p:spPr>
          <p:txBody>
            <a:bodyPr wrap="square" rtlCol="0">
              <a:spAutoFit/>
            </a:bodyPr>
            <a:lstStyle/>
            <a:p>
              <a:r>
                <a:rPr lang="en-US" sz="600" dirty="0">
                  <a:solidFill>
                    <a:schemeClr val="tx1">
                      <a:lumMod val="95000"/>
                      <a:lumOff val="5000"/>
                    </a:schemeClr>
                  </a:solidFill>
                  <a:latin typeface="Helvetica" panose="020B0604020202020204" pitchFamily="2" charset="0"/>
                </a:rPr>
                <a:t>EIR </a:t>
              </a:r>
              <a:r>
                <a:rPr lang="en-US" sz="600" dirty="0" smtClean="0">
                  <a:solidFill>
                    <a:schemeClr val="tx1">
                      <a:lumMod val="95000"/>
                      <a:lumOff val="5000"/>
                    </a:schemeClr>
                  </a:solidFill>
                  <a:latin typeface="Helvetica" panose="020B0604020202020204" pitchFamily="2" charset="0"/>
                </a:rPr>
                <a:t>Approval</a:t>
              </a:r>
            </a:p>
            <a:p>
              <a:r>
                <a:rPr lang="en-US" sz="600" dirty="0">
                  <a:solidFill>
                    <a:schemeClr val="tx1">
                      <a:lumMod val="95000"/>
                      <a:lumOff val="5000"/>
                    </a:schemeClr>
                  </a:solidFill>
                  <a:latin typeface="Helvetica" panose="020B0604020202020204" pitchFamily="2" charset="0"/>
                </a:rPr>
                <a:t>Yard Management</a:t>
              </a:r>
            </a:p>
          </p:txBody>
        </p:sp>
        <p:sp>
          <p:nvSpPr>
            <p:cNvPr id="123" name="TextBox 122"/>
            <p:cNvSpPr txBox="1"/>
            <p:nvPr/>
          </p:nvSpPr>
          <p:spPr>
            <a:xfrm>
              <a:off x="7239195" y="4803313"/>
              <a:ext cx="1015545" cy="276999"/>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Transport Movement</a:t>
              </a:r>
            </a:p>
          </p:txBody>
        </p:sp>
        <p:sp>
          <p:nvSpPr>
            <p:cNvPr id="124" name="TextBox 123"/>
            <p:cNvSpPr txBox="1"/>
            <p:nvPr/>
          </p:nvSpPr>
          <p:spPr>
            <a:xfrm>
              <a:off x="8778711" y="4654641"/>
              <a:ext cx="819472"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Customs Broker</a:t>
              </a:r>
            </a:p>
          </p:txBody>
        </p:sp>
        <p:sp>
          <p:nvSpPr>
            <p:cNvPr id="125" name="TextBox 124"/>
            <p:cNvSpPr txBox="1"/>
            <p:nvPr/>
          </p:nvSpPr>
          <p:spPr>
            <a:xfrm>
              <a:off x="7318415" y="5059779"/>
              <a:ext cx="1151652"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Physical Flow of Cargo </a:t>
              </a:r>
            </a:p>
          </p:txBody>
        </p:sp>
        <p:sp>
          <p:nvSpPr>
            <p:cNvPr id="126" name="TextBox 125"/>
            <p:cNvSpPr txBox="1"/>
            <p:nvPr/>
          </p:nvSpPr>
          <p:spPr>
            <a:xfrm>
              <a:off x="9938684" y="5059779"/>
              <a:ext cx="1407243" cy="184666"/>
            </a:xfrm>
            <a:prstGeom prst="rect">
              <a:avLst/>
            </a:prstGeom>
            <a:noFill/>
          </p:spPr>
          <p:txBody>
            <a:bodyPr wrap="square" rtlCol="0">
              <a:spAutoFit/>
            </a:bodyPr>
            <a:lstStyle/>
            <a:p>
              <a:pPr algn="ctr"/>
              <a:r>
                <a:rPr lang="en-US" sz="600" b="1" dirty="0">
                  <a:solidFill>
                    <a:schemeClr val="tx1">
                      <a:lumMod val="95000"/>
                      <a:lumOff val="5000"/>
                    </a:schemeClr>
                  </a:solidFill>
                  <a:latin typeface="Helvetica" panose="020B0604020202020204" pitchFamily="2" charset="0"/>
                </a:rPr>
                <a:t>Digital Information Flow of Cargo </a:t>
              </a:r>
            </a:p>
          </p:txBody>
        </p:sp>
        <p:pic>
          <p:nvPicPr>
            <p:cNvPr id="127" name="Picture 12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54279" y="2962081"/>
              <a:ext cx="264136" cy="264136"/>
            </a:xfrm>
            <a:prstGeom prst="rect">
              <a:avLst/>
            </a:prstGeom>
          </p:spPr>
        </p:pic>
        <p:pic>
          <p:nvPicPr>
            <p:cNvPr id="128" name="Picture 1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75314" y="2975988"/>
              <a:ext cx="277587" cy="277587"/>
            </a:xfrm>
            <a:prstGeom prst="rect">
              <a:avLst/>
            </a:prstGeom>
          </p:spPr>
        </p:pic>
        <p:pic>
          <p:nvPicPr>
            <p:cNvPr id="129" name="Picture 12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141827" y="2329132"/>
              <a:ext cx="473566" cy="351791"/>
            </a:xfrm>
            <a:prstGeom prst="rect">
              <a:avLst/>
            </a:prstGeom>
          </p:spPr>
        </p:pic>
        <p:pic>
          <p:nvPicPr>
            <p:cNvPr id="130" name="Picture 12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30386" y="3142952"/>
              <a:ext cx="406421" cy="378889"/>
            </a:xfrm>
            <a:prstGeom prst="rect">
              <a:avLst/>
            </a:prstGeom>
          </p:spPr>
        </p:pic>
        <p:pic>
          <p:nvPicPr>
            <p:cNvPr id="131" name="Picture 13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73288" y="2114871"/>
              <a:ext cx="264136" cy="264136"/>
            </a:xfrm>
            <a:prstGeom prst="rect">
              <a:avLst/>
            </a:prstGeom>
          </p:spPr>
        </p:pic>
        <p:pic>
          <p:nvPicPr>
            <p:cNvPr id="132" name="Picture 1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11221" y="2118089"/>
              <a:ext cx="254720" cy="254720"/>
            </a:xfrm>
            <a:prstGeom prst="rect">
              <a:avLst/>
            </a:prstGeom>
          </p:spPr>
        </p:pic>
        <p:pic>
          <p:nvPicPr>
            <p:cNvPr id="133" name="Picture 13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054064" y="4280195"/>
              <a:ext cx="294464" cy="294464"/>
            </a:xfrm>
            <a:prstGeom prst="rect">
              <a:avLst/>
            </a:prstGeom>
          </p:spPr>
        </p:pic>
        <p:pic>
          <p:nvPicPr>
            <p:cNvPr id="134" name="Picture 1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30540" y="2916109"/>
              <a:ext cx="416287" cy="416287"/>
            </a:xfrm>
            <a:prstGeom prst="rect">
              <a:avLst/>
            </a:prstGeom>
          </p:spPr>
        </p:pic>
        <p:pic>
          <p:nvPicPr>
            <p:cNvPr id="135" name="Picture 134"/>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490023" y="3757076"/>
              <a:ext cx="455547" cy="236521"/>
            </a:xfrm>
            <a:prstGeom prst="rect">
              <a:avLst/>
            </a:prstGeom>
          </p:spPr>
        </p:pic>
        <p:pic>
          <p:nvPicPr>
            <p:cNvPr id="136" name="Picture 135"/>
            <p:cNvPicPr>
              <a:picLocks noChangeAspect="1"/>
            </p:cNvPicPr>
            <p:nvPr/>
          </p:nvPicPr>
          <p:blipFill rotWithShape="1">
            <a:blip r:embed="rId16" cstate="print">
              <a:extLst>
                <a:ext uri="{28A0092B-C50C-407E-A947-70E740481C1C}">
                  <a14:useLocalDpi xmlns:a14="http://schemas.microsoft.com/office/drawing/2010/main" val="0"/>
                </a:ext>
              </a:extLst>
            </a:blip>
            <a:srcRect t="44134"/>
            <a:stretch/>
          </p:blipFill>
          <p:spPr>
            <a:xfrm>
              <a:off x="10506166" y="3542340"/>
              <a:ext cx="452618" cy="252859"/>
            </a:xfrm>
            <a:prstGeom prst="rect">
              <a:avLst/>
            </a:prstGeom>
          </p:spPr>
        </p:pic>
        <p:pic>
          <p:nvPicPr>
            <p:cNvPr id="137" name="Picture 136"/>
            <p:cNvPicPr>
              <a:picLocks noChangeAspect="1"/>
            </p:cNvPicPr>
            <p:nvPr/>
          </p:nvPicPr>
          <p:blipFill rotWithShape="1">
            <a:blip r:embed="rId15"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0520587" y="3369630"/>
              <a:ext cx="455547" cy="236521"/>
            </a:xfrm>
            <a:prstGeom prst="rect">
              <a:avLst/>
            </a:prstGeom>
          </p:spPr>
        </p:pic>
        <p:pic>
          <p:nvPicPr>
            <p:cNvPr id="138" name="Picture 137"/>
            <p:cNvPicPr>
              <a:picLocks noChangeAspect="1"/>
            </p:cNvPicPr>
            <p:nvPr/>
          </p:nvPicPr>
          <p:blipFill rotWithShape="1">
            <a:blip r:embed="rId17"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0536730" y="3154894"/>
              <a:ext cx="452618" cy="252859"/>
            </a:xfrm>
            <a:prstGeom prst="rect">
              <a:avLst/>
            </a:prstGeom>
          </p:spPr>
        </p:pic>
        <p:pic>
          <p:nvPicPr>
            <p:cNvPr id="139" name="Picture 138"/>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509715" y="2966817"/>
              <a:ext cx="455547" cy="236521"/>
            </a:xfrm>
            <a:prstGeom prst="rect">
              <a:avLst/>
            </a:prstGeom>
          </p:spPr>
        </p:pic>
        <p:pic>
          <p:nvPicPr>
            <p:cNvPr id="140" name="Picture 139"/>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525858" y="2752081"/>
              <a:ext cx="452618" cy="252859"/>
            </a:xfrm>
            <a:prstGeom prst="rect">
              <a:avLst/>
            </a:prstGeom>
          </p:spPr>
        </p:pic>
        <p:pic>
          <p:nvPicPr>
            <p:cNvPr id="141" name="Picture 140"/>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1186150" y="2488391"/>
              <a:ext cx="314105" cy="1587056"/>
            </a:xfrm>
            <a:prstGeom prst="rect">
              <a:avLst/>
            </a:prstGeom>
          </p:spPr>
        </p:pic>
        <p:pic>
          <p:nvPicPr>
            <p:cNvPr id="142" name="Picture 1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499713" y="1854771"/>
              <a:ext cx="459071" cy="459071"/>
            </a:xfrm>
            <a:prstGeom prst="rect">
              <a:avLst/>
            </a:prstGeom>
          </p:spPr>
        </p:pic>
        <p:pic>
          <p:nvPicPr>
            <p:cNvPr id="143" name="Picture 14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499713" y="4011897"/>
              <a:ext cx="459071" cy="459071"/>
            </a:xfrm>
            <a:prstGeom prst="rect">
              <a:avLst/>
            </a:prstGeom>
          </p:spPr>
        </p:pic>
        <p:pic>
          <p:nvPicPr>
            <p:cNvPr id="144" name="Picture 143"/>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6924412" y="4476364"/>
              <a:ext cx="549293" cy="392339"/>
            </a:xfrm>
            <a:prstGeom prst="rect">
              <a:avLst/>
            </a:prstGeom>
          </p:spPr>
        </p:pic>
        <p:pic>
          <p:nvPicPr>
            <p:cNvPr id="145" name="Picture 144"/>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217359" y="4476364"/>
              <a:ext cx="549293" cy="392339"/>
            </a:xfrm>
            <a:prstGeom prst="rect">
              <a:avLst/>
            </a:prstGeom>
          </p:spPr>
        </p:pic>
        <p:pic>
          <p:nvPicPr>
            <p:cNvPr id="146" name="Picture 145"/>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9671384" y="4476364"/>
              <a:ext cx="549293" cy="392339"/>
            </a:xfrm>
            <a:prstGeom prst="rect">
              <a:avLst/>
            </a:prstGeom>
          </p:spPr>
        </p:pic>
        <p:sp>
          <p:nvSpPr>
            <p:cNvPr id="148" name="Content Placeholder 2"/>
            <p:cNvSpPr txBox="1">
              <a:spLocks/>
            </p:cNvSpPr>
            <p:nvPr/>
          </p:nvSpPr>
          <p:spPr>
            <a:xfrm>
              <a:off x="8911221" y="5446198"/>
              <a:ext cx="1147455" cy="666939"/>
            </a:xfrm>
            <a:prstGeom prst="rect">
              <a:avLst/>
            </a:prstGeom>
          </p:spPr>
          <p:txBody>
            <a:bodyPr vert="horz" lIns="84898" tIns="42449" rIns="84898" bIns="42449" rtlCol="0" anchor="ctr">
              <a:noAutofit/>
            </a:bodyPr>
            <a:lstStyle>
              <a:lvl1pPr marL="318370" indent="-318370" algn="r" defTabSz="848986" rtl="0" eaLnBrk="1" latinLnBrk="0" hangingPunct="1">
                <a:spcBef>
                  <a:spcPct val="20000"/>
                </a:spcBef>
                <a:buFont typeface="Arial" pitchFamily="34" charset="0"/>
                <a:buNone/>
                <a:defRPr sz="2800" b="0" kern="1200">
                  <a:solidFill>
                    <a:schemeClr val="bg1">
                      <a:lumMod val="50000"/>
                    </a:schemeClr>
                  </a:solidFill>
                  <a:latin typeface="Helvetica" panose="020B0604020202020204" pitchFamily="2" charset="0"/>
                  <a:ea typeface="+mn-ea"/>
                  <a:cs typeface="+mn-cs"/>
                </a:defRPr>
              </a:lvl1pPr>
              <a:lvl2pPr marL="689802" indent="-265309" algn="l" defTabSz="84898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33" indent="-212247" algn="l" defTabSz="84898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2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91021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r>
                <a:rPr lang="fr-FR" sz="2400" b="1" dirty="0" smtClean="0">
                  <a:solidFill>
                    <a:schemeClr val="accent1">
                      <a:lumMod val="75000"/>
                    </a:schemeClr>
                  </a:solidFill>
                </a:rPr>
                <a:t>PCS</a:t>
              </a:r>
              <a:endParaRPr lang="en-US" sz="2400" b="1" dirty="0">
                <a:solidFill>
                  <a:schemeClr val="accent1">
                    <a:lumMod val="75000"/>
                  </a:schemeClr>
                </a:solidFill>
              </a:endParaRPr>
            </a:p>
          </p:txBody>
        </p:sp>
        <p:sp>
          <p:nvSpPr>
            <p:cNvPr id="149" name="Rectangle 148">
              <a:extLst>
                <a:ext uri="{FF2B5EF4-FFF2-40B4-BE49-F238E27FC236}">
                  <a16:creationId xmlns:a16="http://schemas.microsoft.com/office/drawing/2014/main" id="{D893592E-2CBC-49C0-B9A5-3149D74808C5}"/>
                </a:ext>
              </a:extLst>
            </p:cNvPr>
            <p:cNvSpPr/>
            <p:nvPr/>
          </p:nvSpPr>
          <p:spPr>
            <a:xfrm>
              <a:off x="6719068" y="1448594"/>
              <a:ext cx="5001490" cy="4128295"/>
            </a:xfrm>
            <a:prstGeom prst="rect">
              <a:avLst/>
            </a:prstGeom>
            <a:no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100" dirty="0"/>
            </a:p>
          </p:txBody>
        </p:sp>
        <p:sp>
          <p:nvSpPr>
            <p:cNvPr id="150" name="Rectangle 149">
              <a:extLst>
                <a:ext uri="{FF2B5EF4-FFF2-40B4-BE49-F238E27FC236}">
                  <a16:creationId xmlns:a16="http://schemas.microsoft.com/office/drawing/2014/main" id="{D893592E-2CBC-49C0-B9A5-3149D74808C5}"/>
                </a:ext>
              </a:extLst>
            </p:cNvPr>
            <p:cNvSpPr/>
            <p:nvPr/>
          </p:nvSpPr>
          <p:spPr>
            <a:xfrm>
              <a:off x="6719068" y="1068345"/>
              <a:ext cx="5001489" cy="354649"/>
            </a:xfrm>
            <a:prstGeom prst="rect">
              <a:avLst/>
            </a:prstGeom>
            <a:solidFill>
              <a:schemeClr val="tx1">
                <a:lumMod val="75000"/>
                <a:lumOff val="25000"/>
              </a:schemeClr>
            </a:solidFill>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b="1" dirty="0">
                  <a:solidFill>
                    <a:schemeClr val="bg1"/>
                  </a:solidFill>
                  <a:latin typeface="Helvetica" panose="020B0604020202020204" pitchFamily="2" charset="0"/>
                </a:rPr>
                <a:t>Port Community System</a:t>
              </a:r>
            </a:p>
          </p:txBody>
        </p:sp>
      </p:grpSp>
    </p:spTree>
    <p:extLst>
      <p:ext uri="{BB962C8B-B14F-4D97-AF65-F5344CB8AC3E}">
        <p14:creationId xmlns:p14="http://schemas.microsoft.com/office/powerpoint/2010/main" val="907633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133902" y="44828"/>
            <a:ext cx="10629069" cy="501081"/>
          </a:xfrm>
        </p:spPr>
        <p:txBody>
          <a:bodyPr/>
          <a:lstStyle/>
          <a:p>
            <a:r>
              <a:rPr lang="en-US" dirty="0" smtClean="0"/>
              <a:t>Connecting stakeholders at Mumbai Airport on a collaborative platform</a:t>
            </a:r>
            <a:endParaRPr lang="en-US" dirty="0"/>
          </a:p>
        </p:txBody>
      </p:sp>
      <p:sp>
        <p:nvSpPr>
          <p:cNvPr id="3" name="Rectangle 2"/>
          <p:cNvSpPr/>
          <p:nvPr/>
        </p:nvSpPr>
        <p:spPr>
          <a:xfrm>
            <a:off x="9673306" y="1200177"/>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9673306" y="2544961"/>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p:cNvSpPr/>
          <p:nvPr/>
        </p:nvSpPr>
        <p:spPr>
          <a:xfrm>
            <a:off x="9675011" y="3877045"/>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p:cNvSpPr/>
          <p:nvPr/>
        </p:nvSpPr>
        <p:spPr>
          <a:xfrm>
            <a:off x="9679192" y="5212084"/>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p:cNvSpPr txBox="1"/>
          <p:nvPr/>
        </p:nvSpPr>
        <p:spPr>
          <a:xfrm>
            <a:off x="10137969" y="1290958"/>
            <a:ext cx="1468907" cy="377541"/>
          </a:xfrm>
          <a:prstGeom prst="rect">
            <a:avLst/>
          </a:prstGeom>
          <a:noFill/>
        </p:spPr>
        <p:txBody>
          <a:bodyPr wrap="square" lIns="99569" tIns="49785" rIns="99569" bIns="49785" rtlCol="0">
            <a:spAutoFit/>
          </a:bodyPr>
          <a:lstStyle/>
          <a:p>
            <a:pPr>
              <a:lnSpc>
                <a:spcPct val="150000"/>
              </a:lnSpc>
            </a:pPr>
            <a:r>
              <a:rPr lang="en-IN" sz="1200" dirty="0" smtClean="0">
                <a:solidFill>
                  <a:srgbClr val="00B0F0"/>
                </a:solidFill>
                <a:latin typeface="Helvetica" panose="020B0604020202020204" pitchFamily="2" charset="0"/>
                <a:ea typeface="Kozuka Gothic Pro EL" pitchFamily="34" charset="-128"/>
              </a:rPr>
              <a:t>100</a:t>
            </a:r>
            <a:r>
              <a:rPr lang="en-IN" sz="1200" dirty="0">
                <a:solidFill>
                  <a:srgbClr val="00B0F0"/>
                </a:solidFill>
                <a:latin typeface="Helvetica" panose="020B0604020202020204" pitchFamily="2" charset="0"/>
                <a:ea typeface="Kozuka Gothic Pro EL" pitchFamily="34" charset="-128"/>
              </a:rPr>
              <a:t>+ Airlines </a:t>
            </a:r>
          </a:p>
        </p:txBody>
      </p:sp>
      <p:sp>
        <p:nvSpPr>
          <p:cNvPr id="8" name="TextBox 7"/>
          <p:cNvSpPr txBox="1"/>
          <p:nvPr/>
        </p:nvSpPr>
        <p:spPr>
          <a:xfrm>
            <a:off x="10137969" y="2644229"/>
            <a:ext cx="1468907" cy="377541"/>
          </a:xfrm>
          <a:prstGeom prst="rect">
            <a:avLst/>
          </a:prstGeom>
          <a:noFill/>
        </p:spPr>
        <p:txBody>
          <a:bodyPr wrap="square" lIns="99569" tIns="49785" rIns="99569" bIns="49785" rtlCol="0">
            <a:spAutoFit/>
          </a:bodyPr>
          <a:lstStyle/>
          <a:p>
            <a:pPr>
              <a:lnSpc>
                <a:spcPct val="150000"/>
              </a:lnSpc>
            </a:pPr>
            <a:r>
              <a:rPr lang="en-IN" sz="1200" dirty="0">
                <a:solidFill>
                  <a:schemeClr val="bg1">
                    <a:lumMod val="65000"/>
                  </a:schemeClr>
                </a:solidFill>
                <a:latin typeface="Helvetica" panose="020B0604020202020204" pitchFamily="2" charset="0"/>
                <a:ea typeface="Kozuka Gothic Pro EL" pitchFamily="34" charset="-128"/>
              </a:rPr>
              <a:t>2000+ Agents </a:t>
            </a:r>
          </a:p>
        </p:txBody>
      </p:sp>
      <p:sp>
        <p:nvSpPr>
          <p:cNvPr id="9" name="TextBox 8"/>
          <p:cNvSpPr txBox="1"/>
          <p:nvPr/>
        </p:nvSpPr>
        <p:spPr>
          <a:xfrm>
            <a:off x="10105922" y="3872097"/>
            <a:ext cx="1623297" cy="620365"/>
          </a:xfrm>
          <a:prstGeom prst="rect">
            <a:avLst/>
          </a:prstGeom>
          <a:noFill/>
        </p:spPr>
        <p:txBody>
          <a:bodyPr wrap="square" lIns="99569" tIns="49785" rIns="99569" bIns="49785" rtlCol="0">
            <a:spAutoFit/>
          </a:bodyPr>
          <a:lstStyle/>
          <a:p>
            <a:pPr>
              <a:lnSpc>
                <a:spcPct val="150000"/>
              </a:lnSpc>
            </a:pPr>
            <a:r>
              <a:rPr lang="en-IN" sz="1200" dirty="0">
                <a:latin typeface="Helvetica" panose="020B0604020202020204" pitchFamily="2" charset="0"/>
                <a:ea typeface="Kozuka Gothic Pro EL" pitchFamily="34" charset="-128"/>
              </a:rPr>
              <a:t>13 Statutory </a:t>
            </a:r>
            <a:r>
              <a:rPr lang="en-IN" sz="1200" dirty="0" smtClean="0">
                <a:latin typeface="Helvetica" panose="020B0604020202020204" pitchFamily="2" charset="0"/>
                <a:ea typeface="Kozuka Gothic Pro EL" pitchFamily="34" charset="-128"/>
              </a:rPr>
              <a:t>Bodies including Customs </a:t>
            </a:r>
            <a:endParaRPr lang="en-IN" sz="1200" dirty="0">
              <a:latin typeface="Helvetica" panose="020B0604020202020204" pitchFamily="2" charset="0"/>
              <a:ea typeface="Kozuka Gothic Pro EL" pitchFamily="34" charset="-128"/>
            </a:endParaRPr>
          </a:p>
        </p:txBody>
      </p:sp>
      <p:sp>
        <p:nvSpPr>
          <p:cNvPr id="10" name="TextBox 9"/>
          <p:cNvSpPr txBox="1"/>
          <p:nvPr/>
        </p:nvSpPr>
        <p:spPr>
          <a:xfrm>
            <a:off x="10143855" y="5321097"/>
            <a:ext cx="1761905" cy="343366"/>
          </a:xfrm>
          <a:prstGeom prst="rect">
            <a:avLst/>
          </a:prstGeom>
          <a:noFill/>
        </p:spPr>
        <p:txBody>
          <a:bodyPr wrap="square" lIns="99569" tIns="49785" rIns="99569" bIns="49785" rtlCol="0">
            <a:spAutoFit/>
          </a:bodyPr>
          <a:lstStyle/>
          <a:p>
            <a:pPr>
              <a:lnSpc>
                <a:spcPct val="150000"/>
              </a:lnSpc>
            </a:pPr>
            <a:r>
              <a:rPr lang="en-IN" sz="1200" dirty="0">
                <a:solidFill>
                  <a:schemeClr val="tx1">
                    <a:lumMod val="75000"/>
                    <a:lumOff val="25000"/>
                  </a:schemeClr>
                </a:solidFill>
                <a:latin typeface="Helvetica" panose="020B0604020202020204" pitchFamily="2" charset="0"/>
                <a:ea typeface="Kozuka Gothic Pro EL" pitchFamily="34" charset="-128"/>
              </a:rPr>
              <a:t>500+ truckers</a:t>
            </a:r>
          </a:p>
        </p:txBody>
      </p:sp>
      <p:sp>
        <p:nvSpPr>
          <p:cNvPr id="11" name="TextBox 10"/>
          <p:cNvSpPr txBox="1"/>
          <p:nvPr/>
        </p:nvSpPr>
        <p:spPr>
          <a:xfrm>
            <a:off x="535501" y="1294209"/>
            <a:ext cx="598401" cy="169277"/>
          </a:xfrm>
          <a:prstGeom prst="rect">
            <a:avLst/>
          </a:prstGeom>
          <a:noFill/>
        </p:spPr>
        <p:txBody>
          <a:bodyPr wrap="square" rtlCol="0">
            <a:spAutoFit/>
          </a:bodyPr>
          <a:lstStyle/>
          <a:p>
            <a:pPr algn="ctr"/>
            <a:r>
              <a:rPr lang="en-US" sz="500" b="1" dirty="0">
                <a:latin typeface="Helvetica" panose="020B0604020202020204" pitchFamily="2" charset="0"/>
              </a:rPr>
              <a:t>Exporter</a:t>
            </a:r>
          </a:p>
        </p:txBody>
      </p:sp>
      <p:sp>
        <p:nvSpPr>
          <p:cNvPr id="12" name="TextBox 11"/>
          <p:cNvSpPr txBox="1"/>
          <p:nvPr/>
        </p:nvSpPr>
        <p:spPr>
          <a:xfrm>
            <a:off x="2020511" y="1294209"/>
            <a:ext cx="598401" cy="169277"/>
          </a:xfrm>
          <a:prstGeom prst="rect">
            <a:avLst/>
          </a:prstGeom>
          <a:noFill/>
        </p:spPr>
        <p:txBody>
          <a:bodyPr wrap="square" rtlCol="0">
            <a:spAutoFit/>
          </a:bodyPr>
          <a:lstStyle/>
          <a:p>
            <a:pPr algn="ctr"/>
            <a:r>
              <a:rPr lang="en-US" sz="500" b="1" dirty="0">
                <a:latin typeface="Helvetica" panose="020B0604020202020204" pitchFamily="2" charset="0"/>
              </a:rPr>
              <a:t>Forwarder</a:t>
            </a:r>
          </a:p>
        </p:txBody>
      </p:sp>
      <p:sp>
        <p:nvSpPr>
          <p:cNvPr id="13" name="TextBox 12"/>
          <p:cNvSpPr txBox="1"/>
          <p:nvPr/>
        </p:nvSpPr>
        <p:spPr>
          <a:xfrm>
            <a:off x="1977627" y="2127320"/>
            <a:ext cx="598401" cy="169277"/>
          </a:xfrm>
          <a:prstGeom prst="rect">
            <a:avLst/>
          </a:prstGeom>
          <a:noFill/>
        </p:spPr>
        <p:txBody>
          <a:bodyPr wrap="square" rtlCol="0">
            <a:spAutoFit/>
          </a:bodyPr>
          <a:lstStyle/>
          <a:p>
            <a:pPr algn="ctr"/>
            <a:r>
              <a:rPr lang="en-US" sz="500" b="1" dirty="0" smtClean="0">
                <a:latin typeface="Helvetica" panose="020B0604020202020204" pitchFamily="2" charset="0"/>
              </a:rPr>
              <a:t>CHA</a:t>
            </a:r>
            <a:endParaRPr lang="en-US" sz="500" b="1" dirty="0">
              <a:latin typeface="Helvetica" panose="020B0604020202020204" pitchFamily="2" charset="0"/>
            </a:endParaRPr>
          </a:p>
        </p:txBody>
      </p:sp>
      <p:sp>
        <p:nvSpPr>
          <p:cNvPr id="14" name="TextBox 13"/>
          <p:cNvSpPr txBox="1"/>
          <p:nvPr/>
        </p:nvSpPr>
        <p:spPr>
          <a:xfrm>
            <a:off x="392396" y="3011629"/>
            <a:ext cx="884608" cy="246221"/>
          </a:xfrm>
          <a:prstGeom prst="rect">
            <a:avLst/>
          </a:prstGeom>
          <a:noFill/>
        </p:spPr>
        <p:txBody>
          <a:bodyPr wrap="square" rtlCol="0">
            <a:spAutoFit/>
          </a:bodyPr>
          <a:lstStyle/>
          <a:p>
            <a:pPr algn="ctr"/>
            <a:r>
              <a:rPr lang="en-US" sz="500" b="1" dirty="0">
                <a:latin typeface="Helvetica" panose="020B0604020202020204" pitchFamily="2" charset="0"/>
              </a:rPr>
              <a:t>Municipal Corporation of Grater Mumbai</a:t>
            </a:r>
          </a:p>
        </p:txBody>
      </p:sp>
      <p:sp>
        <p:nvSpPr>
          <p:cNvPr id="15" name="TextBox 14"/>
          <p:cNvSpPr txBox="1"/>
          <p:nvPr/>
        </p:nvSpPr>
        <p:spPr>
          <a:xfrm>
            <a:off x="1832782" y="3011629"/>
            <a:ext cx="884608" cy="169277"/>
          </a:xfrm>
          <a:prstGeom prst="rect">
            <a:avLst/>
          </a:prstGeom>
          <a:noFill/>
        </p:spPr>
        <p:txBody>
          <a:bodyPr wrap="square" rtlCol="0">
            <a:spAutoFit/>
          </a:bodyPr>
          <a:lstStyle/>
          <a:p>
            <a:pPr algn="ctr"/>
            <a:r>
              <a:rPr lang="en-US" sz="500" b="1" dirty="0">
                <a:latin typeface="Helvetica" panose="020B0604020202020204" pitchFamily="2" charset="0"/>
              </a:rPr>
              <a:t>Chamber of Commerce</a:t>
            </a:r>
          </a:p>
        </p:txBody>
      </p:sp>
      <p:sp>
        <p:nvSpPr>
          <p:cNvPr id="16" name="TextBox 15"/>
          <p:cNvSpPr txBox="1"/>
          <p:nvPr/>
        </p:nvSpPr>
        <p:spPr>
          <a:xfrm>
            <a:off x="6536101" y="3200053"/>
            <a:ext cx="884608" cy="246221"/>
          </a:xfrm>
          <a:prstGeom prst="rect">
            <a:avLst/>
          </a:prstGeom>
          <a:noFill/>
        </p:spPr>
        <p:txBody>
          <a:bodyPr wrap="square" rtlCol="0">
            <a:spAutoFit/>
          </a:bodyPr>
          <a:lstStyle/>
          <a:p>
            <a:pPr algn="ctr"/>
            <a:r>
              <a:rPr lang="en-US" sz="500" b="1" dirty="0">
                <a:latin typeface="Helvetica" panose="020B0604020202020204" pitchFamily="2" charset="0"/>
              </a:rPr>
              <a:t>Customs and Allied regulators</a:t>
            </a:r>
          </a:p>
        </p:txBody>
      </p:sp>
      <p:sp>
        <p:nvSpPr>
          <p:cNvPr id="17" name="TextBox 16"/>
          <p:cNvSpPr txBox="1"/>
          <p:nvPr/>
        </p:nvSpPr>
        <p:spPr>
          <a:xfrm>
            <a:off x="3526929" y="1294209"/>
            <a:ext cx="598401" cy="169277"/>
          </a:xfrm>
          <a:prstGeom prst="rect">
            <a:avLst/>
          </a:prstGeom>
          <a:noFill/>
        </p:spPr>
        <p:txBody>
          <a:bodyPr wrap="square" rtlCol="0">
            <a:spAutoFit/>
          </a:bodyPr>
          <a:lstStyle/>
          <a:p>
            <a:pPr algn="ctr"/>
            <a:r>
              <a:rPr lang="en-US" sz="500" b="1" dirty="0">
                <a:latin typeface="Helvetica" panose="020B0604020202020204" pitchFamily="2" charset="0"/>
              </a:rPr>
              <a:t>Airline</a:t>
            </a:r>
          </a:p>
        </p:txBody>
      </p:sp>
      <p:sp>
        <p:nvSpPr>
          <p:cNvPr id="18" name="TextBox 17"/>
          <p:cNvSpPr txBox="1"/>
          <p:nvPr/>
        </p:nvSpPr>
        <p:spPr>
          <a:xfrm>
            <a:off x="3526929" y="2127320"/>
            <a:ext cx="598401" cy="169277"/>
          </a:xfrm>
          <a:prstGeom prst="rect">
            <a:avLst/>
          </a:prstGeom>
          <a:noFill/>
        </p:spPr>
        <p:txBody>
          <a:bodyPr wrap="square" rtlCol="0">
            <a:spAutoFit/>
          </a:bodyPr>
          <a:lstStyle/>
          <a:p>
            <a:pPr algn="ctr"/>
            <a:r>
              <a:rPr lang="en-US" sz="500" b="1" dirty="0">
                <a:latin typeface="Helvetica" panose="020B0604020202020204" pitchFamily="2" charset="0"/>
              </a:rPr>
              <a:t>Banks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383" y="911413"/>
            <a:ext cx="375266" cy="38382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645" y="954572"/>
            <a:ext cx="332063" cy="33963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233" y="889941"/>
            <a:ext cx="458441" cy="46889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8435" y="1875448"/>
            <a:ext cx="350017" cy="31605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8622" y="1838530"/>
            <a:ext cx="302101" cy="307834"/>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7256" y="2714851"/>
            <a:ext cx="281438" cy="287858"/>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8979" y="2951076"/>
            <a:ext cx="283858" cy="275270"/>
          </a:xfrm>
          <a:prstGeom prst="rect">
            <a:avLst/>
          </a:prstGeom>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7682" t="10937" r="10937" b="10937"/>
          <a:stretch/>
        </p:blipFill>
        <p:spPr>
          <a:xfrm>
            <a:off x="690484" y="2720533"/>
            <a:ext cx="296462" cy="292931"/>
          </a:xfrm>
          <a:prstGeom prst="rect">
            <a:avLst/>
          </a:prstGeom>
        </p:spPr>
      </p:pic>
      <p:cxnSp>
        <p:nvCxnSpPr>
          <p:cNvPr id="27" name="Straight Arrow Connector 26"/>
          <p:cNvCxnSpPr>
            <a:stCxn id="11" idx="2"/>
          </p:cNvCxnSpPr>
          <p:nvPr/>
        </p:nvCxnSpPr>
        <p:spPr>
          <a:xfrm>
            <a:off x="834702" y="1463486"/>
            <a:ext cx="887075" cy="2169163"/>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64126" y="1447057"/>
            <a:ext cx="798536" cy="435714"/>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26475" y="1294209"/>
            <a:ext cx="783210" cy="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36714" y="1502592"/>
            <a:ext cx="1004804" cy="1353845"/>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23359" y="1475997"/>
            <a:ext cx="2296473" cy="1557326"/>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0"/>
            <a:endCxn id="12" idx="2"/>
          </p:cNvCxnSpPr>
          <p:nvPr/>
        </p:nvCxnSpPr>
        <p:spPr>
          <a:xfrm flipV="1">
            <a:off x="2263444" y="1463486"/>
            <a:ext cx="56268" cy="411962"/>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499789" y="1444833"/>
            <a:ext cx="972938" cy="661534"/>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689517" y="1294209"/>
            <a:ext cx="783210" cy="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489205" y="1464613"/>
            <a:ext cx="1224943" cy="2202308"/>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632235" y="2279181"/>
            <a:ext cx="1080100" cy="1399124"/>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2459479" y="1455977"/>
            <a:ext cx="942220" cy="1452409"/>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8" idx="1"/>
          </p:cNvCxnSpPr>
          <p:nvPr/>
        </p:nvCxnSpPr>
        <p:spPr>
          <a:xfrm>
            <a:off x="2613567" y="2115003"/>
            <a:ext cx="913362" cy="96956"/>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2"/>
          </p:cNvCxnSpPr>
          <p:nvPr/>
        </p:nvCxnSpPr>
        <p:spPr>
          <a:xfrm flipH="1">
            <a:off x="1507114" y="2296597"/>
            <a:ext cx="769714" cy="1336052"/>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36423" y="3322178"/>
            <a:ext cx="462130" cy="317453"/>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106907" y="2179514"/>
            <a:ext cx="976757" cy="73977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35743" y="1105464"/>
            <a:ext cx="1180041"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Booking/Transport/Tracking</a:t>
            </a:r>
          </a:p>
        </p:txBody>
      </p:sp>
      <p:sp>
        <p:nvSpPr>
          <p:cNvPr id="43" name="TextBox 42"/>
          <p:cNvSpPr txBox="1"/>
          <p:nvPr/>
        </p:nvSpPr>
        <p:spPr>
          <a:xfrm rot="2020670">
            <a:off x="974515" y="1521575"/>
            <a:ext cx="1180041"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Documentation/Clearance</a:t>
            </a:r>
          </a:p>
        </p:txBody>
      </p:sp>
      <p:sp>
        <p:nvSpPr>
          <p:cNvPr id="44" name="TextBox 43"/>
          <p:cNvSpPr txBox="1"/>
          <p:nvPr/>
        </p:nvSpPr>
        <p:spPr>
          <a:xfrm rot="2372695">
            <a:off x="2262087" y="2476420"/>
            <a:ext cx="926877"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Duty Payments</a:t>
            </a:r>
          </a:p>
        </p:txBody>
      </p:sp>
      <p:sp>
        <p:nvSpPr>
          <p:cNvPr id="45" name="TextBox 44"/>
          <p:cNvSpPr txBox="1"/>
          <p:nvPr/>
        </p:nvSpPr>
        <p:spPr>
          <a:xfrm rot="3521288">
            <a:off x="1029283" y="1993432"/>
            <a:ext cx="938844"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Certificates</a:t>
            </a:r>
          </a:p>
        </p:txBody>
      </p:sp>
      <p:sp>
        <p:nvSpPr>
          <p:cNvPr id="46" name="TextBox 45"/>
          <p:cNvSpPr txBox="1"/>
          <p:nvPr/>
        </p:nvSpPr>
        <p:spPr>
          <a:xfrm rot="18963993">
            <a:off x="980590" y="2373453"/>
            <a:ext cx="1180041" cy="153888"/>
          </a:xfrm>
          <a:prstGeom prst="rect">
            <a:avLst/>
          </a:prstGeom>
          <a:noFill/>
        </p:spPr>
        <p:txBody>
          <a:bodyPr wrap="square" rtlCol="0">
            <a:spAutoFit/>
          </a:bodyPr>
          <a:lstStyle/>
          <a:p>
            <a:pPr algn="ctr"/>
            <a:r>
              <a:rPr lang="en-US" sz="400" dirty="0" err="1">
                <a:solidFill>
                  <a:schemeClr val="tx2">
                    <a:lumMod val="60000"/>
                    <a:lumOff val="40000"/>
                  </a:schemeClr>
                </a:solidFill>
                <a:latin typeface="Helvetica" panose="020B0604020202020204" pitchFamily="2" charset="0"/>
              </a:rPr>
              <a:t>Octroi</a:t>
            </a:r>
            <a:r>
              <a:rPr lang="en-US" sz="400" dirty="0">
                <a:solidFill>
                  <a:schemeClr val="tx2">
                    <a:lumMod val="60000"/>
                    <a:lumOff val="40000"/>
                  </a:schemeClr>
                </a:solidFill>
                <a:latin typeface="Helvetica" panose="020B0604020202020204" pitchFamily="2" charset="0"/>
              </a:rPr>
              <a:t> docs</a:t>
            </a:r>
          </a:p>
        </p:txBody>
      </p:sp>
      <p:sp>
        <p:nvSpPr>
          <p:cNvPr id="47" name="TextBox 46"/>
          <p:cNvSpPr txBox="1"/>
          <p:nvPr/>
        </p:nvSpPr>
        <p:spPr>
          <a:xfrm>
            <a:off x="1537349" y="1599439"/>
            <a:ext cx="1180041"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Job info</a:t>
            </a:r>
          </a:p>
        </p:txBody>
      </p:sp>
      <p:sp>
        <p:nvSpPr>
          <p:cNvPr id="48" name="TextBox 47"/>
          <p:cNvSpPr txBox="1"/>
          <p:nvPr/>
        </p:nvSpPr>
        <p:spPr>
          <a:xfrm>
            <a:off x="2494570" y="2018602"/>
            <a:ext cx="1180041"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Payments</a:t>
            </a:r>
          </a:p>
        </p:txBody>
      </p:sp>
      <p:sp>
        <p:nvSpPr>
          <p:cNvPr id="49" name="TextBox 48"/>
          <p:cNvSpPr txBox="1"/>
          <p:nvPr/>
        </p:nvSpPr>
        <p:spPr>
          <a:xfrm>
            <a:off x="2552405" y="1637386"/>
            <a:ext cx="1180041"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Payments</a:t>
            </a:r>
          </a:p>
        </p:txBody>
      </p:sp>
      <p:sp>
        <p:nvSpPr>
          <p:cNvPr id="50" name="TextBox 49"/>
          <p:cNvSpPr txBox="1"/>
          <p:nvPr/>
        </p:nvSpPr>
        <p:spPr>
          <a:xfrm>
            <a:off x="2538477" y="1105464"/>
            <a:ext cx="980218"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Booking/Documentation/Tracking</a:t>
            </a:r>
          </a:p>
        </p:txBody>
      </p:sp>
      <p:sp>
        <p:nvSpPr>
          <p:cNvPr id="51" name="TextBox 50"/>
          <p:cNvSpPr txBox="1"/>
          <p:nvPr/>
        </p:nvSpPr>
        <p:spPr>
          <a:xfrm rot="17781380">
            <a:off x="2647092" y="2605672"/>
            <a:ext cx="938844" cy="153888"/>
          </a:xfrm>
          <a:prstGeom prst="rect">
            <a:avLst/>
          </a:prstGeom>
          <a:noFill/>
        </p:spPr>
        <p:txBody>
          <a:bodyPr wrap="square" rtlCol="0">
            <a:spAutoFit/>
          </a:bodyPr>
          <a:lstStyle/>
          <a:p>
            <a:pPr algn="ctr"/>
            <a:r>
              <a:rPr lang="en-US" sz="400" dirty="0">
                <a:solidFill>
                  <a:schemeClr val="tx2">
                    <a:lumMod val="60000"/>
                    <a:lumOff val="40000"/>
                  </a:schemeClr>
                </a:solidFill>
                <a:latin typeface="Helvetica" panose="020B0604020202020204" pitchFamily="2" charset="0"/>
              </a:rPr>
              <a:t>Loading instructions, Manifest</a:t>
            </a:r>
          </a:p>
        </p:txBody>
      </p:sp>
      <p:cxnSp>
        <p:nvCxnSpPr>
          <p:cNvPr id="52" name="Straight Arrow Connector 51"/>
          <p:cNvCxnSpPr/>
          <p:nvPr/>
        </p:nvCxnSpPr>
        <p:spPr>
          <a:xfrm>
            <a:off x="2598705" y="2260773"/>
            <a:ext cx="926411" cy="537399"/>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D893592E-2CBC-49C0-B9A5-3149D74808C5}"/>
              </a:ext>
            </a:extLst>
          </p:cNvPr>
          <p:cNvSpPr/>
          <p:nvPr/>
        </p:nvSpPr>
        <p:spPr>
          <a:xfrm>
            <a:off x="453848" y="835347"/>
            <a:ext cx="3744062" cy="2674864"/>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p>
        </p:txBody>
      </p:sp>
      <p:sp>
        <p:nvSpPr>
          <p:cNvPr id="54" name="Rectangle 53">
            <a:extLst>
              <a:ext uri="{FF2B5EF4-FFF2-40B4-BE49-F238E27FC236}">
                <a16:creationId xmlns:a16="http://schemas.microsoft.com/office/drawing/2014/main" id="{D893592E-2CBC-49C0-B9A5-3149D74808C5}"/>
              </a:ext>
            </a:extLst>
          </p:cNvPr>
          <p:cNvSpPr/>
          <p:nvPr/>
        </p:nvSpPr>
        <p:spPr>
          <a:xfrm>
            <a:off x="453848" y="3511569"/>
            <a:ext cx="3744062" cy="870384"/>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p>
        </p:txBody>
      </p:sp>
      <p:sp>
        <p:nvSpPr>
          <p:cNvPr id="55" name="TextBox 54"/>
          <p:cNvSpPr txBox="1"/>
          <p:nvPr/>
        </p:nvSpPr>
        <p:spPr>
          <a:xfrm>
            <a:off x="392396" y="3890695"/>
            <a:ext cx="884608" cy="169277"/>
          </a:xfrm>
          <a:prstGeom prst="rect">
            <a:avLst/>
          </a:prstGeom>
          <a:noFill/>
        </p:spPr>
        <p:txBody>
          <a:bodyPr wrap="square" rtlCol="0">
            <a:spAutoFit/>
          </a:bodyPr>
          <a:lstStyle/>
          <a:p>
            <a:pPr algn="ctr"/>
            <a:r>
              <a:rPr lang="en-US" sz="500" b="1" dirty="0">
                <a:latin typeface="Helvetica" panose="020B0604020202020204" pitchFamily="2" charset="0"/>
              </a:rPr>
              <a:t>Landside Area</a:t>
            </a:r>
          </a:p>
        </p:txBody>
      </p:sp>
      <p:sp>
        <p:nvSpPr>
          <p:cNvPr id="56" name="TextBox 55"/>
          <p:cNvSpPr txBox="1"/>
          <p:nvPr/>
        </p:nvSpPr>
        <p:spPr>
          <a:xfrm>
            <a:off x="3346008" y="3890695"/>
            <a:ext cx="884608" cy="169277"/>
          </a:xfrm>
          <a:prstGeom prst="rect">
            <a:avLst/>
          </a:prstGeom>
          <a:noFill/>
        </p:spPr>
        <p:txBody>
          <a:bodyPr wrap="square" rtlCol="0">
            <a:spAutoFit/>
          </a:bodyPr>
          <a:lstStyle/>
          <a:p>
            <a:pPr algn="ctr"/>
            <a:r>
              <a:rPr lang="en-US" sz="500" b="1" dirty="0">
                <a:solidFill>
                  <a:schemeClr val="bg1">
                    <a:lumMod val="50000"/>
                  </a:schemeClr>
                </a:solidFill>
                <a:latin typeface="Helvetica" panose="020B0604020202020204" pitchFamily="2" charset="0"/>
              </a:rPr>
              <a:t>Airside Area</a:t>
            </a:r>
          </a:p>
        </p:txBody>
      </p:sp>
      <p:sp>
        <p:nvSpPr>
          <p:cNvPr id="57" name="TextBox 56"/>
          <p:cNvSpPr txBox="1"/>
          <p:nvPr/>
        </p:nvSpPr>
        <p:spPr>
          <a:xfrm>
            <a:off x="445934" y="2141600"/>
            <a:ext cx="730069" cy="246221"/>
          </a:xfrm>
          <a:prstGeom prst="rect">
            <a:avLst/>
          </a:prstGeom>
          <a:noFill/>
        </p:spPr>
        <p:txBody>
          <a:bodyPr wrap="square" rtlCol="0">
            <a:spAutoFit/>
          </a:bodyPr>
          <a:lstStyle/>
          <a:p>
            <a:pPr algn="ctr"/>
            <a:r>
              <a:rPr lang="en-US" sz="500" b="1" dirty="0">
                <a:solidFill>
                  <a:srgbClr val="00B0F0"/>
                </a:solidFill>
                <a:latin typeface="Helvetica" panose="020B0604020202020204" pitchFamily="2" charset="0"/>
              </a:rPr>
              <a:t>Unregulated Cargo Operators</a:t>
            </a:r>
          </a:p>
        </p:txBody>
      </p:sp>
      <p:pic>
        <p:nvPicPr>
          <p:cNvPr id="58" name="Picture 57"/>
          <p:cNvPicPr>
            <a:picLocks noChangeAspect="1"/>
          </p:cNvPicPr>
          <p:nvPr/>
        </p:nvPicPr>
        <p:blipFill rotWithShape="1">
          <a:blip r:embed="rId10" cstate="print">
            <a:extLst>
              <a:ext uri="{28A0092B-C50C-407E-A947-70E740481C1C}">
                <a14:useLocalDpi xmlns:a14="http://schemas.microsoft.com/office/drawing/2010/main" val="0"/>
              </a:ext>
            </a:extLst>
          </a:blip>
          <a:srcRect t="21323" b="7251"/>
          <a:stretch/>
        </p:blipFill>
        <p:spPr>
          <a:xfrm>
            <a:off x="610356" y="3631603"/>
            <a:ext cx="372384" cy="272047"/>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03531" y="3583523"/>
            <a:ext cx="313992" cy="321155"/>
          </a:xfrm>
          <a:prstGeom prst="rect">
            <a:avLst/>
          </a:prstGeom>
        </p:spPr>
      </p:pic>
      <p:sp>
        <p:nvSpPr>
          <p:cNvPr id="60" name="Rectangle 59">
            <a:extLst>
              <a:ext uri="{FF2B5EF4-FFF2-40B4-BE49-F238E27FC236}">
                <a16:creationId xmlns:a16="http://schemas.microsoft.com/office/drawing/2014/main" id="{D893592E-2CBC-49C0-B9A5-3149D74808C5}"/>
              </a:ext>
            </a:extLst>
          </p:cNvPr>
          <p:cNvSpPr/>
          <p:nvPr/>
        </p:nvSpPr>
        <p:spPr>
          <a:xfrm>
            <a:off x="1283167" y="3514078"/>
            <a:ext cx="2085424" cy="531969"/>
          </a:xfrm>
          <a:prstGeom prst="rect">
            <a:avLst/>
          </a:prstGeom>
          <a:noFill/>
          <a:ln w="6350">
            <a:solidFill>
              <a:schemeClr val="accent6">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solidFill>
                <a:schemeClr val="accent2">
                  <a:lumMod val="75000"/>
                </a:schemeClr>
              </a:solidFill>
            </a:endParaRPr>
          </a:p>
        </p:txBody>
      </p:sp>
      <p:sp>
        <p:nvSpPr>
          <p:cNvPr id="61" name="TextBox 60"/>
          <p:cNvSpPr txBox="1"/>
          <p:nvPr/>
        </p:nvSpPr>
        <p:spPr>
          <a:xfrm>
            <a:off x="1844476" y="3894060"/>
            <a:ext cx="884608" cy="169277"/>
          </a:xfrm>
          <a:prstGeom prst="rect">
            <a:avLst/>
          </a:prstGeom>
          <a:noFill/>
        </p:spPr>
        <p:txBody>
          <a:bodyPr wrap="square" rtlCol="0">
            <a:spAutoFit/>
          </a:bodyPr>
          <a:lstStyle/>
          <a:p>
            <a:pPr algn="ctr"/>
            <a:r>
              <a:rPr lang="en-US" sz="500" b="1" dirty="0">
                <a:latin typeface="Helvetica" panose="020B0604020202020204" pitchFamily="2" charset="0"/>
              </a:rPr>
              <a:t>Cargo Terminal</a:t>
            </a:r>
          </a:p>
        </p:txBody>
      </p:sp>
      <p:sp>
        <p:nvSpPr>
          <p:cNvPr id="62" name="Rectangle 61">
            <a:extLst>
              <a:ext uri="{FF2B5EF4-FFF2-40B4-BE49-F238E27FC236}">
                <a16:creationId xmlns:a16="http://schemas.microsoft.com/office/drawing/2014/main" id="{D893592E-2CBC-49C0-B9A5-3149D74808C5}"/>
              </a:ext>
            </a:extLst>
          </p:cNvPr>
          <p:cNvSpPr/>
          <p:nvPr/>
        </p:nvSpPr>
        <p:spPr>
          <a:xfrm>
            <a:off x="928883" y="4047319"/>
            <a:ext cx="2775699" cy="334634"/>
          </a:xfrm>
          <a:prstGeom prst="rect">
            <a:avLst/>
          </a:prstGeom>
          <a:noFill/>
          <a:ln w="6350">
            <a:solidFill>
              <a:schemeClr val="accent6">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solidFill>
                <a:schemeClr val="accent2">
                  <a:lumMod val="75000"/>
                </a:schemeClr>
              </a:solidFill>
            </a:endParaRPr>
          </a:p>
        </p:txBody>
      </p:sp>
      <p:sp>
        <p:nvSpPr>
          <p:cNvPr id="63" name="TextBox 62"/>
          <p:cNvSpPr txBox="1"/>
          <p:nvPr/>
        </p:nvSpPr>
        <p:spPr>
          <a:xfrm>
            <a:off x="838628" y="4083221"/>
            <a:ext cx="2967663" cy="323165"/>
          </a:xfrm>
          <a:prstGeom prst="rect">
            <a:avLst/>
          </a:prstGeom>
          <a:noFill/>
        </p:spPr>
        <p:txBody>
          <a:bodyPr wrap="square" rtlCol="0">
            <a:spAutoFit/>
          </a:bodyPr>
          <a:lstStyle/>
          <a:p>
            <a:pPr algn="ctr"/>
            <a:r>
              <a:rPr lang="en-US" sz="500" dirty="0">
                <a:latin typeface="Helvetica" panose="020B0604020202020204" pitchFamily="2" charset="0"/>
              </a:rPr>
              <a:t>Cargo Terminal Operator Processes:</a:t>
            </a:r>
          </a:p>
          <a:p>
            <a:pPr algn="ctr"/>
            <a:r>
              <a:rPr lang="en-US" sz="500" dirty="0">
                <a:latin typeface="Helvetica" panose="020B0604020202020204" pitchFamily="2" charset="0"/>
              </a:rPr>
              <a:t>Receipt of Cargo, </a:t>
            </a:r>
            <a:r>
              <a:rPr lang="en-US" sz="500" dirty="0" err="1">
                <a:latin typeface="Helvetica" panose="020B0604020202020204" pitchFamily="2" charset="0"/>
              </a:rPr>
              <a:t>Weightment</a:t>
            </a:r>
            <a:r>
              <a:rPr lang="en-US" sz="500" dirty="0">
                <a:latin typeface="Helvetica" panose="020B0604020202020204" pitchFamily="2" charset="0"/>
              </a:rPr>
              <a:t>, Screening, Storage, Palletization, Customs Inspection, Airside movement, Aircraft Loading</a:t>
            </a:r>
          </a:p>
        </p:txBody>
      </p:sp>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11530" y="3548466"/>
            <a:ext cx="342921" cy="350744"/>
          </a:xfrm>
          <a:prstGeom prst="rect">
            <a:avLst/>
          </a:prstGeom>
        </p:spPr>
      </p:pic>
      <p:sp>
        <p:nvSpPr>
          <p:cNvPr id="65" name="TextBox 64"/>
          <p:cNvSpPr txBox="1"/>
          <p:nvPr/>
        </p:nvSpPr>
        <p:spPr>
          <a:xfrm>
            <a:off x="362465" y="4048052"/>
            <a:ext cx="632681" cy="323165"/>
          </a:xfrm>
          <a:prstGeom prst="rect">
            <a:avLst/>
          </a:prstGeom>
          <a:noFill/>
        </p:spPr>
        <p:txBody>
          <a:bodyPr wrap="square" rtlCol="0">
            <a:spAutoFit/>
          </a:bodyPr>
          <a:lstStyle/>
          <a:p>
            <a:pPr algn="ctr"/>
            <a:r>
              <a:rPr lang="en-US" sz="500" b="1" dirty="0">
                <a:solidFill>
                  <a:srgbClr val="FF0000"/>
                </a:solidFill>
                <a:latin typeface="Helvetica" panose="020B0604020202020204" pitchFamily="2" charset="0"/>
              </a:rPr>
              <a:t>Regulated Cargo Services</a:t>
            </a:r>
          </a:p>
        </p:txBody>
      </p:sp>
      <p:sp>
        <p:nvSpPr>
          <p:cNvPr id="66" name="Rectangle 65">
            <a:extLst>
              <a:ext uri="{FF2B5EF4-FFF2-40B4-BE49-F238E27FC236}">
                <a16:creationId xmlns:a16="http://schemas.microsoft.com/office/drawing/2014/main" id="{D893592E-2CBC-49C0-B9A5-3149D74808C5}"/>
              </a:ext>
            </a:extLst>
          </p:cNvPr>
          <p:cNvSpPr/>
          <p:nvPr/>
        </p:nvSpPr>
        <p:spPr>
          <a:xfrm>
            <a:off x="4759219" y="835347"/>
            <a:ext cx="3744062" cy="2674864"/>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p>
        </p:txBody>
      </p:sp>
      <p:sp>
        <p:nvSpPr>
          <p:cNvPr id="67" name="Rectangle 66">
            <a:extLst>
              <a:ext uri="{FF2B5EF4-FFF2-40B4-BE49-F238E27FC236}">
                <a16:creationId xmlns:a16="http://schemas.microsoft.com/office/drawing/2014/main" id="{D893592E-2CBC-49C0-B9A5-3149D74808C5}"/>
              </a:ext>
            </a:extLst>
          </p:cNvPr>
          <p:cNvSpPr/>
          <p:nvPr/>
        </p:nvSpPr>
        <p:spPr>
          <a:xfrm>
            <a:off x="4762268" y="835347"/>
            <a:ext cx="3744062" cy="411207"/>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p>
        </p:txBody>
      </p:sp>
      <p:sp>
        <p:nvSpPr>
          <p:cNvPr id="68" name="TextBox 67"/>
          <p:cNvSpPr txBox="1"/>
          <p:nvPr/>
        </p:nvSpPr>
        <p:spPr>
          <a:xfrm>
            <a:off x="5603326" y="875908"/>
            <a:ext cx="2826712" cy="276999"/>
          </a:xfrm>
          <a:prstGeom prst="rect">
            <a:avLst/>
          </a:prstGeom>
          <a:noFill/>
        </p:spPr>
        <p:txBody>
          <a:bodyPr wrap="square" rtlCol="0">
            <a:spAutoFit/>
          </a:bodyPr>
          <a:lstStyle/>
          <a:p>
            <a:pPr algn="ctr"/>
            <a:r>
              <a:rPr lang="en-US" sz="600" b="1" dirty="0">
                <a:latin typeface="Helvetica" panose="020B0604020202020204" pitchFamily="2" charset="0"/>
              </a:rPr>
              <a:t>GMAX: Empowering unregulated operators to transact </a:t>
            </a:r>
            <a:r>
              <a:rPr lang="en-US" sz="600" b="1" dirty="0" smtClean="0">
                <a:latin typeface="Helvetica" panose="020B0604020202020204" pitchFamily="2" charset="0"/>
              </a:rPr>
              <a:t>digitally e-Booking</a:t>
            </a:r>
            <a:r>
              <a:rPr lang="en-US" sz="600" b="1" dirty="0">
                <a:latin typeface="Helvetica" panose="020B0604020202020204" pitchFamily="2" charset="0"/>
              </a:rPr>
              <a:t>, e-AWB, e-Customs, e-Chamber </a:t>
            </a:r>
            <a:r>
              <a:rPr lang="en-US" sz="600" b="1" dirty="0" err="1">
                <a:latin typeface="Helvetica" panose="020B0604020202020204" pitchFamily="2" charset="0"/>
              </a:rPr>
              <a:t>fo</a:t>
            </a:r>
            <a:r>
              <a:rPr lang="en-US" sz="600" b="1" dirty="0">
                <a:latin typeface="Helvetica" panose="020B0604020202020204" pitchFamily="2" charset="0"/>
              </a:rPr>
              <a:t> Commerce etc.</a:t>
            </a:r>
          </a:p>
        </p:txBody>
      </p:sp>
      <p:sp>
        <p:nvSpPr>
          <p:cNvPr id="69" name="TextBox 68"/>
          <p:cNvSpPr txBox="1"/>
          <p:nvPr/>
        </p:nvSpPr>
        <p:spPr>
          <a:xfrm>
            <a:off x="5025799" y="3239072"/>
            <a:ext cx="598401" cy="169277"/>
          </a:xfrm>
          <a:prstGeom prst="rect">
            <a:avLst/>
          </a:prstGeom>
          <a:noFill/>
        </p:spPr>
        <p:txBody>
          <a:bodyPr wrap="square" rtlCol="0">
            <a:spAutoFit/>
          </a:bodyPr>
          <a:lstStyle/>
          <a:p>
            <a:pPr algn="ctr"/>
            <a:r>
              <a:rPr lang="en-US" sz="500" b="1" dirty="0">
                <a:latin typeface="Helvetica" panose="020B0604020202020204" pitchFamily="2" charset="0"/>
              </a:rPr>
              <a:t>Exporter</a:t>
            </a:r>
          </a:p>
        </p:txBody>
      </p:sp>
      <p:pic>
        <p:nvPicPr>
          <p:cNvPr id="70" name="Picture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90133" y="2910885"/>
            <a:ext cx="327109" cy="317212"/>
          </a:xfrm>
          <a:prstGeom prst="rect">
            <a:avLst/>
          </a:prstGeom>
        </p:spPr>
      </p:pic>
      <p:cxnSp>
        <p:nvCxnSpPr>
          <p:cNvPr id="71" name="Straight Arrow Connector 70"/>
          <p:cNvCxnSpPr/>
          <p:nvPr/>
        </p:nvCxnSpPr>
        <p:spPr>
          <a:xfrm>
            <a:off x="5315489" y="1234229"/>
            <a:ext cx="27126" cy="1640525"/>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24170" y="1238318"/>
            <a:ext cx="14768" cy="738113"/>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17709" y="1234229"/>
            <a:ext cx="27126" cy="1640525"/>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526391" y="1238318"/>
            <a:ext cx="14950" cy="747229"/>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941577" y="1234229"/>
            <a:ext cx="27126" cy="1640525"/>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350258" y="1238318"/>
            <a:ext cx="15088" cy="754129"/>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743798" y="1234229"/>
            <a:ext cx="27126" cy="1640525"/>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152479" y="1238318"/>
            <a:ext cx="15237" cy="76158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283145" y="2290994"/>
            <a:ext cx="884608" cy="246221"/>
          </a:xfrm>
          <a:prstGeom prst="rect">
            <a:avLst/>
          </a:prstGeom>
          <a:noFill/>
        </p:spPr>
        <p:txBody>
          <a:bodyPr wrap="square" rtlCol="0">
            <a:spAutoFit/>
          </a:bodyPr>
          <a:lstStyle/>
          <a:p>
            <a:pPr algn="ctr"/>
            <a:r>
              <a:rPr lang="en-US" sz="500" b="1" dirty="0">
                <a:latin typeface="Helvetica" panose="020B0604020202020204" pitchFamily="2" charset="0"/>
              </a:rPr>
              <a:t>Municipal Corporation of Grater Mumbai</a:t>
            </a:r>
          </a:p>
        </p:txBody>
      </p:sp>
      <p:pic>
        <p:nvPicPr>
          <p:cNvPr id="80" name="Picture 79"/>
          <p:cNvPicPr>
            <a:picLocks noChangeAspect="1"/>
          </p:cNvPicPr>
          <p:nvPr/>
        </p:nvPicPr>
        <p:blipFill rotWithShape="1">
          <a:blip r:embed="rId14" cstate="print">
            <a:extLst>
              <a:ext uri="{28A0092B-C50C-407E-A947-70E740481C1C}">
                <a14:useLocalDpi xmlns:a14="http://schemas.microsoft.com/office/drawing/2010/main" val="0"/>
              </a:ext>
            </a:extLst>
          </a:blip>
          <a:srcRect l="7682" t="10937" r="10937" b="10937"/>
          <a:stretch/>
        </p:blipFill>
        <p:spPr>
          <a:xfrm>
            <a:off x="5572639" y="1999898"/>
            <a:ext cx="312684" cy="292931"/>
          </a:xfrm>
          <a:prstGeom prst="rect">
            <a:avLst/>
          </a:prstGeom>
        </p:spPr>
      </p:pic>
      <p:sp>
        <p:nvSpPr>
          <p:cNvPr id="81" name="TextBox 80"/>
          <p:cNvSpPr txBox="1"/>
          <p:nvPr/>
        </p:nvSpPr>
        <p:spPr>
          <a:xfrm>
            <a:off x="5737495" y="3208400"/>
            <a:ext cx="884608" cy="169277"/>
          </a:xfrm>
          <a:prstGeom prst="rect">
            <a:avLst/>
          </a:prstGeom>
          <a:noFill/>
        </p:spPr>
        <p:txBody>
          <a:bodyPr wrap="square" rtlCol="0">
            <a:spAutoFit/>
          </a:bodyPr>
          <a:lstStyle/>
          <a:p>
            <a:pPr algn="ctr"/>
            <a:r>
              <a:rPr lang="en-US" sz="500" b="1" dirty="0">
                <a:latin typeface="Helvetica" panose="020B0604020202020204" pitchFamily="2" charset="0"/>
              </a:rPr>
              <a:t>Chamber of Commerce</a:t>
            </a:r>
          </a:p>
        </p:txBody>
      </p: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334" y="2911623"/>
            <a:ext cx="296838" cy="287858"/>
          </a:xfrm>
          <a:prstGeom prst="rect">
            <a:avLst/>
          </a:prstGeom>
        </p:spPr>
      </p:pic>
      <p:sp>
        <p:nvSpPr>
          <p:cNvPr id="83" name="TextBox 82"/>
          <p:cNvSpPr txBox="1"/>
          <p:nvPr/>
        </p:nvSpPr>
        <p:spPr>
          <a:xfrm>
            <a:off x="6241783" y="2262530"/>
            <a:ext cx="598401" cy="169277"/>
          </a:xfrm>
          <a:prstGeom prst="rect">
            <a:avLst/>
          </a:prstGeom>
          <a:noFill/>
        </p:spPr>
        <p:txBody>
          <a:bodyPr wrap="square" rtlCol="0">
            <a:spAutoFit/>
          </a:bodyPr>
          <a:lstStyle/>
          <a:p>
            <a:pPr algn="ctr"/>
            <a:r>
              <a:rPr lang="en-US" sz="500" b="1" dirty="0" smtClean="0">
                <a:latin typeface="Helvetica" panose="020B0604020202020204" pitchFamily="2" charset="0"/>
              </a:rPr>
              <a:t>CHA</a:t>
            </a:r>
            <a:endParaRPr lang="en-US" sz="500" b="1" dirty="0">
              <a:latin typeface="Helvetica" panose="020B0604020202020204" pitchFamily="2" charset="0"/>
            </a:endParaRPr>
          </a:p>
        </p:txBody>
      </p:sp>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402" y="2010657"/>
            <a:ext cx="461211" cy="316057"/>
          </a:xfrm>
          <a:prstGeom prst="rect">
            <a:avLst/>
          </a:prstGeom>
        </p:spPr>
      </p:pic>
      <p:sp>
        <p:nvSpPr>
          <p:cNvPr id="85" name="TextBox 84"/>
          <p:cNvSpPr txBox="1"/>
          <p:nvPr/>
        </p:nvSpPr>
        <p:spPr>
          <a:xfrm>
            <a:off x="7086921" y="2248615"/>
            <a:ext cx="598401" cy="169277"/>
          </a:xfrm>
          <a:prstGeom prst="rect">
            <a:avLst/>
          </a:prstGeom>
          <a:noFill/>
        </p:spPr>
        <p:txBody>
          <a:bodyPr wrap="square" rtlCol="0">
            <a:spAutoFit/>
          </a:bodyPr>
          <a:lstStyle/>
          <a:p>
            <a:pPr algn="ctr"/>
            <a:r>
              <a:rPr lang="en-US" sz="500" b="1" dirty="0">
                <a:latin typeface="Helvetica" panose="020B0604020202020204" pitchFamily="2" charset="0"/>
              </a:rPr>
              <a:t>Forwarder</a:t>
            </a:r>
          </a:p>
        </p:txBody>
      </p:sp>
      <p:pic>
        <p:nvPicPr>
          <p:cNvPr id="86" name="Picture 8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44522" y="2026436"/>
            <a:ext cx="241648" cy="234337"/>
          </a:xfrm>
          <a:prstGeom prst="rect">
            <a:avLst/>
          </a:prstGeom>
        </p:spPr>
      </p:pic>
      <p:sp>
        <p:nvSpPr>
          <p:cNvPr id="87" name="TextBox 86"/>
          <p:cNvSpPr txBox="1"/>
          <p:nvPr/>
        </p:nvSpPr>
        <p:spPr>
          <a:xfrm>
            <a:off x="7470982" y="3165306"/>
            <a:ext cx="598401" cy="169277"/>
          </a:xfrm>
          <a:prstGeom prst="rect">
            <a:avLst/>
          </a:prstGeom>
          <a:noFill/>
        </p:spPr>
        <p:txBody>
          <a:bodyPr wrap="square" rtlCol="0">
            <a:spAutoFit/>
          </a:bodyPr>
          <a:lstStyle/>
          <a:p>
            <a:pPr algn="ctr"/>
            <a:r>
              <a:rPr lang="en-US" sz="500" b="1" dirty="0">
                <a:latin typeface="Helvetica" panose="020B0604020202020204" pitchFamily="2" charset="0"/>
              </a:rPr>
              <a:t>Banks</a:t>
            </a:r>
          </a:p>
        </p:txBody>
      </p:sp>
      <p:pic>
        <p:nvPicPr>
          <p:cNvPr id="88" name="Picture 8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53461" y="2926813"/>
            <a:ext cx="239393" cy="231280"/>
          </a:xfrm>
          <a:prstGeom prst="rect">
            <a:avLst/>
          </a:prstGeom>
        </p:spPr>
      </p:pic>
      <p:sp>
        <p:nvSpPr>
          <p:cNvPr id="89" name="TextBox 88"/>
          <p:cNvSpPr txBox="1"/>
          <p:nvPr/>
        </p:nvSpPr>
        <p:spPr>
          <a:xfrm>
            <a:off x="7891753" y="2248615"/>
            <a:ext cx="598401" cy="169277"/>
          </a:xfrm>
          <a:prstGeom prst="rect">
            <a:avLst/>
          </a:prstGeom>
          <a:noFill/>
        </p:spPr>
        <p:txBody>
          <a:bodyPr wrap="square" rtlCol="0">
            <a:spAutoFit/>
          </a:bodyPr>
          <a:lstStyle/>
          <a:p>
            <a:pPr algn="ctr"/>
            <a:r>
              <a:rPr lang="en-US" sz="500" b="1" dirty="0">
                <a:latin typeface="Helvetica" panose="020B0604020202020204" pitchFamily="2" charset="0"/>
              </a:rPr>
              <a:t>Airline</a:t>
            </a:r>
          </a:p>
        </p:txBody>
      </p:sp>
      <p:pic>
        <p:nvPicPr>
          <p:cNvPr id="90" name="Picture 8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002988" y="1999898"/>
            <a:ext cx="330255" cy="320264"/>
          </a:xfrm>
          <a:prstGeom prst="rect">
            <a:avLst/>
          </a:prstGeom>
        </p:spPr>
      </p:pic>
      <p:sp>
        <p:nvSpPr>
          <p:cNvPr id="91" name="TextBox 90"/>
          <p:cNvSpPr txBox="1"/>
          <p:nvPr/>
        </p:nvSpPr>
        <p:spPr>
          <a:xfrm>
            <a:off x="4719681" y="2141600"/>
            <a:ext cx="674773" cy="323165"/>
          </a:xfrm>
          <a:prstGeom prst="rect">
            <a:avLst/>
          </a:prstGeom>
          <a:noFill/>
        </p:spPr>
        <p:txBody>
          <a:bodyPr wrap="square" rtlCol="0">
            <a:spAutoFit/>
          </a:bodyPr>
          <a:lstStyle/>
          <a:p>
            <a:pPr algn="ctr"/>
            <a:r>
              <a:rPr lang="en-US" sz="500" b="1" dirty="0">
                <a:solidFill>
                  <a:srgbClr val="00B0F0"/>
                </a:solidFill>
                <a:latin typeface="Helvetica" panose="020B0604020202020204" pitchFamily="2" charset="0"/>
              </a:rPr>
              <a:t>Unregulated Cargo Operators</a:t>
            </a:r>
          </a:p>
        </p:txBody>
      </p:sp>
      <p:pic>
        <p:nvPicPr>
          <p:cNvPr id="92" name="Picture 91"/>
          <p:cNvPicPr>
            <a:picLocks noChangeAspect="1"/>
          </p:cNvPicPr>
          <p:nvPr/>
        </p:nvPicPr>
        <p:blipFill rotWithShape="1">
          <a:blip r:embed="rId18"/>
          <a:srcRect l="78720" b="86012"/>
          <a:stretch/>
        </p:blipFill>
        <p:spPr>
          <a:xfrm>
            <a:off x="4391491" y="656626"/>
            <a:ext cx="1346003" cy="566627"/>
          </a:xfrm>
          <a:prstGeom prst="rect">
            <a:avLst/>
          </a:prstGeom>
        </p:spPr>
      </p:pic>
      <p:sp>
        <p:nvSpPr>
          <p:cNvPr id="93" name="Rectangle 92">
            <a:extLst>
              <a:ext uri="{FF2B5EF4-FFF2-40B4-BE49-F238E27FC236}">
                <a16:creationId xmlns:a16="http://schemas.microsoft.com/office/drawing/2014/main" id="{D893592E-2CBC-49C0-B9A5-3149D74808C5}"/>
              </a:ext>
            </a:extLst>
          </p:cNvPr>
          <p:cNvSpPr/>
          <p:nvPr/>
        </p:nvSpPr>
        <p:spPr>
          <a:xfrm>
            <a:off x="4763842" y="3511569"/>
            <a:ext cx="3744062" cy="870384"/>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p>
        </p:txBody>
      </p:sp>
      <p:sp>
        <p:nvSpPr>
          <p:cNvPr id="94" name="TextBox 93"/>
          <p:cNvSpPr txBox="1"/>
          <p:nvPr/>
        </p:nvSpPr>
        <p:spPr>
          <a:xfrm>
            <a:off x="4702390" y="3890695"/>
            <a:ext cx="884608" cy="169277"/>
          </a:xfrm>
          <a:prstGeom prst="rect">
            <a:avLst/>
          </a:prstGeom>
          <a:noFill/>
        </p:spPr>
        <p:txBody>
          <a:bodyPr wrap="square" rtlCol="0">
            <a:spAutoFit/>
          </a:bodyPr>
          <a:lstStyle/>
          <a:p>
            <a:pPr algn="ctr"/>
            <a:r>
              <a:rPr lang="en-US" sz="500" b="1" dirty="0">
                <a:solidFill>
                  <a:schemeClr val="bg1">
                    <a:lumMod val="50000"/>
                  </a:schemeClr>
                </a:solidFill>
                <a:latin typeface="Helvetica" panose="020B0604020202020204" pitchFamily="2" charset="0"/>
              </a:rPr>
              <a:t>Landside Area</a:t>
            </a:r>
          </a:p>
        </p:txBody>
      </p:sp>
      <p:sp>
        <p:nvSpPr>
          <p:cNvPr id="95" name="TextBox 94"/>
          <p:cNvSpPr txBox="1"/>
          <p:nvPr/>
        </p:nvSpPr>
        <p:spPr>
          <a:xfrm>
            <a:off x="7656002" y="3890695"/>
            <a:ext cx="884608" cy="169277"/>
          </a:xfrm>
          <a:prstGeom prst="rect">
            <a:avLst/>
          </a:prstGeom>
          <a:noFill/>
        </p:spPr>
        <p:txBody>
          <a:bodyPr wrap="square" rtlCol="0">
            <a:spAutoFit/>
          </a:bodyPr>
          <a:lstStyle/>
          <a:p>
            <a:pPr algn="ctr"/>
            <a:r>
              <a:rPr lang="en-US" sz="500" b="1" dirty="0">
                <a:solidFill>
                  <a:schemeClr val="bg1">
                    <a:lumMod val="50000"/>
                  </a:schemeClr>
                </a:solidFill>
                <a:latin typeface="Helvetica" panose="020B0604020202020204" pitchFamily="2" charset="0"/>
              </a:rPr>
              <a:t>Airside Area</a:t>
            </a:r>
          </a:p>
        </p:txBody>
      </p:sp>
      <p:pic>
        <p:nvPicPr>
          <p:cNvPr id="96" name="Picture 95"/>
          <p:cNvPicPr>
            <a:picLocks noChangeAspect="1"/>
          </p:cNvPicPr>
          <p:nvPr/>
        </p:nvPicPr>
        <p:blipFill rotWithShape="1">
          <a:blip r:embed="rId10" cstate="print">
            <a:extLst>
              <a:ext uri="{28A0092B-C50C-407E-A947-70E740481C1C}">
                <a14:useLocalDpi xmlns:a14="http://schemas.microsoft.com/office/drawing/2010/main" val="0"/>
              </a:ext>
            </a:extLst>
          </a:blip>
          <a:srcRect t="21323" b="7251"/>
          <a:stretch/>
        </p:blipFill>
        <p:spPr>
          <a:xfrm>
            <a:off x="4920350" y="3631603"/>
            <a:ext cx="372384" cy="272047"/>
          </a:xfrm>
          <a:prstGeom prst="rect">
            <a:avLst/>
          </a:prstGeom>
        </p:spPr>
      </p:pic>
      <p:pic>
        <p:nvPicPr>
          <p:cNvPr id="97" name="Picture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3525" y="3583523"/>
            <a:ext cx="313992" cy="321155"/>
          </a:xfrm>
          <a:prstGeom prst="rect">
            <a:avLst/>
          </a:prstGeom>
        </p:spPr>
      </p:pic>
      <p:sp>
        <p:nvSpPr>
          <p:cNvPr id="98" name="Rectangle 97">
            <a:extLst>
              <a:ext uri="{FF2B5EF4-FFF2-40B4-BE49-F238E27FC236}">
                <a16:creationId xmlns:a16="http://schemas.microsoft.com/office/drawing/2014/main" id="{D893592E-2CBC-49C0-B9A5-3149D74808C5}"/>
              </a:ext>
            </a:extLst>
          </p:cNvPr>
          <p:cNvSpPr/>
          <p:nvPr/>
        </p:nvSpPr>
        <p:spPr>
          <a:xfrm>
            <a:off x="5593161" y="3514078"/>
            <a:ext cx="2085424" cy="531969"/>
          </a:xfrm>
          <a:prstGeom prst="rect">
            <a:avLst/>
          </a:prstGeom>
          <a:noFill/>
          <a:ln w="6350">
            <a:solidFill>
              <a:schemeClr val="accent6">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solidFill>
                <a:schemeClr val="accent2">
                  <a:lumMod val="75000"/>
                </a:schemeClr>
              </a:solidFill>
            </a:endParaRPr>
          </a:p>
        </p:txBody>
      </p:sp>
      <p:sp>
        <p:nvSpPr>
          <p:cNvPr id="99" name="TextBox 98"/>
          <p:cNvSpPr txBox="1"/>
          <p:nvPr/>
        </p:nvSpPr>
        <p:spPr>
          <a:xfrm>
            <a:off x="6154470" y="3894060"/>
            <a:ext cx="884608" cy="169277"/>
          </a:xfrm>
          <a:prstGeom prst="rect">
            <a:avLst/>
          </a:prstGeom>
          <a:noFill/>
        </p:spPr>
        <p:txBody>
          <a:bodyPr wrap="square" rtlCol="0">
            <a:spAutoFit/>
          </a:bodyPr>
          <a:lstStyle/>
          <a:p>
            <a:pPr algn="ctr"/>
            <a:r>
              <a:rPr lang="en-US" sz="500" b="1" dirty="0">
                <a:latin typeface="Helvetica" panose="020B0604020202020204" pitchFamily="2" charset="0"/>
              </a:rPr>
              <a:t>Cargo Terminal</a:t>
            </a:r>
          </a:p>
        </p:txBody>
      </p:sp>
      <p:sp>
        <p:nvSpPr>
          <p:cNvPr id="100" name="Rectangle 99">
            <a:extLst>
              <a:ext uri="{FF2B5EF4-FFF2-40B4-BE49-F238E27FC236}">
                <a16:creationId xmlns:a16="http://schemas.microsoft.com/office/drawing/2014/main" id="{D893592E-2CBC-49C0-B9A5-3149D74808C5}"/>
              </a:ext>
            </a:extLst>
          </p:cNvPr>
          <p:cNvSpPr/>
          <p:nvPr/>
        </p:nvSpPr>
        <p:spPr>
          <a:xfrm>
            <a:off x="5238877" y="4047319"/>
            <a:ext cx="2775699" cy="334634"/>
          </a:xfrm>
          <a:prstGeom prst="rect">
            <a:avLst/>
          </a:prstGeom>
          <a:noFill/>
          <a:ln w="6350">
            <a:solidFill>
              <a:schemeClr val="accent6">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000" dirty="0">
              <a:solidFill>
                <a:schemeClr val="accent2">
                  <a:lumMod val="75000"/>
                </a:schemeClr>
              </a:solidFill>
            </a:endParaRPr>
          </a:p>
        </p:txBody>
      </p:sp>
      <p:sp>
        <p:nvSpPr>
          <p:cNvPr id="101" name="TextBox 100"/>
          <p:cNvSpPr txBox="1"/>
          <p:nvPr/>
        </p:nvSpPr>
        <p:spPr>
          <a:xfrm>
            <a:off x="5148622" y="4083221"/>
            <a:ext cx="2967663" cy="323165"/>
          </a:xfrm>
          <a:prstGeom prst="rect">
            <a:avLst/>
          </a:prstGeom>
          <a:noFill/>
        </p:spPr>
        <p:txBody>
          <a:bodyPr wrap="square" rtlCol="0">
            <a:spAutoFit/>
          </a:bodyPr>
          <a:lstStyle/>
          <a:p>
            <a:pPr algn="ctr"/>
            <a:r>
              <a:rPr lang="en-US" sz="500" dirty="0">
                <a:latin typeface="Helvetica" panose="020B0604020202020204" pitchFamily="2" charset="0"/>
              </a:rPr>
              <a:t>Cargo Terminal Operator Processes:</a:t>
            </a:r>
          </a:p>
          <a:p>
            <a:pPr algn="ctr"/>
            <a:r>
              <a:rPr lang="en-US" sz="500" dirty="0">
                <a:latin typeface="Helvetica" panose="020B0604020202020204" pitchFamily="2" charset="0"/>
              </a:rPr>
              <a:t>Receipt of Cargo, </a:t>
            </a:r>
            <a:r>
              <a:rPr lang="en-US" sz="500" dirty="0" err="1">
                <a:latin typeface="Helvetica" panose="020B0604020202020204" pitchFamily="2" charset="0"/>
              </a:rPr>
              <a:t>Weightment</a:t>
            </a:r>
            <a:r>
              <a:rPr lang="en-US" sz="500" dirty="0">
                <a:latin typeface="Helvetica" panose="020B0604020202020204" pitchFamily="2" charset="0"/>
              </a:rPr>
              <a:t>, Screening, Storage, Palletization, Customs Inspection, Airside movement, Aircraft Loading</a:t>
            </a:r>
          </a:p>
        </p:txBody>
      </p:sp>
      <p:pic>
        <p:nvPicPr>
          <p:cNvPr id="102" name="Picture 10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1524" y="3548466"/>
            <a:ext cx="342921" cy="350744"/>
          </a:xfrm>
          <a:prstGeom prst="rect">
            <a:avLst/>
          </a:prstGeom>
        </p:spPr>
      </p:pic>
      <p:sp>
        <p:nvSpPr>
          <p:cNvPr id="103" name="TextBox 102"/>
          <p:cNvSpPr txBox="1"/>
          <p:nvPr/>
        </p:nvSpPr>
        <p:spPr>
          <a:xfrm>
            <a:off x="4672459" y="4048052"/>
            <a:ext cx="632681" cy="323165"/>
          </a:xfrm>
          <a:prstGeom prst="rect">
            <a:avLst/>
          </a:prstGeom>
          <a:noFill/>
        </p:spPr>
        <p:txBody>
          <a:bodyPr wrap="square" rtlCol="0">
            <a:spAutoFit/>
          </a:bodyPr>
          <a:lstStyle/>
          <a:p>
            <a:pPr algn="ctr"/>
            <a:r>
              <a:rPr lang="en-US" sz="500" b="1" dirty="0">
                <a:solidFill>
                  <a:srgbClr val="FF0000"/>
                </a:solidFill>
                <a:latin typeface="Helvetica" panose="020B0604020202020204" pitchFamily="2" charset="0"/>
              </a:rPr>
              <a:t>Regulated Cargo Services</a:t>
            </a:r>
          </a:p>
        </p:txBody>
      </p:sp>
      <p:sp>
        <p:nvSpPr>
          <p:cNvPr id="104" name="Rectangle 103"/>
          <p:cNvSpPr/>
          <p:nvPr/>
        </p:nvSpPr>
        <p:spPr>
          <a:xfrm>
            <a:off x="977185" y="4934358"/>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Document handled ( including copies)</a:t>
            </a:r>
          </a:p>
        </p:txBody>
      </p:sp>
      <p:sp>
        <p:nvSpPr>
          <p:cNvPr id="105" name="Rectangle 104"/>
          <p:cNvSpPr/>
          <p:nvPr/>
        </p:nvSpPr>
        <p:spPr>
          <a:xfrm>
            <a:off x="977185" y="5113775"/>
            <a:ext cx="2322064"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a:solidFill>
                  <a:schemeClr val="tx1"/>
                </a:solidFill>
                <a:latin typeface="Helvetica" panose="020B0604020202020204" pitchFamily="2" charset="0"/>
              </a:rPr>
              <a:t>Avg</a:t>
            </a:r>
            <a:r>
              <a:rPr lang="en-US" sz="800" dirty="0">
                <a:solidFill>
                  <a:schemeClr val="tx1"/>
                </a:solidFill>
                <a:latin typeface="Helvetica" panose="020B0604020202020204" pitchFamily="2" charset="0"/>
              </a:rPr>
              <a:t> Queue Time for document/payments</a:t>
            </a:r>
          </a:p>
        </p:txBody>
      </p:sp>
      <p:sp>
        <p:nvSpPr>
          <p:cNvPr id="106" name="Rectangle 105"/>
          <p:cNvSpPr/>
          <p:nvPr/>
        </p:nvSpPr>
        <p:spPr>
          <a:xfrm>
            <a:off x="977185" y="5291586"/>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Airport Counters</a:t>
            </a:r>
          </a:p>
        </p:txBody>
      </p:sp>
      <p:sp>
        <p:nvSpPr>
          <p:cNvPr id="107" name="Rectangle 106"/>
          <p:cNvSpPr/>
          <p:nvPr/>
        </p:nvSpPr>
        <p:spPr>
          <a:xfrm>
            <a:off x="977185" y="5471003"/>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Average time per export doc handling</a:t>
            </a:r>
          </a:p>
        </p:txBody>
      </p:sp>
      <p:sp>
        <p:nvSpPr>
          <p:cNvPr id="108" name="Rectangle 107"/>
          <p:cNvSpPr/>
          <p:nvPr/>
        </p:nvSpPr>
        <p:spPr>
          <a:xfrm>
            <a:off x="977185" y="5650080"/>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Average time per import doc handling</a:t>
            </a:r>
          </a:p>
        </p:txBody>
      </p:sp>
      <p:sp>
        <p:nvSpPr>
          <p:cNvPr id="109" name="Rectangle 108"/>
          <p:cNvSpPr/>
          <p:nvPr/>
        </p:nvSpPr>
        <p:spPr>
          <a:xfrm>
            <a:off x="977185" y="5829497"/>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Accuracy of data</a:t>
            </a:r>
          </a:p>
        </p:txBody>
      </p:sp>
      <p:sp>
        <p:nvSpPr>
          <p:cNvPr id="110" name="Rectangle 109"/>
          <p:cNvSpPr/>
          <p:nvPr/>
        </p:nvSpPr>
        <p:spPr>
          <a:xfrm>
            <a:off x="977185" y="6007308"/>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Waiting time for Export Trucks</a:t>
            </a:r>
          </a:p>
        </p:txBody>
      </p:sp>
      <p:sp>
        <p:nvSpPr>
          <p:cNvPr id="111" name="Rectangle 110"/>
          <p:cNvSpPr/>
          <p:nvPr/>
        </p:nvSpPr>
        <p:spPr>
          <a:xfrm>
            <a:off x="977185" y="6186725"/>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Availability of data to stake holders</a:t>
            </a:r>
          </a:p>
        </p:txBody>
      </p:sp>
      <p:sp>
        <p:nvSpPr>
          <p:cNvPr id="112" name="Rectangle 111"/>
          <p:cNvSpPr/>
          <p:nvPr/>
        </p:nvSpPr>
        <p:spPr>
          <a:xfrm>
            <a:off x="977185" y="4726694"/>
            <a:ext cx="1939906" cy="177309"/>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bg1"/>
                </a:solidFill>
                <a:latin typeface="Helvetica" panose="020B0604020202020204" pitchFamily="2" charset="0"/>
              </a:rPr>
              <a:t>Parameter</a:t>
            </a:r>
            <a:endParaRPr lang="en-US" sz="700" b="1" dirty="0">
              <a:solidFill>
                <a:schemeClr val="bg1"/>
              </a:solidFill>
              <a:latin typeface="Helvetica" panose="020B0604020202020204" pitchFamily="2" charset="0"/>
            </a:endParaRPr>
          </a:p>
        </p:txBody>
      </p:sp>
      <p:sp>
        <p:nvSpPr>
          <p:cNvPr id="113" name="Rectangle 112"/>
          <p:cNvSpPr/>
          <p:nvPr/>
        </p:nvSpPr>
        <p:spPr>
          <a:xfrm>
            <a:off x="3595218" y="4934358"/>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128</a:t>
            </a:r>
          </a:p>
        </p:txBody>
      </p:sp>
      <p:sp>
        <p:nvSpPr>
          <p:cNvPr id="114" name="Rectangle 113"/>
          <p:cNvSpPr/>
          <p:nvPr/>
        </p:nvSpPr>
        <p:spPr>
          <a:xfrm>
            <a:off x="3595218" y="5113775"/>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1 </a:t>
            </a:r>
            <a:r>
              <a:rPr lang="en-US" sz="800" dirty="0" err="1">
                <a:solidFill>
                  <a:schemeClr val="tx1"/>
                </a:solidFill>
                <a:latin typeface="Helvetica" panose="020B0604020202020204" pitchFamily="2" charset="0"/>
              </a:rPr>
              <a:t>hr</a:t>
            </a:r>
            <a:r>
              <a:rPr lang="en-US" sz="800" dirty="0">
                <a:solidFill>
                  <a:schemeClr val="tx1"/>
                </a:solidFill>
                <a:latin typeface="Helvetica" panose="020B0604020202020204" pitchFamily="2" charset="0"/>
              </a:rPr>
              <a:t> 20 minutes</a:t>
            </a:r>
          </a:p>
        </p:txBody>
      </p:sp>
      <p:sp>
        <p:nvSpPr>
          <p:cNvPr id="115" name="Rectangle 114"/>
          <p:cNvSpPr/>
          <p:nvPr/>
        </p:nvSpPr>
        <p:spPr>
          <a:xfrm>
            <a:off x="3595218" y="5291586"/>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latin typeface="Helvetica" panose="020B0604020202020204" pitchFamily="2" charset="0"/>
              </a:rPr>
              <a:t>9</a:t>
            </a:r>
            <a:endParaRPr lang="en-US" sz="800" dirty="0">
              <a:solidFill>
                <a:schemeClr val="tx1"/>
              </a:solidFill>
              <a:latin typeface="Helvetica" panose="020B0604020202020204" pitchFamily="2" charset="0"/>
            </a:endParaRPr>
          </a:p>
        </p:txBody>
      </p:sp>
      <p:sp>
        <p:nvSpPr>
          <p:cNvPr id="116" name="Rectangle 115"/>
          <p:cNvSpPr/>
          <p:nvPr/>
        </p:nvSpPr>
        <p:spPr>
          <a:xfrm>
            <a:off x="3595218" y="5471003"/>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28 minutes</a:t>
            </a:r>
          </a:p>
        </p:txBody>
      </p:sp>
      <p:sp>
        <p:nvSpPr>
          <p:cNvPr id="117" name="Rectangle 116"/>
          <p:cNvSpPr/>
          <p:nvPr/>
        </p:nvSpPr>
        <p:spPr>
          <a:xfrm>
            <a:off x="3595218" y="5650080"/>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22 minutes</a:t>
            </a:r>
          </a:p>
        </p:txBody>
      </p:sp>
      <p:sp>
        <p:nvSpPr>
          <p:cNvPr id="118" name="Rectangle 117"/>
          <p:cNvSpPr/>
          <p:nvPr/>
        </p:nvSpPr>
        <p:spPr>
          <a:xfrm>
            <a:off x="3595218" y="5829497"/>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85%</a:t>
            </a:r>
          </a:p>
        </p:txBody>
      </p:sp>
      <p:sp>
        <p:nvSpPr>
          <p:cNvPr id="119" name="Rectangle 118"/>
          <p:cNvSpPr/>
          <p:nvPr/>
        </p:nvSpPr>
        <p:spPr>
          <a:xfrm>
            <a:off x="3595218" y="6007308"/>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2 hours+</a:t>
            </a:r>
          </a:p>
        </p:txBody>
      </p:sp>
      <p:sp>
        <p:nvSpPr>
          <p:cNvPr id="120" name="Rectangle 119"/>
          <p:cNvSpPr/>
          <p:nvPr/>
        </p:nvSpPr>
        <p:spPr>
          <a:xfrm>
            <a:off x="3595218" y="6186725"/>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Through Mail, calls and in person</a:t>
            </a:r>
          </a:p>
        </p:txBody>
      </p:sp>
      <p:sp>
        <p:nvSpPr>
          <p:cNvPr id="121" name="Rectangle 120"/>
          <p:cNvSpPr/>
          <p:nvPr/>
        </p:nvSpPr>
        <p:spPr>
          <a:xfrm>
            <a:off x="3595218" y="4726694"/>
            <a:ext cx="1939906" cy="177309"/>
          </a:xfrm>
          <a:prstGeom prst="rect">
            <a:avLst/>
          </a:prstGeom>
          <a:solidFill>
            <a:srgbClr val="00206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Helvetica" panose="020B0604020202020204" pitchFamily="2" charset="0"/>
              </a:rPr>
              <a:t>Pre GMAX</a:t>
            </a:r>
          </a:p>
        </p:txBody>
      </p:sp>
      <p:sp>
        <p:nvSpPr>
          <p:cNvPr id="122" name="Rectangle 121"/>
          <p:cNvSpPr/>
          <p:nvPr/>
        </p:nvSpPr>
        <p:spPr>
          <a:xfrm>
            <a:off x="6327402" y="4934358"/>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24</a:t>
            </a:r>
          </a:p>
        </p:txBody>
      </p:sp>
      <p:sp>
        <p:nvSpPr>
          <p:cNvPr id="123" name="Rectangle 122"/>
          <p:cNvSpPr/>
          <p:nvPr/>
        </p:nvSpPr>
        <p:spPr>
          <a:xfrm>
            <a:off x="6327402" y="5113775"/>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Nil</a:t>
            </a:r>
          </a:p>
        </p:txBody>
      </p:sp>
      <p:sp>
        <p:nvSpPr>
          <p:cNvPr id="124" name="Rectangle 123"/>
          <p:cNvSpPr/>
          <p:nvPr/>
        </p:nvSpPr>
        <p:spPr>
          <a:xfrm>
            <a:off x="6327402" y="5291586"/>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latin typeface="Helvetica" panose="020B0604020202020204" pitchFamily="2" charset="0"/>
              </a:rPr>
              <a:t>1</a:t>
            </a:r>
            <a:endParaRPr lang="en-US" sz="800" dirty="0">
              <a:solidFill>
                <a:schemeClr val="tx1"/>
              </a:solidFill>
              <a:latin typeface="Helvetica" panose="020B0604020202020204" pitchFamily="2" charset="0"/>
            </a:endParaRPr>
          </a:p>
        </p:txBody>
      </p:sp>
      <p:sp>
        <p:nvSpPr>
          <p:cNvPr id="125" name="Rectangle 124"/>
          <p:cNvSpPr/>
          <p:nvPr/>
        </p:nvSpPr>
        <p:spPr>
          <a:xfrm>
            <a:off x="6327402" y="5471003"/>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6 minutes</a:t>
            </a:r>
          </a:p>
        </p:txBody>
      </p:sp>
      <p:sp>
        <p:nvSpPr>
          <p:cNvPr id="126" name="Rectangle 125"/>
          <p:cNvSpPr/>
          <p:nvPr/>
        </p:nvSpPr>
        <p:spPr>
          <a:xfrm>
            <a:off x="6327402" y="5650080"/>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latin typeface="Helvetica" panose="020B0604020202020204" pitchFamily="2" charset="0"/>
              </a:rPr>
              <a:t>8 </a:t>
            </a:r>
            <a:r>
              <a:rPr lang="en-US" sz="800" dirty="0">
                <a:solidFill>
                  <a:schemeClr val="tx1"/>
                </a:solidFill>
                <a:latin typeface="Helvetica" panose="020B0604020202020204" pitchFamily="2" charset="0"/>
              </a:rPr>
              <a:t>minutes</a:t>
            </a:r>
          </a:p>
        </p:txBody>
      </p:sp>
      <p:sp>
        <p:nvSpPr>
          <p:cNvPr id="127" name="Rectangle 126"/>
          <p:cNvSpPr/>
          <p:nvPr/>
        </p:nvSpPr>
        <p:spPr>
          <a:xfrm>
            <a:off x="6327402" y="5829497"/>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94% +</a:t>
            </a:r>
          </a:p>
        </p:txBody>
      </p:sp>
      <p:sp>
        <p:nvSpPr>
          <p:cNvPr id="128" name="Rectangle 127"/>
          <p:cNvSpPr/>
          <p:nvPr/>
        </p:nvSpPr>
        <p:spPr>
          <a:xfrm>
            <a:off x="6327402" y="6007308"/>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30 </a:t>
            </a:r>
            <a:r>
              <a:rPr lang="en-US" sz="800" dirty="0" smtClean="0">
                <a:solidFill>
                  <a:schemeClr val="tx1"/>
                </a:solidFill>
                <a:latin typeface="Helvetica" panose="020B0604020202020204" pitchFamily="2" charset="0"/>
              </a:rPr>
              <a:t>minutes</a:t>
            </a:r>
            <a:endParaRPr lang="en-US" sz="800" dirty="0">
              <a:solidFill>
                <a:schemeClr val="tx1"/>
              </a:solidFill>
              <a:latin typeface="Helvetica" panose="020B0604020202020204" pitchFamily="2" charset="0"/>
            </a:endParaRPr>
          </a:p>
        </p:txBody>
      </p:sp>
      <p:sp>
        <p:nvSpPr>
          <p:cNvPr id="129" name="Rectangle 128"/>
          <p:cNvSpPr/>
          <p:nvPr/>
        </p:nvSpPr>
        <p:spPr>
          <a:xfrm>
            <a:off x="6327402" y="6186725"/>
            <a:ext cx="1939906" cy="1773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Helvetica" panose="020B0604020202020204" pitchFamily="2" charset="0"/>
              </a:rPr>
              <a:t>Portal, EDI, App, On Demand</a:t>
            </a:r>
          </a:p>
        </p:txBody>
      </p:sp>
      <p:sp>
        <p:nvSpPr>
          <p:cNvPr id="130" name="Rectangle 129"/>
          <p:cNvSpPr/>
          <p:nvPr/>
        </p:nvSpPr>
        <p:spPr>
          <a:xfrm>
            <a:off x="6327402" y="4726694"/>
            <a:ext cx="1939906" cy="177309"/>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Helvetica" panose="020B0604020202020204" pitchFamily="2" charset="0"/>
              </a:rPr>
              <a:t>Post GMAX</a:t>
            </a:r>
          </a:p>
        </p:txBody>
      </p:sp>
      <p:cxnSp>
        <p:nvCxnSpPr>
          <p:cNvPr id="131" name="Straight Connector 130"/>
          <p:cNvCxnSpPr/>
          <p:nvPr/>
        </p:nvCxnSpPr>
        <p:spPr>
          <a:xfrm>
            <a:off x="964331" y="5104841"/>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64331" y="5297434"/>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964331" y="5468895"/>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964331" y="5661488"/>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964331" y="5827389"/>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64331" y="6007282"/>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64331" y="6184617"/>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964331" y="6364510"/>
            <a:ext cx="1952760"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595218" y="5104841"/>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595218" y="5297434"/>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595218" y="5468895"/>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595218" y="5661488"/>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595218" y="5827389"/>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595218" y="6007282"/>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595218" y="6184617"/>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595218" y="6364510"/>
            <a:ext cx="195276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327402" y="5104841"/>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327402" y="5297434"/>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327402" y="5468895"/>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327402" y="5661488"/>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327402" y="5827389"/>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327402" y="6007282"/>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327402" y="6184617"/>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27402" y="6364510"/>
            <a:ext cx="1952760" cy="0"/>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pic>
        <p:nvPicPr>
          <p:cNvPr id="155" name="Picture 1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89839" y="4618331"/>
            <a:ext cx="322679" cy="322679"/>
          </a:xfrm>
          <a:prstGeom prst="rect">
            <a:avLst/>
          </a:prstGeom>
        </p:spPr>
      </p:pic>
      <p:pic>
        <p:nvPicPr>
          <p:cNvPr id="156" name="Picture 1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25799" y="4619077"/>
            <a:ext cx="314227" cy="314227"/>
          </a:xfrm>
          <a:prstGeom prst="rect">
            <a:avLst/>
          </a:prstGeom>
        </p:spPr>
      </p:pic>
      <p:pic>
        <p:nvPicPr>
          <p:cNvPr id="157" name="Picture 1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71393" y="4617288"/>
            <a:ext cx="310245" cy="310245"/>
          </a:xfrm>
          <a:prstGeom prst="rect">
            <a:avLst/>
          </a:prstGeom>
        </p:spPr>
      </p:pic>
      <p:sp>
        <p:nvSpPr>
          <p:cNvPr id="158" name="Oval 157"/>
          <p:cNvSpPr/>
          <p:nvPr/>
        </p:nvSpPr>
        <p:spPr>
          <a:xfrm>
            <a:off x="9203862" y="1045392"/>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337335" y="1194528"/>
            <a:ext cx="599349" cy="599349"/>
          </a:xfrm>
          <a:prstGeom prst="rect">
            <a:avLst/>
          </a:prstGeom>
        </p:spPr>
      </p:pic>
      <p:sp>
        <p:nvSpPr>
          <p:cNvPr id="160" name="Oval 159"/>
          <p:cNvSpPr/>
          <p:nvPr/>
        </p:nvSpPr>
        <p:spPr>
          <a:xfrm>
            <a:off x="9203862" y="2372528"/>
            <a:ext cx="914400" cy="914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425351" y="2555148"/>
            <a:ext cx="481231" cy="481232"/>
          </a:xfrm>
          <a:prstGeom prst="rect">
            <a:avLst/>
          </a:prstGeom>
        </p:spPr>
      </p:pic>
      <p:sp>
        <p:nvSpPr>
          <p:cNvPr id="162" name="Oval 161"/>
          <p:cNvSpPr/>
          <p:nvPr/>
        </p:nvSpPr>
        <p:spPr>
          <a:xfrm>
            <a:off x="9203862" y="3704344"/>
            <a:ext cx="914400"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357234" y="3821899"/>
            <a:ext cx="595316" cy="595316"/>
          </a:xfrm>
          <a:prstGeom prst="rect">
            <a:avLst/>
          </a:prstGeom>
        </p:spPr>
      </p:pic>
      <p:sp>
        <p:nvSpPr>
          <p:cNvPr id="164" name="Oval 163"/>
          <p:cNvSpPr/>
          <p:nvPr/>
        </p:nvSpPr>
        <p:spPr>
          <a:xfrm>
            <a:off x="9203862" y="5036160"/>
            <a:ext cx="914400" cy="914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409325" y="5186316"/>
            <a:ext cx="565158" cy="565158"/>
          </a:xfrm>
          <a:prstGeom prst="rect">
            <a:avLst/>
          </a:prstGeom>
        </p:spPr>
      </p:pic>
      <p:sp>
        <p:nvSpPr>
          <p:cNvPr id="166" name="TextBox 165"/>
          <p:cNvSpPr txBox="1"/>
          <p:nvPr/>
        </p:nvSpPr>
        <p:spPr>
          <a:xfrm>
            <a:off x="3310951" y="3080345"/>
            <a:ext cx="884608" cy="246221"/>
          </a:xfrm>
          <a:prstGeom prst="rect">
            <a:avLst/>
          </a:prstGeom>
          <a:noFill/>
        </p:spPr>
        <p:txBody>
          <a:bodyPr wrap="square" rtlCol="0">
            <a:spAutoFit/>
          </a:bodyPr>
          <a:lstStyle/>
          <a:p>
            <a:pPr algn="ctr"/>
            <a:r>
              <a:rPr lang="en-US" sz="500" b="1" dirty="0">
                <a:latin typeface="Helvetica" panose="020B0604020202020204" pitchFamily="2" charset="0"/>
              </a:rPr>
              <a:t>Customs and Allied regulators</a:t>
            </a:r>
          </a:p>
        </p:txBody>
      </p:sp>
      <p:pic>
        <p:nvPicPr>
          <p:cNvPr id="167" name="Picture 1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3829" y="2831368"/>
            <a:ext cx="283858" cy="275270"/>
          </a:xfrm>
          <a:prstGeom prst="rect">
            <a:avLst/>
          </a:prstGeom>
        </p:spPr>
      </p:pic>
    </p:spTree>
    <p:extLst>
      <p:ext uri="{BB962C8B-B14F-4D97-AF65-F5344CB8AC3E}">
        <p14:creationId xmlns:p14="http://schemas.microsoft.com/office/powerpoint/2010/main" val="10696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5871028"/>
            <a:ext cx="12195177" cy="892552"/>
          </a:xfrm>
          <a:prstGeom prst="rect">
            <a:avLst/>
          </a:prstGeom>
          <a:solidFill>
            <a:schemeClr val="tx2">
              <a:lumMod val="50000"/>
              <a:alpha val="71000"/>
            </a:schemeClr>
          </a:solidFill>
        </p:spPr>
        <p:txBody>
          <a:bodyPr wrap="square" rtlCol="0" anchor="ctr">
            <a:spAutoFit/>
          </a:bodyPr>
          <a:lstStyle/>
          <a:p>
            <a:pPr algn="ctr"/>
            <a:r>
              <a:rPr lang="en-IN" sz="3200" b="1" dirty="0" smtClean="0">
                <a:solidFill>
                  <a:schemeClr val="bg1"/>
                </a:solidFill>
                <a:latin typeface="Helvetica" panose="020B0604020202020204" pitchFamily="2" charset="0"/>
              </a:rPr>
              <a:t>Global e-Commerce Logistics - Massive Opportunity Ahead</a:t>
            </a:r>
            <a:r>
              <a:rPr lang="en-IN" sz="2400" dirty="0" smtClean="0">
                <a:solidFill>
                  <a:schemeClr val="bg1"/>
                </a:solidFill>
                <a:latin typeface="Helvetica" panose="020B0604020202020204" pitchFamily="2" charset="0"/>
              </a:rPr>
              <a:t> </a:t>
            </a:r>
          </a:p>
          <a:p>
            <a:pPr algn="ctr"/>
            <a:r>
              <a:rPr lang="en-US" sz="2000" dirty="0" smtClean="0">
                <a:solidFill>
                  <a:schemeClr val="bg1"/>
                </a:solidFill>
                <a:latin typeface="Helvetica" panose="020B0604020202020204" pitchFamily="2" charset="0"/>
              </a:rPr>
              <a:t>The </a:t>
            </a:r>
            <a:r>
              <a:rPr lang="en-US" sz="2000" dirty="0">
                <a:solidFill>
                  <a:schemeClr val="bg1"/>
                </a:solidFill>
                <a:latin typeface="Helvetica" panose="020B0604020202020204" pitchFamily="2" charset="0"/>
              </a:rPr>
              <a:t>Rise of Cross-Border e-Commerce, </a:t>
            </a:r>
            <a:r>
              <a:rPr lang="en-US" sz="2000" dirty="0" smtClean="0">
                <a:solidFill>
                  <a:schemeClr val="bg1"/>
                </a:solidFill>
                <a:latin typeface="Helvetica" panose="020B0604020202020204" pitchFamily="2" charset="0"/>
              </a:rPr>
              <a:t>Collaborative Communities and Logistics Marketplaces</a:t>
            </a:r>
            <a:endParaRPr lang="en-US" sz="2000" dirty="0">
              <a:solidFill>
                <a:schemeClr val="bg1"/>
              </a:solidFill>
              <a:latin typeface="Helvetica" panose="020B0604020202020204" pitchFamily="2" charset="0"/>
            </a:endParaRPr>
          </a:p>
        </p:txBody>
      </p:sp>
    </p:spTree>
    <p:extLst>
      <p:ext uri="{BB962C8B-B14F-4D97-AF65-F5344CB8AC3E}">
        <p14:creationId xmlns:p14="http://schemas.microsoft.com/office/powerpoint/2010/main" val="839888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Accelerating container movement </a:t>
            </a:r>
            <a:r>
              <a:rPr lang="en-US" dirty="0" smtClean="0"/>
              <a:t> a Container Digital Exchange</a:t>
            </a:r>
            <a:endParaRPr lang="en-US" dirty="0"/>
          </a:p>
        </p:txBody>
      </p:sp>
      <p:pic>
        <p:nvPicPr>
          <p:cNvPr id="3" name="Picture 2"/>
          <p:cNvPicPr>
            <a:picLocks noChangeAspect="1"/>
          </p:cNvPicPr>
          <p:nvPr/>
        </p:nvPicPr>
        <p:blipFill rotWithShape="1">
          <a:blip r:embed="rId2"/>
          <a:srcRect l="18533" t="16286" r="26136" b="1808"/>
          <a:stretch/>
        </p:blipFill>
        <p:spPr>
          <a:xfrm>
            <a:off x="4802187" y="1161224"/>
            <a:ext cx="4191000" cy="3487904"/>
          </a:xfrm>
          <a:prstGeom prst="rect">
            <a:avLst/>
          </a:prstGeom>
        </p:spPr>
      </p:pic>
      <p:sp>
        <p:nvSpPr>
          <p:cNvPr id="4" name="TextBox 3"/>
          <p:cNvSpPr txBox="1"/>
          <p:nvPr/>
        </p:nvSpPr>
        <p:spPr>
          <a:xfrm>
            <a:off x="4906618" y="1297918"/>
            <a:ext cx="1068204" cy="553998"/>
          </a:xfrm>
          <a:prstGeom prst="rect">
            <a:avLst/>
          </a:prstGeom>
          <a:noFill/>
        </p:spPr>
        <p:txBody>
          <a:bodyPr wrap="square" rtlCol="0">
            <a:spAutoFit/>
          </a:bodyPr>
          <a:lstStyle/>
          <a:p>
            <a:pPr marL="171450" indent="-171450">
              <a:buFont typeface="Arial" panose="020B0604020202020204" pitchFamily="34" charset="0"/>
              <a:buChar char="•"/>
            </a:pPr>
            <a:r>
              <a:rPr lang="en-US" sz="500" dirty="0" smtClean="0">
                <a:solidFill>
                  <a:schemeClr val="tx1">
                    <a:lumMod val="95000"/>
                    <a:lumOff val="5000"/>
                  </a:schemeClr>
                </a:solidFill>
                <a:latin typeface="Helvetica" panose="020B0604020202020204" pitchFamily="2" charset="0"/>
              </a:rPr>
              <a:t>Gate </a:t>
            </a:r>
            <a:r>
              <a:rPr lang="en-US" sz="500" dirty="0">
                <a:solidFill>
                  <a:schemeClr val="tx1">
                    <a:lumMod val="95000"/>
                    <a:lumOff val="5000"/>
                  </a:schemeClr>
                </a:solidFill>
                <a:latin typeface="Helvetica" panose="020B0604020202020204" pitchFamily="2" charset="0"/>
              </a:rPr>
              <a:t>Pass</a:t>
            </a:r>
          </a:p>
          <a:p>
            <a:pPr marL="171450" indent="-171450">
              <a:buFont typeface="Arial" panose="020B0604020202020204" pitchFamily="34" charset="0"/>
              <a:buChar char="•"/>
            </a:pPr>
            <a:r>
              <a:rPr lang="en-US" sz="500" dirty="0" smtClean="0">
                <a:solidFill>
                  <a:schemeClr val="tx1">
                    <a:lumMod val="95000"/>
                    <a:lumOff val="5000"/>
                  </a:schemeClr>
                </a:solidFill>
                <a:latin typeface="Helvetica" panose="020B0604020202020204" pitchFamily="2" charset="0"/>
              </a:rPr>
              <a:t>Truck </a:t>
            </a:r>
            <a:r>
              <a:rPr lang="en-US" sz="500" dirty="0">
                <a:solidFill>
                  <a:schemeClr val="tx1">
                    <a:lumMod val="95000"/>
                    <a:lumOff val="5000"/>
                  </a:schemeClr>
                </a:solidFill>
                <a:latin typeface="Helvetica" panose="020B0604020202020204" pitchFamily="2" charset="0"/>
              </a:rPr>
              <a:t>Number</a:t>
            </a:r>
          </a:p>
          <a:p>
            <a:pPr marL="171450" indent="-171450">
              <a:buFont typeface="Arial" panose="020B0604020202020204" pitchFamily="34" charset="0"/>
              <a:buChar char="•"/>
            </a:pPr>
            <a:r>
              <a:rPr lang="en-US" sz="500" dirty="0" smtClean="0">
                <a:solidFill>
                  <a:schemeClr val="tx1">
                    <a:lumMod val="95000"/>
                    <a:lumOff val="5000"/>
                  </a:schemeClr>
                </a:solidFill>
                <a:latin typeface="Helvetica" panose="020B0604020202020204" pitchFamily="2" charset="0"/>
              </a:rPr>
              <a:t>Customs </a:t>
            </a:r>
            <a:r>
              <a:rPr lang="en-US" sz="500" dirty="0">
                <a:solidFill>
                  <a:schemeClr val="tx1">
                    <a:lumMod val="95000"/>
                    <a:lumOff val="5000"/>
                  </a:schemeClr>
                </a:solidFill>
                <a:latin typeface="Helvetica" panose="020B0604020202020204" pitchFamily="2" charset="0"/>
              </a:rPr>
              <a:t>Document</a:t>
            </a:r>
          </a:p>
          <a:p>
            <a:pPr marL="171450" indent="-171450">
              <a:buFont typeface="Arial" panose="020B0604020202020204" pitchFamily="34" charset="0"/>
              <a:buChar char="•"/>
            </a:pPr>
            <a:r>
              <a:rPr lang="en-US" sz="500" dirty="0" smtClean="0">
                <a:solidFill>
                  <a:schemeClr val="tx1">
                    <a:lumMod val="95000"/>
                    <a:lumOff val="5000"/>
                  </a:schemeClr>
                </a:solidFill>
                <a:latin typeface="Helvetica" panose="020B0604020202020204" pitchFamily="2" charset="0"/>
              </a:rPr>
              <a:t>Booking </a:t>
            </a:r>
            <a:r>
              <a:rPr lang="en-US" sz="500" dirty="0">
                <a:solidFill>
                  <a:schemeClr val="tx1">
                    <a:lumMod val="95000"/>
                    <a:lumOff val="5000"/>
                  </a:schemeClr>
                </a:solidFill>
                <a:latin typeface="Helvetica" panose="020B0604020202020204" pitchFamily="2" charset="0"/>
              </a:rPr>
              <a:t>with </a:t>
            </a:r>
            <a:r>
              <a:rPr lang="en-US" sz="500" dirty="0" smtClean="0">
                <a:solidFill>
                  <a:schemeClr val="tx1">
                    <a:lumMod val="95000"/>
                    <a:lumOff val="5000"/>
                  </a:schemeClr>
                </a:solidFill>
                <a:latin typeface="Helvetica" panose="020B0604020202020204" pitchFamily="2" charset="0"/>
              </a:rPr>
              <a:t>Terminal   </a:t>
            </a:r>
            <a:r>
              <a:rPr lang="en-US" sz="500" dirty="0">
                <a:solidFill>
                  <a:schemeClr val="tx1">
                    <a:lumMod val="95000"/>
                    <a:lumOff val="5000"/>
                  </a:schemeClr>
                </a:solidFill>
                <a:latin typeface="Helvetica" panose="020B0604020202020204" pitchFamily="2" charset="0"/>
              </a:rPr>
              <a:t>Operator for space </a:t>
            </a:r>
            <a:r>
              <a:rPr lang="en-US" sz="500" dirty="0" smtClean="0">
                <a:solidFill>
                  <a:schemeClr val="tx1">
                    <a:lumMod val="95000"/>
                    <a:lumOff val="5000"/>
                  </a:schemeClr>
                </a:solidFill>
                <a:latin typeface="Helvetica" panose="020B0604020202020204" pitchFamily="2" charset="0"/>
              </a:rPr>
              <a:t>allotment </a:t>
            </a:r>
            <a:endParaRPr lang="en-US" sz="500" dirty="0">
              <a:solidFill>
                <a:schemeClr val="tx1">
                  <a:lumMod val="95000"/>
                  <a:lumOff val="5000"/>
                </a:schemeClr>
              </a:solidFill>
              <a:latin typeface="Helvetica" panose="020B0604020202020204" pitchFamily="2" charset="0"/>
            </a:endParaRPr>
          </a:p>
        </p:txBody>
      </p:sp>
      <p:sp>
        <p:nvSpPr>
          <p:cNvPr id="5" name="TextBox 4"/>
          <p:cNvSpPr txBox="1"/>
          <p:nvPr/>
        </p:nvSpPr>
        <p:spPr>
          <a:xfrm>
            <a:off x="5974822" y="1345858"/>
            <a:ext cx="503194" cy="246221"/>
          </a:xfrm>
          <a:prstGeom prst="rect">
            <a:avLst/>
          </a:prstGeom>
          <a:noFill/>
        </p:spPr>
        <p:txBody>
          <a:bodyPr wrap="square" rtlCol="0">
            <a:spAutoFit/>
          </a:bodyPr>
          <a:lstStyle/>
          <a:p>
            <a:r>
              <a:rPr lang="en-US" sz="500" dirty="0">
                <a:solidFill>
                  <a:schemeClr val="tx1">
                    <a:lumMod val="95000"/>
                    <a:lumOff val="5000"/>
                  </a:schemeClr>
                </a:solidFill>
                <a:latin typeface="Helvetica" panose="020B0604020202020204" pitchFamily="2" charset="0"/>
              </a:rPr>
              <a:t>Document  </a:t>
            </a:r>
          </a:p>
          <a:p>
            <a:r>
              <a:rPr lang="en-US" sz="500" dirty="0">
                <a:solidFill>
                  <a:schemeClr val="tx1">
                    <a:lumMod val="95000"/>
                    <a:lumOff val="5000"/>
                  </a:schemeClr>
                </a:solidFill>
                <a:latin typeface="Helvetica" panose="020B0604020202020204" pitchFamily="2" charset="0"/>
              </a:rPr>
              <a:t>Validation </a:t>
            </a:r>
          </a:p>
        </p:txBody>
      </p:sp>
      <p:sp>
        <p:nvSpPr>
          <p:cNvPr id="6" name="TextBox 5"/>
          <p:cNvSpPr txBox="1"/>
          <p:nvPr/>
        </p:nvSpPr>
        <p:spPr>
          <a:xfrm>
            <a:off x="6362147" y="1226009"/>
            <a:ext cx="503194" cy="246221"/>
          </a:xfrm>
          <a:prstGeom prst="rect">
            <a:avLst/>
          </a:prstGeom>
          <a:noFill/>
        </p:spPr>
        <p:txBody>
          <a:bodyPr wrap="square" rtlCol="0">
            <a:spAutoFit/>
          </a:bodyPr>
          <a:lstStyle/>
          <a:p>
            <a:pPr algn="r"/>
            <a:r>
              <a:rPr lang="en-US" sz="500" dirty="0">
                <a:solidFill>
                  <a:schemeClr val="tx1">
                    <a:lumMod val="95000"/>
                    <a:lumOff val="5000"/>
                  </a:schemeClr>
                </a:solidFill>
                <a:latin typeface="Helvetica" panose="020B0604020202020204" pitchFamily="2" charset="0"/>
              </a:rPr>
              <a:t>Allowed for </a:t>
            </a:r>
          </a:p>
          <a:p>
            <a:pPr algn="r"/>
            <a:r>
              <a:rPr lang="en-US" sz="500" dirty="0">
                <a:solidFill>
                  <a:schemeClr val="tx1">
                    <a:lumMod val="95000"/>
                    <a:lumOff val="5000"/>
                  </a:schemeClr>
                </a:solidFill>
                <a:latin typeface="Helvetica" panose="020B0604020202020204" pitchFamily="2" charset="0"/>
              </a:rPr>
              <a:t>Shipment</a:t>
            </a:r>
          </a:p>
        </p:txBody>
      </p:sp>
      <p:sp>
        <p:nvSpPr>
          <p:cNvPr id="7" name="TextBox 6"/>
          <p:cNvSpPr txBox="1"/>
          <p:nvPr/>
        </p:nvSpPr>
        <p:spPr>
          <a:xfrm>
            <a:off x="6791429" y="1226009"/>
            <a:ext cx="503194" cy="246221"/>
          </a:xfrm>
          <a:prstGeom prst="rect">
            <a:avLst/>
          </a:prstGeom>
          <a:noFill/>
        </p:spPr>
        <p:txBody>
          <a:bodyPr wrap="square" rtlCol="0">
            <a:spAutoFit/>
          </a:bodyPr>
          <a:lstStyle/>
          <a:p>
            <a:r>
              <a:rPr lang="en-US" sz="500" dirty="0">
                <a:solidFill>
                  <a:schemeClr val="tx1">
                    <a:lumMod val="95000"/>
                    <a:lumOff val="5000"/>
                  </a:schemeClr>
                </a:solidFill>
                <a:latin typeface="Helvetica" panose="020B0604020202020204" pitchFamily="2" charset="0"/>
              </a:rPr>
              <a:t>Time for </a:t>
            </a:r>
          </a:p>
          <a:p>
            <a:r>
              <a:rPr lang="en-US" sz="500" dirty="0">
                <a:solidFill>
                  <a:schemeClr val="tx1">
                    <a:lumMod val="95000"/>
                    <a:lumOff val="5000"/>
                  </a:schemeClr>
                </a:solidFill>
                <a:latin typeface="Helvetica" panose="020B0604020202020204" pitchFamily="2" charset="0"/>
              </a:rPr>
              <a:t>Shipment</a:t>
            </a:r>
          </a:p>
        </p:txBody>
      </p:sp>
      <p:sp>
        <p:nvSpPr>
          <p:cNvPr id="8" name="TextBox 7"/>
          <p:cNvSpPr txBox="1"/>
          <p:nvPr/>
        </p:nvSpPr>
        <p:spPr>
          <a:xfrm>
            <a:off x="4885352" y="2799339"/>
            <a:ext cx="621883"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CFS Customs</a:t>
            </a:r>
          </a:p>
        </p:txBody>
      </p:sp>
      <p:sp>
        <p:nvSpPr>
          <p:cNvPr id="9" name="TextBox 8"/>
          <p:cNvSpPr txBox="1"/>
          <p:nvPr/>
        </p:nvSpPr>
        <p:spPr>
          <a:xfrm>
            <a:off x="5773051" y="2251749"/>
            <a:ext cx="693982"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Terminal GATE</a:t>
            </a:r>
          </a:p>
        </p:txBody>
      </p:sp>
      <p:sp>
        <p:nvSpPr>
          <p:cNvPr id="10" name="TextBox 9"/>
          <p:cNvSpPr txBox="1"/>
          <p:nvPr/>
        </p:nvSpPr>
        <p:spPr>
          <a:xfrm>
            <a:off x="5773051" y="3043963"/>
            <a:ext cx="693982"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Port Security</a:t>
            </a:r>
          </a:p>
        </p:txBody>
      </p:sp>
      <p:sp>
        <p:nvSpPr>
          <p:cNvPr id="11" name="TextBox 10"/>
          <p:cNvSpPr txBox="1"/>
          <p:nvPr/>
        </p:nvSpPr>
        <p:spPr>
          <a:xfrm>
            <a:off x="6518349" y="1994200"/>
            <a:ext cx="693982"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Port Customs</a:t>
            </a:r>
          </a:p>
        </p:txBody>
      </p:sp>
      <p:sp>
        <p:nvSpPr>
          <p:cNvPr id="12" name="TextBox 11"/>
          <p:cNvSpPr txBox="1"/>
          <p:nvPr/>
        </p:nvSpPr>
        <p:spPr>
          <a:xfrm>
            <a:off x="6558985" y="2966061"/>
            <a:ext cx="464888" cy="246221"/>
          </a:xfrm>
          <a:prstGeom prst="rect">
            <a:avLst/>
          </a:prstGeom>
          <a:noFill/>
        </p:spPr>
        <p:txBody>
          <a:bodyPr wrap="square" rtlCol="0">
            <a:spAutoFit/>
          </a:bodyPr>
          <a:lstStyle/>
          <a:p>
            <a:r>
              <a:rPr lang="en-US" sz="500" b="1" dirty="0">
                <a:solidFill>
                  <a:schemeClr val="tx1">
                    <a:lumMod val="95000"/>
                    <a:lumOff val="5000"/>
                  </a:schemeClr>
                </a:solidFill>
                <a:latin typeface="Helvetica" panose="020B0604020202020204" pitchFamily="2" charset="0"/>
              </a:rPr>
              <a:t>Shipping </a:t>
            </a:r>
          </a:p>
          <a:p>
            <a:r>
              <a:rPr lang="en-US" sz="500" b="1" dirty="0">
                <a:solidFill>
                  <a:schemeClr val="tx1">
                    <a:lumMod val="95000"/>
                    <a:lumOff val="5000"/>
                  </a:schemeClr>
                </a:solidFill>
                <a:latin typeface="Helvetica" panose="020B0604020202020204" pitchFamily="2" charset="0"/>
              </a:rPr>
              <a:t>Bill</a:t>
            </a:r>
          </a:p>
        </p:txBody>
      </p:sp>
      <p:sp>
        <p:nvSpPr>
          <p:cNvPr id="13" name="TextBox 12"/>
          <p:cNvSpPr txBox="1"/>
          <p:nvPr/>
        </p:nvSpPr>
        <p:spPr>
          <a:xfrm>
            <a:off x="7200462" y="2820384"/>
            <a:ext cx="693982"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PORT Authority</a:t>
            </a:r>
          </a:p>
        </p:txBody>
      </p:sp>
      <p:sp>
        <p:nvSpPr>
          <p:cNvPr id="14" name="TextBox 13"/>
          <p:cNvSpPr txBox="1"/>
          <p:nvPr/>
        </p:nvSpPr>
        <p:spPr>
          <a:xfrm>
            <a:off x="7906314" y="1916298"/>
            <a:ext cx="693982" cy="246221"/>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Terminal </a:t>
            </a:r>
          </a:p>
          <a:p>
            <a:pPr algn="ctr"/>
            <a:r>
              <a:rPr lang="en-US" sz="500" b="1" dirty="0">
                <a:solidFill>
                  <a:schemeClr val="tx1">
                    <a:lumMod val="95000"/>
                    <a:lumOff val="5000"/>
                  </a:schemeClr>
                </a:solidFill>
                <a:latin typeface="Helvetica" panose="020B0604020202020204" pitchFamily="2" charset="0"/>
              </a:rPr>
              <a:t>Operator  1</a:t>
            </a:r>
          </a:p>
        </p:txBody>
      </p:sp>
      <p:sp>
        <p:nvSpPr>
          <p:cNvPr id="15" name="TextBox 14"/>
          <p:cNvSpPr txBox="1"/>
          <p:nvPr/>
        </p:nvSpPr>
        <p:spPr>
          <a:xfrm>
            <a:off x="7906314" y="3909084"/>
            <a:ext cx="693982" cy="246221"/>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Terminal </a:t>
            </a:r>
          </a:p>
          <a:p>
            <a:pPr algn="ctr"/>
            <a:r>
              <a:rPr lang="en-US" sz="500" b="1" dirty="0">
                <a:solidFill>
                  <a:schemeClr val="tx1">
                    <a:lumMod val="95000"/>
                    <a:lumOff val="5000"/>
                  </a:schemeClr>
                </a:solidFill>
                <a:latin typeface="Helvetica" panose="020B0604020202020204" pitchFamily="2" charset="0"/>
              </a:rPr>
              <a:t>Operator  2</a:t>
            </a:r>
          </a:p>
        </p:txBody>
      </p:sp>
      <p:sp>
        <p:nvSpPr>
          <p:cNvPr id="16" name="TextBox 15"/>
          <p:cNvSpPr txBox="1"/>
          <p:nvPr/>
        </p:nvSpPr>
        <p:spPr>
          <a:xfrm>
            <a:off x="8472013" y="1226009"/>
            <a:ext cx="503194" cy="400110"/>
          </a:xfrm>
          <a:prstGeom prst="rect">
            <a:avLst/>
          </a:prstGeom>
          <a:noFill/>
        </p:spPr>
        <p:txBody>
          <a:bodyPr wrap="square" rtlCol="0">
            <a:spAutoFit/>
          </a:bodyPr>
          <a:lstStyle/>
          <a:p>
            <a:pPr algn="r"/>
            <a:r>
              <a:rPr lang="en-US" sz="500" dirty="0">
                <a:solidFill>
                  <a:schemeClr val="tx1">
                    <a:lumMod val="95000"/>
                    <a:lumOff val="5000"/>
                  </a:schemeClr>
                </a:solidFill>
                <a:latin typeface="Helvetica" panose="020B0604020202020204" pitchFamily="2" charset="0"/>
              </a:rPr>
              <a:t>EIR </a:t>
            </a:r>
          </a:p>
          <a:p>
            <a:pPr algn="r"/>
            <a:r>
              <a:rPr lang="en-US" sz="500" dirty="0">
                <a:solidFill>
                  <a:schemeClr val="tx1">
                    <a:lumMod val="95000"/>
                    <a:lumOff val="5000"/>
                  </a:schemeClr>
                </a:solidFill>
                <a:latin typeface="Helvetica" panose="020B0604020202020204" pitchFamily="2" charset="0"/>
              </a:rPr>
              <a:t>Carting </a:t>
            </a:r>
          </a:p>
          <a:p>
            <a:pPr algn="r"/>
            <a:r>
              <a:rPr lang="en-US" sz="500" dirty="0">
                <a:solidFill>
                  <a:schemeClr val="tx1">
                    <a:lumMod val="95000"/>
                    <a:lumOff val="5000"/>
                  </a:schemeClr>
                </a:solidFill>
                <a:latin typeface="Helvetica" panose="020B0604020202020204" pitchFamily="2" charset="0"/>
              </a:rPr>
              <a:t>Approval </a:t>
            </a:r>
          </a:p>
          <a:p>
            <a:pPr algn="r"/>
            <a:r>
              <a:rPr lang="en-US" sz="500" dirty="0">
                <a:solidFill>
                  <a:schemeClr val="tx1">
                    <a:lumMod val="95000"/>
                    <a:lumOff val="5000"/>
                  </a:schemeClr>
                </a:solidFill>
                <a:latin typeface="Helvetica" panose="020B0604020202020204" pitchFamily="2" charset="0"/>
              </a:rPr>
              <a:t>Manifest</a:t>
            </a:r>
          </a:p>
        </p:txBody>
      </p:sp>
      <p:sp>
        <p:nvSpPr>
          <p:cNvPr id="17" name="TextBox 16"/>
          <p:cNvSpPr txBox="1"/>
          <p:nvPr/>
        </p:nvSpPr>
        <p:spPr>
          <a:xfrm>
            <a:off x="7546220" y="1226009"/>
            <a:ext cx="743044" cy="246221"/>
          </a:xfrm>
          <a:prstGeom prst="rect">
            <a:avLst/>
          </a:prstGeom>
          <a:noFill/>
        </p:spPr>
        <p:txBody>
          <a:bodyPr wrap="square" rtlCol="0">
            <a:spAutoFit/>
          </a:bodyPr>
          <a:lstStyle/>
          <a:p>
            <a:r>
              <a:rPr lang="en-US" sz="500" dirty="0">
                <a:solidFill>
                  <a:schemeClr val="tx1">
                    <a:lumMod val="95000"/>
                    <a:lumOff val="5000"/>
                  </a:schemeClr>
                </a:solidFill>
                <a:latin typeface="Helvetica" panose="020B0604020202020204" pitchFamily="2" charset="0"/>
              </a:rPr>
              <a:t>EIR </a:t>
            </a:r>
            <a:r>
              <a:rPr lang="en-US" sz="500" dirty="0" smtClean="0">
                <a:solidFill>
                  <a:schemeClr val="tx1">
                    <a:lumMod val="95000"/>
                    <a:lumOff val="5000"/>
                  </a:schemeClr>
                </a:solidFill>
                <a:latin typeface="Helvetica" panose="020B0604020202020204" pitchFamily="2" charset="0"/>
              </a:rPr>
              <a:t>Approval</a:t>
            </a:r>
          </a:p>
          <a:p>
            <a:r>
              <a:rPr lang="en-US" sz="500" dirty="0">
                <a:solidFill>
                  <a:schemeClr val="tx1">
                    <a:lumMod val="95000"/>
                    <a:lumOff val="5000"/>
                  </a:schemeClr>
                </a:solidFill>
                <a:latin typeface="Helvetica" panose="020B0604020202020204" pitchFamily="2" charset="0"/>
              </a:rPr>
              <a:t>Yard Management</a:t>
            </a:r>
          </a:p>
        </p:txBody>
      </p:sp>
      <p:sp>
        <p:nvSpPr>
          <p:cNvPr id="18" name="TextBox 17"/>
          <p:cNvSpPr txBox="1"/>
          <p:nvPr/>
        </p:nvSpPr>
        <p:spPr>
          <a:xfrm>
            <a:off x="5138185" y="4205807"/>
            <a:ext cx="837874"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Transport Movement</a:t>
            </a:r>
          </a:p>
        </p:txBody>
      </p:sp>
      <p:sp>
        <p:nvSpPr>
          <p:cNvPr id="19" name="TextBox 18"/>
          <p:cNvSpPr txBox="1"/>
          <p:nvPr/>
        </p:nvSpPr>
        <p:spPr>
          <a:xfrm>
            <a:off x="6493484" y="4070879"/>
            <a:ext cx="743713"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Customs Broker</a:t>
            </a:r>
          </a:p>
        </p:txBody>
      </p:sp>
      <p:sp>
        <p:nvSpPr>
          <p:cNvPr id="20" name="TextBox 19"/>
          <p:cNvSpPr txBox="1"/>
          <p:nvPr/>
        </p:nvSpPr>
        <p:spPr>
          <a:xfrm>
            <a:off x="5168188" y="4438563"/>
            <a:ext cx="1045184"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Physical Flow of Cargo </a:t>
            </a:r>
          </a:p>
        </p:txBody>
      </p:sp>
      <p:sp>
        <p:nvSpPr>
          <p:cNvPr id="21" name="TextBox 20"/>
          <p:cNvSpPr txBox="1"/>
          <p:nvPr/>
        </p:nvSpPr>
        <p:spPr>
          <a:xfrm>
            <a:off x="7546219" y="4438563"/>
            <a:ext cx="1277146" cy="169277"/>
          </a:xfrm>
          <a:prstGeom prst="rect">
            <a:avLst/>
          </a:prstGeom>
          <a:noFill/>
        </p:spPr>
        <p:txBody>
          <a:bodyPr wrap="square" rtlCol="0">
            <a:spAutoFit/>
          </a:bodyPr>
          <a:lstStyle/>
          <a:p>
            <a:pPr algn="ctr"/>
            <a:r>
              <a:rPr lang="en-US" sz="500" b="1" dirty="0">
                <a:solidFill>
                  <a:schemeClr val="tx1">
                    <a:lumMod val="95000"/>
                    <a:lumOff val="5000"/>
                  </a:schemeClr>
                </a:solidFill>
                <a:latin typeface="Helvetica" panose="020B0604020202020204" pitchFamily="2" charset="0"/>
              </a:rPr>
              <a:t>Digital Information Flow of Cargo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471" y="2534793"/>
            <a:ext cx="239717" cy="23971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827" y="2547414"/>
            <a:ext cx="251924" cy="251924"/>
          </a:xfrm>
          <a:prstGeom prst="rect">
            <a:avLst/>
          </a:prstGeom>
        </p:spPr>
      </p:pic>
      <p:pic>
        <p:nvPicPr>
          <p:cNvPr id="24" name="Picture 23"/>
          <p:cNvPicPr>
            <a:picLocks noChangeAspect="1"/>
          </p:cNvPicPr>
          <p:nvPr/>
        </p:nvPicPr>
        <p:blipFill rotWithShape="1">
          <a:blip r:embed="rId5"/>
          <a:srcRect l="38872" t="33333" r="40630" b="39583"/>
          <a:stretch/>
        </p:blipFill>
        <p:spPr>
          <a:xfrm>
            <a:off x="5915477" y="1960358"/>
            <a:ext cx="429786" cy="319269"/>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05094" y="2698942"/>
            <a:ext cx="368848" cy="34386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82" y="1765906"/>
            <a:ext cx="239717" cy="239717"/>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3743" y="1768825"/>
            <a:ext cx="231172" cy="231172"/>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3380" y="3731050"/>
            <a:ext cx="267241" cy="267241"/>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7318" y="2493071"/>
            <a:ext cx="377802" cy="377802"/>
          </a:xfrm>
          <a:prstGeom prst="rect">
            <a:avLst/>
          </a:prstGeom>
        </p:spPr>
      </p:pic>
      <p:pic>
        <p:nvPicPr>
          <p:cNvPr id="30" name="Picture 29"/>
          <p:cNvPicPr>
            <a:picLocks noChangeAspect="1"/>
          </p:cNvPicPr>
          <p:nvPr/>
        </p:nvPicPr>
        <p:blipFill rotWithShape="1">
          <a:blip r:embed="rId10" cstate="print">
            <a:extLst>
              <a:ext uri="{28A0092B-C50C-407E-A947-70E740481C1C}">
                <a14:useLocalDpi xmlns:a14="http://schemas.microsoft.com/office/drawing/2010/main" val="0"/>
              </a:ext>
            </a:extLst>
          </a:blip>
          <a:srcRect t="48080"/>
          <a:stretch/>
        </p:blipFill>
        <p:spPr>
          <a:xfrm>
            <a:off x="8046588" y="3256292"/>
            <a:ext cx="413433" cy="214655"/>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t="44134"/>
          <a:stretch/>
        </p:blipFill>
        <p:spPr>
          <a:xfrm>
            <a:off x="8061239" y="3061408"/>
            <a:ext cx="410774" cy="229483"/>
          </a:xfrm>
          <a:prstGeom prst="rect">
            <a:avLst/>
          </a:prstGeom>
        </p:spPr>
      </p:pic>
      <p:pic>
        <p:nvPicPr>
          <p:cNvPr id="32" name="Picture 31"/>
          <p:cNvPicPr>
            <a:picLocks noChangeAspect="1"/>
          </p:cNvPicPr>
          <p:nvPr/>
        </p:nvPicPr>
        <p:blipFill rotWithShape="1">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t="48080"/>
          <a:stretch/>
        </p:blipFill>
        <p:spPr>
          <a:xfrm>
            <a:off x="8074327" y="2904664"/>
            <a:ext cx="413433" cy="214655"/>
          </a:xfrm>
          <a:prstGeom prst="rect">
            <a:avLst/>
          </a:prstGeom>
        </p:spPr>
      </p:pic>
      <p:pic>
        <p:nvPicPr>
          <p:cNvPr id="33" name="Picture 32"/>
          <p:cNvPicPr>
            <a:picLocks noChangeAspect="1"/>
          </p:cNvPicPr>
          <p:nvPr/>
        </p:nvPicPr>
        <p:blipFill rotWithShape="1">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t="44134"/>
          <a:stretch/>
        </p:blipFill>
        <p:spPr>
          <a:xfrm>
            <a:off x="8088978" y="2709780"/>
            <a:ext cx="410774" cy="229483"/>
          </a:xfrm>
          <a:prstGeom prst="rect">
            <a:avLst/>
          </a:prstGeom>
        </p:spPr>
      </p:pic>
      <p:pic>
        <p:nvPicPr>
          <p:cNvPr id="34" name="Picture 33"/>
          <p:cNvPicPr>
            <a:picLocks noChangeAspect="1"/>
          </p:cNvPicPr>
          <p:nvPr/>
        </p:nvPicPr>
        <p:blipFill rotWithShape="1">
          <a:blip r:embed="rId10" cstate="print">
            <a:extLst>
              <a:ext uri="{28A0092B-C50C-407E-A947-70E740481C1C}">
                <a14:useLocalDpi xmlns:a14="http://schemas.microsoft.com/office/drawing/2010/main" val="0"/>
              </a:ext>
            </a:extLst>
          </a:blip>
          <a:srcRect t="48080"/>
          <a:stretch/>
        </p:blipFill>
        <p:spPr>
          <a:xfrm>
            <a:off x="8064459" y="2539090"/>
            <a:ext cx="413433" cy="214655"/>
          </a:xfrm>
          <a:prstGeom prst="rect">
            <a:avLst/>
          </a:prstGeom>
        </p:spPr>
      </p:pic>
      <p:pic>
        <p:nvPicPr>
          <p:cNvPr id="35" name="Picture 34"/>
          <p:cNvPicPr>
            <a:picLocks noChangeAspect="1"/>
          </p:cNvPicPr>
          <p:nvPr/>
        </p:nvPicPr>
        <p:blipFill rotWithShape="1">
          <a:blip r:embed="rId11" cstate="print">
            <a:extLst>
              <a:ext uri="{28A0092B-C50C-407E-A947-70E740481C1C}">
                <a14:useLocalDpi xmlns:a14="http://schemas.microsoft.com/office/drawing/2010/main" val="0"/>
              </a:ext>
            </a:extLst>
          </a:blip>
          <a:srcRect t="44134"/>
          <a:stretch/>
        </p:blipFill>
        <p:spPr>
          <a:xfrm>
            <a:off x="8079110" y="2344206"/>
            <a:ext cx="410774" cy="229483"/>
          </a:xfrm>
          <a:prstGeom prst="rect">
            <a:avLst/>
          </a:prstGeom>
        </p:spPr>
      </p:pic>
      <p:pic>
        <p:nvPicPr>
          <p:cNvPr id="36" name="Picture 35"/>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678360" y="2104895"/>
            <a:ext cx="285067" cy="1440336"/>
          </a:xfrm>
          <a:prstGeom prst="rect">
            <a:avLst/>
          </a:prstGeom>
        </p:spPr>
      </p:pic>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55383" y="1529851"/>
            <a:ext cx="416631" cy="416631"/>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55383" y="3487555"/>
            <a:ext cx="416631" cy="416631"/>
          </a:xfrm>
          <a:prstGeom prst="rect">
            <a:avLst/>
          </a:prstGeom>
        </p:spPr>
      </p:pic>
      <p:pic>
        <p:nvPicPr>
          <p:cNvPr id="39" name="Picture 38"/>
          <p:cNvPicPr>
            <a:picLocks noChangeAspect="1"/>
          </p:cNvPicPr>
          <p:nvPr/>
        </p:nvPicPr>
        <p:blipFill rotWithShape="1">
          <a:blip r:embed="rId14" cstate="print">
            <a:extLst>
              <a:ext uri="{28A0092B-C50C-407E-A947-70E740481C1C}">
                <a14:useLocalDpi xmlns:a14="http://schemas.microsoft.com/office/drawing/2010/main" val="0"/>
              </a:ext>
            </a:extLst>
          </a:blip>
          <a:srcRect t="21323" b="7251"/>
          <a:stretch/>
        </p:blipFill>
        <p:spPr>
          <a:xfrm>
            <a:off x="4810610" y="3909084"/>
            <a:ext cx="498512" cy="356068"/>
          </a:xfrm>
          <a:prstGeom prst="rect">
            <a:avLst/>
          </a:prstGeom>
        </p:spPr>
      </p:pic>
      <p:pic>
        <p:nvPicPr>
          <p:cNvPr id="40" name="Picture 39"/>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984027" y="3909084"/>
            <a:ext cx="498512" cy="356068"/>
          </a:xfrm>
          <a:prstGeom prst="rect">
            <a:avLst/>
          </a:prstGeom>
        </p:spPr>
      </p:pic>
      <p:pic>
        <p:nvPicPr>
          <p:cNvPr id="41" name="Picture 40"/>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303630" y="3909084"/>
            <a:ext cx="498512" cy="356068"/>
          </a:xfrm>
          <a:prstGeom prst="rect">
            <a:avLst/>
          </a:prstGeom>
        </p:spPr>
      </p:pic>
      <p:cxnSp>
        <p:nvCxnSpPr>
          <p:cNvPr id="42" name="Straight Arrow Connector 41"/>
          <p:cNvCxnSpPr/>
          <p:nvPr/>
        </p:nvCxnSpPr>
        <p:spPr>
          <a:xfrm>
            <a:off x="1373187" y="1592079"/>
            <a:ext cx="2209800" cy="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373187" y="1765906"/>
            <a:ext cx="2286000" cy="258139"/>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449387" y="1738166"/>
            <a:ext cx="2206551" cy="1975831"/>
          </a:xfrm>
          <a:prstGeom prst="straightConnector1">
            <a:avLst/>
          </a:prstGeom>
          <a:ln w="127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402267" y="3887823"/>
            <a:ext cx="2168090" cy="183057"/>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326867" y="1916298"/>
            <a:ext cx="2298503" cy="1285542"/>
          </a:xfrm>
          <a:prstGeom prst="straightConnector1">
            <a:avLst/>
          </a:prstGeom>
          <a:ln w="127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373187" y="4348730"/>
            <a:ext cx="2263587" cy="1"/>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397748" y="1849571"/>
            <a:ext cx="2193259" cy="73020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2" idx="2"/>
          </p:cNvCxnSpPr>
          <p:nvPr/>
        </p:nvCxnSpPr>
        <p:spPr>
          <a:xfrm flipH="1">
            <a:off x="1162680" y="1804922"/>
            <a:ext cx="12373" cy="2120478"/>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28334" y="3290891"/>
            <a:ext cx="187394" cy="771661"/>
          </a:xfrm>
          <a:prstGeom prst="straightConnector1">
            <a:avLst/>
          </a:prstGeom>
          <a:ln w="127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40370" y="1772447"/>
            <a:ext cx="297470" cy="860611"/>
          </a:xfrm>
          <a:prstGeom prst="straightConnector1">
            <a:avLst/>
          </a:prstGeom>
          <a:ln w="127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63488" y="1604867"/>
            <a:ext cx="623129" cy="200055"/>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Forwarder</a:t>
            </a:r>
          </a:p>
        </p:txBody>
      </p:sp>
      <p:sp>
        <p:nvSpPr>
          <p:cNvPr id="53" name="TextBox 52"/>
          <p:cNvSpPr txBox="1"/>
          <p:nvPr/>
        </p:nvSpPr>
        <p:spPr>
          <a:xfrm>
            <a:off x="3570584" y="1604867"/>
            <a:ext cx="777403" cy="200055"/>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Shipping Line</a:t>
            </a:r>
          </a:p>
        </p:txBody>
      </p:sp>
      <p:sp>
        <p:nvSpPr>
          <p:cNvPr id="54" name="TextBox 53"/>
          <p:cNvSpPr txBox="1"/>
          <p:nvPr/>
        </p:nvSpPr>
        <p:spPr>
          <a:xfrm>
            <a:off x="3570584" y="2138133"/>
            <a:ext cx="777403" cy="307777"/>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Port Terminal </a:t>
            </a:r>
          </a:p>
          <a:p>
            <a:pPr algn="ctr"/>
            <a:r>
              <a:rPr lang="en-US" sz="700" b="1" dirty="0">
                <a:solidFill>
                  <a:srgbClr val="002060"/>
                </a:solidFill>
                <a:latin typeface="Helvetica" panose="020B0604020202020204" pitchFamily="2" charset="0"/>
              </a:rPr>
              <a:t>Operator</a:t>
            </a:r>
          </a:p>
        </p:txBody>
      </p:sp>
      <p:sp>
        <p:nvSpPr>
          <p:cNvPr id="55" name="TextBox 54"/>
          <p:cNvSpPr txBox="1"/>
          <p:nvPr/>
        </p:nvSpPr>
        <p:spPr>
          <a:xfrm>
            <a:off x="3570584" y="2759093"/>
            <a:ext cx="777403" cy="200055"/>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Port Operator</a:t>
            </a:r>
          </a:p>
        </p:txBody>
      </p:sp>
      <p:sp>
        <p:nvSpPr>
          <p:cNvPr id="56" name="TextBox 55"/>
          <p:cNvSpPr txBox="1"/>
          <p:nvPr/>
        </p:nvSpPr>
        <p:spPr>
          <a:xfrm>
            <a:off x="3570584" y="3314755"/>
            <a:ext cx="777403" cy="200055"/>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Port Security</a:t>
            </a:r>
          </a:p>
        </p:txBody>
      </p:sp>
      <p:sp>
        <p:nvSpPr>
          <p:cNvPr id="57" name="TextBox 56"/>
          <p:cNvSpPr txBox="1"/>
          <p:nvPr/>
        </p:nvSpPr>
        <p:spPr>
          <a:xfrm>
            <a:off x="3521374" y="3825373"/>
            <a:ext cx="938495" cy="307777"/>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Container Depot</a:t>
            </a:r>
          </a:p>
          <a:p>
            <a:pPr algn="ctr"/>
            <a:r>
              <a:rPr lang="en-US" sz="700" b="1" dirty="0">
                <a:solidFill>
                  <a:srgbClr val="002060"/>
                </a:solidFill>
                <a:latin typeface="Helvetica" panose="020B0604020202020204" pitchFamily="2" charset="0"/>
              </a:rPr>
              <a:t>(CFS/ICD)</a:t>
            </a:r>
          </a:p>
        </p:txBody>
      </p:sp>
      <p:sp>
        <p:nvSpPr>
          <p:cNvPr id="58" name="TextBox 57"/>
          <p:cNvSpPr txBox="1"/>
          <p:nvPr/>
        </p:nvSpPr>
        <p:spPr>
          <a:xfrm>
            <a:off x="3521374" y="4381425"/>
            <a:ext cx="938495" cy="200055"/>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Customs</a:t>
            </a:r>
          </a:p>
        </p:txBody>
      </p:sp>
      <p:sp>
        <p:nvSpPr>
          <p:cNvPr id="59" name="TextBox 58"/>
          <p:cNvSpPr txBox="1"/>
          <p:nvPr/>
        </p:nvSpPr>
        <p:spPr>
          <a:xfrm>
            <a:off x="658480" y="4381425"/>
            <a:ext cx="938495" cy="200055"/>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Customs Broker</a:t>
            </a:r>
          </a:p>
        </p:txBody>
      </p:sp>
      <p:sp>
        <p:nvSpPr>
          <p:cNvPr id="60" name="TextBox 59"/>
          <p:cNvSpPr txBox="1"/>
          <p:nvPr/>
        </p:nvSpPr>
        <p:spPr>
          <a:xfrm>
            <a:off x="279202" y="3019291"/>
            <a:ext cx="938495" cy="307777"/>
          </a:xfrm>
          <a:prstGeom prst="rect">
            <a:avLst/>
          </a:prstGeom>
          <a:noFill/>
        </p:spPr>
        <p:txBody>
          <a:bodyPr wrap="square" rtlCol="0">
            <a:spAutoFit/>
          </a:bodyPr>
          <a:lstStyle/>
          <a:p>
            <a:pPr algn="ctr"/>
            <a:r>
              <a:rPr lang="en-US" sz="700" b="1" dirty="0">
                <a:solidFill>
                  <a:srgbClr val="002060"/>
                </a:solidFill>
                <a:latin typeface="Helvetica" panose="020B0604020202020204" pitchFamily="2" charset="0"/>
              </a:rPr>
              <a:t>Shipper / </a:t>
            </a:r>
          </a:p>
          <a:p>
            <a:pPr algn="ctr"/>
            <a:r>
              <a:rPr lang="en-US" sz="700" b="1" dirty="0">
                <a:solidFill>
                  <a:srgbClr val="002060"/>
                </a:solidFill>
                <a:latin typeface="Helvetica" panose="020B0604020202020204" pitchFamily="2" charset="0"/>
              </a:rPr>
              <a:t>Consignee</a:t>
            </a:r>
          </a:p>
        </p:txBody>
      </p:sp>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9221" y="1221106"/>
            <a:ext cx="391662" cy="391662"/>
          </a:xfrm>
          <a:prstGeom prst="rect">
            <a:avLst/>
          </a:prstGeom>
        </p:spPr>
      </p:pic>
      <p:pic>
        <p:nvPicPr>
          <p:cNvPr id="62" name="Picture 6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653221" y="1217326"/>
            <a:ext cx="537065" cy="537065"/>
          </a:xfrm>
          <a:prstGeom prst="rect">
            <a:avLst/>
          </a:prstGeom>
        </p:spPr>
      </p:pic>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7350" y="2726081"/>
            <a:ext cx="320349" cy="320349"/>
          </a:xfrm>
          <a:prstGeom prst="rect">
            <a:avLst/>
          </a:prstGeom>
        </p:spPr>
      </p:pic>
      <p:pic>
        <p:nvPicPr>
          <p:cNvPr id="64" name="Picture 6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81620" y="1815471"/>
            <a:ext cx="357457" cy="357457"/>
          </a:xfrm>
          <a:prstGeom prst="rect">
            <a:avLst/>
          </a:prstGeom>
        </p:spPr>
      </p:pic>
      <p:pic>
        <p:nvPicPr>
          <p:cNvPr id="65" name="Picture 6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99820" y="2461150"/>
            <a:ext cx="343816" cy="343816"/>
          </a:xfrm>
          <a:prstGeom prst="rect">
            <a:avLst/>
          </a:prstGeom>
        </p:spPr>
      </p:pic>
      <p:pic>
        <p:nvPicPr>
          <p:cNvPr id="66" name="Picture 6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73855" y="4036777"/>
            <a:ext cx="337000" cy="337000"/>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94520" y="2949173"/>
            <a:ext cx="368848" cy="343862"/>
          </a:xfrm>
          <a:prstGeom prst="rect">
            <a:avLst/>
          </a:prstGeom>
        </p:spPr>
      </p:pic>
      <p:pic>
        <p:nvPicPr>
          <p:cNvPr id="68" name="Picture 67"/>
          <p:cNvPicPr>
            <a:picLocks noChangeAspect="1"/>
          </p:cNvPicPr>
          <p:nvPr/>
        </p:nvPicPr>
        <p:blipFill rotWithShape="1">
          <a:blip r:embed="rId23" cstate="print">
            <a:extLst>
              <a:ext uri="{28A0092B-C50C-407E-A947-70E740481C1C}">
                <a14:useLocalDpi xmlns:a14="http://schemas.microsoft.com/office/drawing/2010/main" val="0"/>
              </a:ext>
            </a:extLst>
          </a:blip>
          <a:srcRect t="48080"/>
          <a:stretch/>
        </p:blipFill>
        <p:spPr>
          <a:xfrm>
            <a:off x="3743146" y="3688991"/>
            <a:ext cx="332065" cy="172409"/>
          </a:xfrm>
          <a:prstGeom prst="rect">
            <a:avLst/>
          </a:prstGeom>
        </p:spPr>
      </p:pic>
      <p:pic>
        <p:nvPicPr>
          <p:cNvPr id="69" name="Picture 68"/>
          <p:cNvPicPr>
            <a:picLocks noChangeAspect="1"/>
          </p:cNvPicPr>
          <p:nvPr/>
        </p:nvPicPr>
        <p:blipFill rotWithShape="1">
          <a:blip r:embed="rId11" cstate="print">
            <a:extLst>
              <a:ext uri="{28A0092B-C50C-407E-A947-70E740481C1C}">
                <a14:useLocalDpi xmlns:a14="http://schemas.microsoft.com/office/drawing/2010/main" val="0"/>
              </a:ext>
            </a:extLst>
          </a:blip>
          <a:srcRect t="44134"/>
          <a:stretch/>
        </p:blipFill>
        <p:spPr>
          <a:xfrm>
            <a:off x="3834071" y="3552391"/>
            <a:ext cx="329929" cy="184318"/>
          </a:xfrm>
          <a:prstGeom prst="rect">
            <a:avLst/>
          </a:prstGeom>
        </p:spPr>
      </p:pic>
      <p:pic>
        <p:nvPicPr>
          <p:cNvPr id="70" name="Picture 6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56496" y="4155305"/>
            <a:ext cx="266045" cy="266045"/>
          </a:xfrm>
          <a:prstGeom prst="rect">
            <a:avLst/>
          </a:prstGeom>
        </p:spPr>
      </p:pic>
      <p:sp>
        <p:nvSpPr>
          <p:cNvPr id="71" name="TextBox 70"/>
          <p:cNvSpPr txBox="1"/>
          <p:nvPr/>
        </p:nvSpPr>
        <p:spPr>
          <a:xfrm>
            <a:off x="1859737" y="1412713"/>
            <a:ext cx="1228805" cy="184666"/>
          </a:xfrm>
          <a:prstGeom prst="rect">
            <a:avLst/>
          </a:prstGeom>
          <a:noFill/>
        </p:spPr>
        <p:txBody>
          <a:bodyPr wrap="square" rtlCol="0">
            <a:spAutoFit/>
          </a:bodyPr>
          <a:lstStyle/>
          <a:p>
            <a:pPr algn="ctr"/>
            <a:r>
              <a:rPr lang="en-US" sz="600" dirty="0">
                <a:latin typeface="Helvetica" panose="020B0604020202020204" pitchFamily="2" charset="0"/>
              </a:rPr>
              <a:t>Invoice  &amp; Packing List</a:t>
            </a:r>
          </a:p>
        </p:txBody>
      </p:sp>
      <p:sp>
        <p:nvSpPr>
          <p:cNvPr id="72" name="TextBox 71"/>
          <p:cNvSpPr txBox="1"/>
          <p:nvPr/>
        </p:nvSpPr>
        <p:spPr>
          <a:xfrm>
            <a:off x="1897649" y="1583412"/>
            <a:ext cx="1228805" cy="184666"/>
          </a:xfrm>
          <a:prstGeom prst="rect">
            <a:avLst/>
          </a:prstGeom>
          <a:noFill/>
        </p:spPr>
        <p:txBody>
          <a:bodyPr wrap="square" rtlCol="0">
            <a:spAutoFit/>
          </a:bodyPr>
          <a:lstStyle/>
          <a:p>
            <a:pPr algn="ctr"/>
            <a:r>
              <a:rPr lang="en-US" sz="600" dirty="0">
                <a:latin typeface="Helvetica" panose="020B0604020202020204" pitchFamily="2" charset="0"/>
              </a:rPr>
              <a:t>DO &amp; MBL</a:t>
            </a:r>
          </a:p>
        </p:txBody>
      </p:sp>
      <p:sp>
        <p:nvSpPr>
          <p:cNvPr id="73" name="TextBox 72"/>
          <p:cNvSpPr txBox="1"/>
          <p:nvPr/>
        </p:nvSpPr>
        <p:spPr>
          <a:xfrm rot="377658">
            <a:off x="2266483" y="1773161"/>
            <a:ext cx="1228805" cy="184666"/>
          </a:xfrm>
          <a:prstGeom prst="rect">
            <a:avLst/>
          </a:prstGeom>
          <a:noFill/>
        </p:spPr>
        <p:txBody>
          <a:bodyPr wrap="square" rtlCol="0">
            <a:spAutoFit/>
          </a:bodyPr>
          <a:lstStyle/>
          <a:p>
            <a:pPr algn="ctr"/>
            <a:r>
              <a:rPr lang="en-US" sz="600" dirty="0">
                <a:latin typeface="Helvetica" panose="020B0604020202020204" pitchFamily="2" charset="0"/>
              </a:rPr>
              <a:t>EIR &amp; Terminal Fee</a:t>
            </a:r>
          </a:p>
        </p:txBody>
      </p:sp>
      <p:sp>
        <p:nvSpPr>
          <p:cNvPr id="74" name="TextBox 73"/>
          <p:cNvSpPr txBox="1"/>
          <p:nvPr/>
        </p:nvSpPr>
        <p:spPr>
          <a:xfrm rot="1040387">
            <a:off x="2165969" y="2139277"/>
            <a:ext cx="1228805" cy="184666"/>
          </a:xfrm>
          <a:prstGeom prst="rect">
            <a:avLst/>
          </a:prstGeom>
          <a:noFill/>
        </p:spPr>
        <p:txBody>
          <a:bodyPr wrap="square" rtlCol="0">
            <a:spAutoFit/>
          </a:bodyPr>
          <a:lstStyle/>
          <a:p>
            <a:pPr algn="ctr"/>
            <a:r>
              <a:rPr lang="en-US" sz="600" dirty="0">
                <a:latin typeface="Helvetica" panose="020B0604020202020204" pitchFamily="2" charset="0"/>
              </a:rPr>
              <a:t>EIR &amp; Port Fee</a:t>
            </a:r>
          </a:p>
        </p:txBody>
      </p:sp>
      <p:sp>
        <p:nvSpPr>
          <p:cNvPr id="75" name="TextBox 74"/>
          <p:cNvSpPr txBox="1"/>
          <p:nvPr/>
        </p:nvSpPr>
        <p:spPr>
          <a:xfrm rot="2203071">
            <a:off x="1452968" y="2373061"/>
            <a:ext cx="1228805" cy="184666"/>
          </a:xfrm>
          <a:prstGeom prst="rect">
            <a:avLst/>
          </a:prstGeom>
          <a:noFill/>
        </p:spPr>
        <p:txBody>
          <a:bodyPr wrap="square" rtlCol="0">
            <a:spAutoFit/>
          </a:bodyPr>
          <a:lstStyle/>
          <a:p>
            <a:pPr algn="ctr"/>
            <a:r>
              <a:rPr lang="en-US" sz="600" dirty="0">
                <a:latin typeface="Helvetica" panose="020B0604020202020204" pitchFamily="2" charset="0"/>
              </a:rPr>
              <a:t>EIR &amp; MBL</a:t>
            </a:r>
          </a:p>
        </p:txBody>
      </p:sp>
      <p:sp>
        <p:nvSpPr>
          <p:cNvPr id="76" name="TextBox 75"/>
          <p:cNvSpPr txBox="1"/>
          <p:nvPr/>
        </p:nvSpPr>
        <p:spPr>
          <a:xfrm rot="16200000">
            <a:off x="632732" y="3077389"/>
            <a:ext cx="1228805" cy="184666"/>
          </a:xfrm>
          <a:prstGeom prst="rect">
            <a:avLst/>
          </a:prstGeom>
          <a:noFill/>
        </p:spPr>
        <p:txBody>
          <a:bodyPr wrap="square" rtlCol="0">
            <a:spAutoFit/>
          </a:bodyPr>
          <a:lstStyle/>
          <a:p>
            <a:pPr algn="ctr"/>
            <a:r>
              <a:rPr lang="en-US" sz="600" dirty="0">
                <a:latin typeface="Helvetica" panose="020B0604020202020204" pitchFamily="2" charset="0"/>
              </a:rPr>
              <a:t>Invoice  &amp; Packing List</a:t>
            </a:r>
          </a:p>
        </p:txBody>
      </p:sp>
      <p:sp>
        <p:nvSpPr>
          <p:cNvPr id="77" name="TextBox 76"/>
          <p:cNvSpPr txBox="1"/>
          <p:nvPr/>
        </p:nvSpPr>
        <p:spPr>
          <a:xfrm rot="17375444">
            <a:off x="153535" y="2162030"/>
            <a:ext cx="1228805" cy="184666"/>
          </a:xfrm>
          <a:prstGeom prst="rect">
            <a:avLst/>
          </a:prstGeom>
          <a:noFill/>
        </p:spPr>
        <p:txBody>
          <a:bodyPr wrap="square" rtlCol="0">
            <a:spAutoFit/>
          </a:bodyPr>
          <a:lstStyle/>
          <a:p>
            <a:pPr algn="ctr"/>
            <a:r>
              <a:rPr lang="en-US" sz="600" dirty="0">
                <a:latin typeface="Helvetica" panose="020B0604020202020204" pitchFamily="2" charset="0"/>
              </a:rPr>
              <a:t>Invoice  &amp; Packing List</a:t>
            </a:r>
          </a:p>
        </p:txBody>
      </p:sp>
      <p:sp>
        <p:nvSpPr>
          <p:cNvPr id="78" name="TextBox 77"/>
          <p:cNvSpPr txBox="1"/>
          <p:nvPr/>
        </p:nvSpPr>
        <p:spPr>
          <a:xfrm rot="17375444">
            <a:off x="305765" y="2222356"/>
            <a:ext cx="1228805" cy="184666"/>
          </a:xfrm>
          <a:prstGeom prst="rect">
            <a:avLst/>
          </a:prstGeom>
          <a:noFill/>
        </p:spPr>
        <p:txBody>
          <a:bodyPr wrap="square" rtlCol="0">
            <a:spAutoFit/>
          </a:bodyPr>
          <a:lstStyle/>
          <a:p>
            <a:pPr algn="ctr"/>
            <a:r>
              <a:rPr lang="en-US" sz="600" dirty="0">
                <a:latin typeface="Helvetica" panose="020B0604020202020204" pitchFamily="2" charset="0"/>
              </a:rPr>
              <a:t>Certificate of Origin</a:t>
            </a:r>
          </a:p>
        </p:txBody>
      </p:sp>
      <p:sp>
        <p:nvSpPr>
          <p:cNvPr id="79" name="TextBox 78"/>
          <p:cNvSpPr txBox="1"/>
          <p:nvPr/>
        </p:nvSpPr>
        <p:spPr>
          <a:xfrm rot="21289779">
            <a:off x="1871909" y="3788308"/>
            <a:ext cx="1228805" cy="184666"/>
          </a:xfrm>
          <a:prstGeom prst="rect">
            <a:avLst/>
          </a:prstGeom>
          <a:noFill/>
        </p:spPr>
        <p:txBody>
          <a:bodyPr wrap="square" rtlCol="0">
            <a:spAutoFit/>
          </a:bodyPr>
          <a:lstStyle/>
          <a:p>
            <a:pPr algn="ctr"/>
            <a:r>
              <a:rPr lang="en-US" sz="600" dirty="0">
                <a:latin typeface="Helvetica" panose="020B0604020202020204" pitchFamily="2" charset="0"/>
              </a:rPr>
              <a:t>Invoice  &amp; Packing List</a:t>
            </a:r>
          </a:p>
        </p:txBody>
      </p:sp>
      <p:sp>
        <p:nvSpPr>
          <p:cNvPr id="80" name="TextBox 79"/>
          <p:cNvSpPr txBox="1"/>
          <p:nvPr/>
        </p:nvSpPr>
        <p:spPr>
          <a:xfrm rot="21289779">
            <a:off x="1888177" y="3949955"/>
            <a:ext cx="1308019" cy="184666"/>
          </a:xfrm>
          <a:prstGeom prst="rect">
            <a:avLst/>
          </a:prstGeom>
          <a:noFill/>
        </p:spPr>
        <p:txBody>
          <a:bodyPr wrap="square" rtlCol="0">
            <a:spAutoFit/>
          </a:bodyPr>
          <a:lstStyle/>
          <a:p>
            <a:pPr algn="ctr"/>
            <a:r>
              <a:rPr lang="en-US" sz="600" dirty="0">
                <a:latin typeface="Helvetica" panose="020B0604020202020204" pitchFamily="2" charset="0"/>
              </a:rPr>
              <a:t>Customs Declaration Files (SB)</a:t>
            </a:r>
          </a:p>
        </p:txBody>
      </p:sp>
      <p:sp>
        <p:nvSpPr>
          <p:cNvPr id="81" name="TextBox 80"/>
          <p:cNvSpPr txBox="1"/>
          <p:nvPr/>
        </p:nvSpPr>
        <p:spPr>
          <a:xfrm>
            <a:off x="1826783" y="4178624"/>
            <a:ext cx="1228805" cy="184666"/>
          </a:xfrm>
          <a:prstGeom prst="rect">
            <a:avLst/>
          </a:prstGeom>
          <a:noFill/>
        </p:spPr>
        <p:txBody>
          <a:bodyPr wrap="square" rtlCol="0">
            <a:spAutoFit/>
          </a:bodyPr>
          <a:lstStyle/>
          <a:p>
            <a:pPr algn="ctr"/>
            <a:r>
              <a:rPr lang="en-US" sz="600" dirty="0">
                <a:latin typeface="Helvetica" panose="020B0604020202020204" pitchFamily="2" charset="0"/>
              </a:rPr>
              <a:t>Invoice  &amp; Packing List</a:t>
            </a:r>
          </a:p>
        </p:txBody>
      </p:sp>
      <p:sp>
        <p:nvSpPr>
          <p:cNvPr id="82" name="TextBox 81"/>
          <p:cNvSpPr txBox="1"/>
          <p:nvPr/>
        </p:nvSpPr>
        <p:spPr>
          <a:xfrm>
            <a:off x="1826783" y="4307647"/>
            <a:ext cx="1228805" cy="184666"/>
          </a:xfrm>
          <a:prstGeom prst="rect">
            <a:avLst/>
          </a:prstGeom>
          <a:noFill/>
        </p:spPr>
        <p:txBody>
          <a:bodyPr wrap="square" rtlCol="0">
            <a:spAutoFit/>
          </a:bodyPr>
          <a:lstStyle/>
          <a:p>
            <a:pPr algn="ctr"/>
            <a:r>
              <a:rPr lang="en-US" sz="600" dirty="0">
                <a:latin typeface="Helvetica" panose="020B0604020202020204" pitchFamily="2" charset="0"/>
              </a:rPr>
              <a:t>Invoice  &amp; Packing List</a:t>
            </a:r>
          </a:p>
        </p:txBody>
      </p:sp>
      <p:sp>
        <p:nvSpPr>
          <p:cNvPr id="83" name="Rectangle 82">
            <a:extLst>
              <a:ext uri="{FF2B5EF4-FFF2-40B4-BE49-F238E27FC236}">
                <a16:creationId xmlns:a16="http://schemas.microsoft.com/office/drawing/2014/main" id="{D893592E-2CBC-49C0-B9A5-3149D74808C5}"/>
              </a:ext>
            </a:extLst>
          </p:cNvPr>
          <p:cNvSpPr/>
          <p:nvPr/>
        </p:nvSpPr>
        <p:spPr>
          <a:xfrm>
            <a:off x="4782368" y="1148135"/>
            <a:ext cx="4210819" cy="3500994"/>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100" dirty="0"/>
          </a:p>
        </p:txBody>
      </p:sp>
      <p:sp>
        <p:nvSpPr>
          <p:cNvPr id="84" name="Rectangle 83">
            <a:extLst>
              <a:ext uri="{FF2B5EF4-FFF2-40B4-BE49-F238E27FC236}">
                <a16:creationId xmlns:a16="http://schemas.microsoft.com/office/drawing/2014/main" id="{D893592E-2CBC-49C0-B9A5-3149D74808C5}"/>
              </a:ext>
            </a:extLst>
          </p:cNvPr>
          <p:cNvSpPr/>
          <p:nvPr/>
        </p:nvSpPr>
        <p:spPr>
          <a:xfrm>
            <a:off x="496262" y="1148135"/>
            <a:ext cx="3898782" cy="3500994"/>
          </a:xfrm>
          <a:prstGeom prst="rect">
            <a:avLst/>
          </a:prstGeom>
          <a:noFill/>
          <a:ln w="6350">
            <a:solidFill>
              <a:schemeClr val="bg1">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100" dirty="0">
              <a:solidFill>
                <a:schemeClr val="tx1"/>
              </a:solidFill>
            </a:endParaRPr>
          </a:p>
        </p:txBody>
      </p:sp>
      <p:sp>
        <p:nvSpPr>
          <p:cNvPr id="85" name="TextBox 84"/>
          <p:cNvSpPr txBox="1"/>
          <p:nvPr/>
        </p:nvSpPr>
        <p:spPr>
          <a:xfrm>
            <a:off x="1535251" y="867456"/>
            <a:ext cx="1820804" cy="246221"/>
          </a:xfrm>
          <a:prstGeom prst="rect">
            <a:avLst/>
          </a:prstGeom>
          <a:noFill/>
        </p:spPr>
        <p:txBody>
          <a:bodyPr wrap="square" rtlCol="0">
            <a:spAutoFit/>
          </a:bodyPr>
          <a:lstStyle/>
          <a:p>
            <a:pPr algn="ctr"/>
            <a:r>
              <a:rPr lang="en-US" sz="1000" b="1" dirty="0">
                <a:solidFill>
                  <a:schemeClr val="accent1">
                    <a:lumMod val="50000"/>
                  </a:schemeClr>
                </a:solidFill>
                <a:latin typeface="Helvetica" panose="020B0604020202020204" pitchFamily="2" charset="0"/>
              </a:rPr>
              <a:t>Scenario without CODEX</a:t>
            </a:r>
          </a:p>
        </p:txBody>
      </p:sp>
      <p:sp>
        <p:nvSpPr>
          <p:cNvPr id="86" name="TextBox 85"/>
          <p:cNvSpPr txBox="1"/>
          <p:nvPr/>
        </p:nvSpPr>
        <p:spPr>
          <a:xfrm>
            <a:off x="5977375" y="867456"/>
            <a:ext cx="1820804" cy="246221"/>
          </a:xfrm>
          <a:prstGeom prst="rect">
            <a:avLst/>
          </a:prstGeom>
          <a:noFill/>
        </p:spPr>
        <p:txBody>
          <a:bodyPr wrap="square" rtlCol="0">
            <a:spAutoFit/>
          </a:bodyPr>
          <a:lstStyle/>
          <a:p>
            <a:pPr algn="ctr"/>
            <a:r>
              <a:rPr lang="en-US" sz="1000" b="1" dirty="0">
                <a:solidFill>
                  <a:schemeClr val="accent1">
                    <a:lumMod val="50000"/>
                  </a:schemeClr>
                </a:solidFill>
                <a:latin typeface="Helvetica" panose="020B0604020202020204" pitchFamily="2" charset="0"/>
              </a:rPr>
              <a:t>Scenario with CODEX</a:t>
            </a:r>
          </a:p>
        </p:txBody>
      </p:sp>
      <p:sp>
        <p:nvSpPr>
          <p:cNvPr id="87" name="Rectangle 86"/>
          <p:cNvSpPr/>
          <p:nvPr/>
        </p:nvSpPr>
        <p:spPr>
          <a:xfrm>
            <a:off x="9668014" y="1113677"/>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Rectangle 87"/>
          <p:cNvSpPr/>
          <p:nvPr/>
        </p:nvSpPr>
        <p:spPr>
          <a:xfrm>
            <a:off x="9668014" y="2063083"/>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Rectangle 88"/>
          <p:cNvSpPr/>
          <p:nvPr/>
        </p:nvSpPr>
        <p:spPr>
          <a:xfrm>
            <a:off x="9668014" y="2962148"/>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Rectangle 89"/>
          <p:cNvSpPr/>
          <p:nvPr/>
        </p:nvSpPr>
        <p:spPr>
          <a:xfrm>
            <a:off x="9668014" y="3852487"/>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Rectangle 90"/>
          <p:cNvSpPr/>
          <p:nvPr/>
        </p:nvSpPr>
        <p:spPr>
          <a:xfrm>
            <a:off x="9668014" y="4741866"/>
            <a:ext cx="2057196" cy="604831"/>
          </a:xfrm>
          <a:prstGeom prst="rect">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2" name="TextBox 91"/>
          <p:cNvSpPr txBox="1"/>
          <p:nvPr/>
        </p:nvSpPr>
        <p:spPr>
          <a:xfrm>
            <a:off x="10132677" y="1211361"/>
            <a:ext cx="1468907" cy="343366"/>
          </a:xfrm>
          <a:prstGeom prst="rect">
            <a:avLst/>
          </a:prstGeom>
          <a:noFill/>
        </p:spPr>
        <p:txBody>
          <a:bodyPr wrap="square" lIns="99569" tIns="49785" rIns="99569" bIns="49785" rtlCol="0">
            <a:spAutoFit/>
          </a:bodyPr>
          <a:lstStyle/>
          <a:p>
            <a:pPr>
              <a:lnSpc>
                <a:spcPct val="150000"/>
              </a:lnSpc>
            </a:pPr>
            <a:r>
              <a:rPr lang="en-IN" sz="1200" dirty="0">
                <a:solidFill>
                  <a:srgbClr val="00B0F0"/>
                </a:solidFill>
                <a:latin typeface="Helvetica" panose="020B0604020202020204" pitchFamily="2" charset="0"/>
                <a:ea typeface="Kozuka Gothic Pro EL" pitchFamily="34" charset="-128"/>
              </a:rPr>
              <a:t>15 CFS/ICD</a:t>
            </a:r>
          </a:p>
        </p:txBody>
      </p:sp>
      <p:sp>
        <p:nvSpPr>
          <p:cNvPr id="93" name="TextBox 92"/>
          <p:cNvSpPr txBox="1"/>
          <p:nvPr/>
        </p:nvSpPr>
        <p:spPr>
          <a:xfrm>
            <a:off x="10132677" y="2162318"/>
            <a:ext cx="1761905" cy="377541"/>
          </a:xfrm>
          <a:prstGeom prst="rect">
            <a:avLst/>
          </a:prstGeom>
          <a:noFill/>
        </p:spPr>
        <p:txBody>
          <a:bodyPr wrap="square" lIns="99569" tIns="49785" rIns="99569" bIns="49785" rtlCol="0">
            <a:spAutoFit/>
          </a:bodyPr>
          <a:lstStyle/>
          <a:p>
            <a:pPr>
              <a:lnSpc>
                <a:spcPct val="150000"/>
              </a:lnSpc>
            </a:pPr>
            <a:r>
              <a:rPr lang="en-IN" sz="1200" dirty="0" smtClean="0">
                <a:solidFill>
                  <a:srgbClr val="002060"/>
                </a:solidFill>
                <a:latin typeface="Helvetica" panose="020B0604020202020204" pitchFamily="2" charset="0"/>
                <a:ea typeface="Kozuka Gothic Pro EL" pitchFamily="34" charset="-128"/>
              </a:rPr>
              <a:t>1Mn </a:t>
            </a:r>
            <a:r>
              <a:rPr lang="en-IN" sz="1200" dirty="0">
                <a:solidFill>
                  <a:srgbClr val="002060"/>
                </a:solidFill>
                <a:latin typeface="Helvetica" panose="020B0604020202020204" pitchFamily="2" charset="0"/>
                <a:ea typeface="Kozuka Gothic Pro EL" pitchFamily="34" charset="-128"/>
              </a:rPr>
              <a:t>TEU/annum</a:t>
            </a:r>
          </a:p>
        </p:txBody>
      </p:sp>
      <p:sp>
        <p:nvSpPr>
          <p:cNvPr id="94" name="TextBox 93"/>
          <p:cNvSpPr txBox="1"/>
          <p:nvPr/>
        </p:nvSpPr>
        <p:spPr>
          <a:xfrm>
            <a:off x="10132677" y="3073624"/>
            <a:ext cx="1761905" cy="377541"/>
          </a:xfrm>
          <a:prstGeom prst="rect">
            <a:avLst/>
          </a:prstGeom>
          <a:noFill/>
        </p:spPr>
        <p:txBody>
          <a:bodyPr wrap="square" lIns="99569" tIns="49785" rIns="99569" bIns="49785" rtlCol="0">
            <a:spAutoFit/>
          </a:bodyPr>
          <a:lstStyle/>
          <a:p>
            <a:pPr>
              <a:lnSpc>
                <a:spcPct val="150000"/>
              </a:lnSpc>
            </a:pPr>
            <a:r>
              <a:rPr lang="en-IN" sz="1200" dirty="0">
                <a:solidFill>
                  <a:schemeClr val="accent3">
                    <a:lumMod val="75000"/>
                  </a:schemeClr>
                </a:solidFill>
                <a:latin typeface="Helvetica" panose="020B0604020202020204" pitchFamily="2" charset="0"/>
                <a:ea typeface="Kozuka Gothic Pro EL" pitchFamily="34" charset="-128"/>
              </a:rPr>
              <a:t>12 Vessel Operators</a:t>
            </a:r>
          </a:p>
        </p:txBody>
      </p:sp>
      <p:sp>
        <p:nvSpPr>
          <p:cNvPr id="95" name="TextBox 94"/>
          <p:cNvSpPr txBox="1"/>
          <p:nvPr/>
        </p:nvSpPr>
        <p:spPr>
          <a:xfrm>
            <a:off x="10154228" y="3853111"/>
            <a:ext cx="1867646" cy="797721"/>
          </a:xfrm>
          <a:prstGeom prst="rect">
            <a:avLst/>
          </a:prstGeom>
          <a:noFill/>
        </p:spPr>
        <p:txBody>
          <a:bodyPr wrap="square" lIns="99569" tIns="49785" rIns="99569" bIns="49785" rtlCol="0">
            <a:spAutoFit/>
          </a:bodyPr>
          <a:lstStyle/>
          <a:p>
            <a:pPr>
              <a:lnSpc>
                <a:spcPct val="150000"/>
              </a:lnSpc>
            </a:pPr>
            <a:r>
              <a:rPr lang="en-IN" sz="1050" dirty="0">
                <a:solidFill>
                  <a:schemeClr val="tx1">
                    <a:lumMod val="75000"/>
                    <a:lumOff val="25000"/>
                  </a:schemeClr>
                </a:solidFill>
                <a:latin typeface="Helvetica" panose="020B0604020202020204" pitchFamily="2" charset="0"/>
                <a:ea typeface="Kozuka Gothic Pro EL" pitchFamily="34" charset="-128"/>
              </a:rPr>
              <a:t>400 </a:t>
            </a:r>
            <a:r>
              <a:rPr lang="en-IN" sz="1050" dirty="0" smtClean="0">
                <a:solidFill>
                  <a:schemeClr val="tx1">
                    <a:lumMod val="75000"/>
                    <a:lumOff val="25000"/>
                  </a:schemeClr>
                </a:solidFill>
                <a:latin typeface="Helvetica" panose="020B0604020202020204" pitchFamily="2" charset="0"/>
                <a:ea typeface="Kozuka Gothic Pro EL" pitchFamily="34" charset="-128"/>
              </a:rPr>
              <a:t>Agents</a:t>
            </a:r>
          </a:p>
          <a:p>
            <a:pPr>
              <a:lnSpc>
                <a:spcPct val="150000"/>
              </a:lnSpc>
            </a:pPr>
            <a:r>
              <a:rPr lang="en-IN" sz="1050" dirty="0" smtClean="0">
                <a:solidFill>
                  <a:schemeClr val="tx1">
                    <a:lumMod val="75000"/>
                    <a:lumOff val="25000"/>
                  </a:schemeClr>
                </a:solidFill>
                <a:latin typeface="Helvetica" panose="020B0604020202020204" pitchFamily="2" charset="0"/>
                <a:ea typeface="Kozuka Gothic Pro EL" pitchFamily="34" charset="-128"/>
              </a:rPr>
              <a:t>500+ Exporter/Importers</a:t>
            </a:r>
          </a:p>
          <a:p>
            <a:pPr>
              <a:lnSpc>
                <a:spcPct val="150000"/>
              </a:lnSpc>
            </a:pPr>
            <a:endParaRPr lang="en-IN" sz="1050" dirty="0">
              <a:solidFill>
                <a:schemeClr val="tx1">
                  <a:lumMod val="75000"/>
                  <a:lumOff val="25000"/>
                </a:schemeClr>
              </a:solidFill>
              <a:latin typeface="Helvetica" panose="020B0604020202020204" pitchFamily="2" charset="0"/>
              <a:ea typeface="Kozuka Gothic Pro EL" pitchFamily="34" charset="-128"/>
            </a:endParaRPr>
          </a:p>
        </p:txBody>
      </p:sp>
      <p:sp>
        <p:nvSpPr>
          <p:cNvPr id="96" name="TextBox 95"/>
          <p:cNvSpPr txBox="1"/>
          <p:nvPr/>
        </p:nvSpPr>
        <p:spPr>
          <a:xfrm>
            <a:off x="10132677" y="4848417"/>
            <a:ext cx="1761905" cy="343366"/>
          </a:xfrm>
          <a:prstGeom prst="rect">
            <a:avLst/>
          </a:prstGeom>
          <a:noFill/>
        </p:spPr>
        <p:txBody>
          <a:bodyPr wrap="square" lIns="99569" tIns="49785" rIns="99569" bIns="49785" rtlCol="0">
            <a:spAutoFit/>
          </a:bodyPr>
          <a:lstStyle/>
          <a:p>
            <a:pPr>
              <a:lnSpc>
                <a:spcPct val="150000"/>
              </a:lnSpc>
            </a:pPr>
            <a:r>
              <a:rPr lang="en-IN" sz="1200" dirty="0" smtClean="0">
                <a:solidFill>
                  <a:schemeClr val="accent6">
                    <a:lumMod val="75000"/>
                  </a:schemeClr>
                </a:solidFill>
                <a:latin typeface="Helvetica" panose="020B0604020202020204" pitchFamily="2" charset="0"/>
                <a:ea typeface="Kozuka Gothic Pro EL" pitchFamily="34" charset="-128"/>
              </a:rPr>
              <a:t>300Transporters</a:t>
            </a:r>
            <a:endParaRPr lang="en-IN" sz="1200" dirty="0">
              <a:solidFill>
                <a:schemeClr val="accent6">
                  <a:lumMod val="75000"/>
                </a:schemeClr>
              </a:solidFill>
              <a:latin typeface="Helvetica" panose="020B0604020202020204" pitchFamily="2" charset="0"/>
              <a:ea typeface="Kozuka Gothic Pro EL" pitchFamily="34" charset="-128"/>
            </a:endParaRPr>
          </a:p>
        </p:txBody>
      </p:sp>
      <p:pic>
        <p:nvPicPr>
          <p:cNvPr id="97" name="Picture 96"/>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3262146" y="4747857"/>
            <a:ext cx="4536033" cy="1925298"/>
          </a:xfrm>
          <a:prstGeom prst="rect">
            <a:avLst/>
          </a:prstGeom>
        </p:spPr>
      </p:pic>
      <p:sp>
        <p:nvSpPr>
          <p:cNvPr id="98" name="TextBox 97"/>
          <p:cNvSpPr txBox="1"/>
          <p:nvPr/>
        </p:nvSpPr>
        <p:spPr>
          <a:xfrm>
            <a:off x="4259406" y="4861366"/>
            <a:ext cx="1105954" cy="400110"/>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Container dwell time from </a:t>
            </a:r>
            <a:endParaRPr lang="en-US" sz="600" dirty="0" smtClean="0">
              <a:solidFill>
                <a:schemeClr val="bg1"/>
              </a:solidFill>
              <a:latin typeface="Helvetica" panose="020B0604020202020204" pitchFamily="2" charset="0"/>
            </a:endParaRPr>
          </a:p>
          <a:p>
            <a:pPr algn="ctr"/>
            <a:r>
              <a:rPr lang="en-US" sz="800" b="1" dirty="0" smtClean="0">
                <a:solidFill>
                  <a:schemeClr val="bg1"/>
                </a:solidFill>
                <a:latin typeface="Helvetica" panose="020B0604020202020204" pitchFamily="2" charset="0"/>
              </a:rPr>
              <a:t>2.5 </a:t>
            </a:r>
            <a:r>
              <a:rPr lang="en-US" sz="800" b="1" dirty="0">
                <a:solidFill>
                  <a:schemeClr val="bg1"/>
                </a:solidFill>
                <a:latin typeface="Helvetica" panose="020B0604020202020204" pitchFamily="2" charset="0"/>
              </a:rPr>
              <a:t>hours to 25 </a:t>
            </a:r>
            <a:r>
              <a:rPr lang="en-US" sz="600" dirty="0">
                <a:solidFill>
                  <a:schemeClr val="bg1"/>
                </a:solidFill>
                <a:latin typeface="Helvetica" panose="020B0604020202020204" pitchFamily="2" charset="0"/>
              </a:rPr>
              <a:t>minutes </a:t>
            </a:r>
          </a:p>
        </p:txBody>
      </p:sp>
      <p:sp>
        <p:nvSpPr>
          <p:cNvPr id="99" name="TextBox 98"/>
          <p:cNvSpPr txBox="1"/>
          <p:nvPr/>
        </p:nvSpPr>
        <p:spPr>
          <a:xfrm>
            <a:off x="5469352" y="4854863"/>
            <a:ext cx="922035" cy="415498"/>
          </a:xfrm>
          <a:prstGeom prst="rect">
            <a:avLst/>
          </a:prstGeom>
          <a:noFill/>
        </p:spPr>
        <p:txBody>
          <a:bodyPr wrap="square" rtlCol="0">
            <a:spAutoFit/>
          </a:bodyPr>
          <a:lstStyle/>
          <a:p>
            <a:pPr algn="ctr"/>
            <a:r>
              <a:rPr lang="en-US" sz="600" dirty="0" smtClean="0">
                <a:solidFill>
                  <a:schemeClr val="bg1"/>
                </a:solidFill>
                <a:latin typeface="Helvetica" panose="020B0604020202020204" pitchFamily="2" charset="0"/>
              </a:rPr>
              <a:t>Document copies for port entry reduced from </a:t>
            </a:r>
            <a:r>
              <a:rPr lang="en-US" sz="800" b="1" dirty="0" smtClean="0">
                <a:solidFill>
                  <a:schemeClr val="bg1"/>
                </a:solidFill>
                <a:latin typeface="Helvetica" panose="020B0604020202020204" pitchFamily="2" charset="0"/>
              </a:rPr>
              <a:t>15+ to 2</a:t>
            </a:r>
            <a:endParaRPr lang="en-US" sz="800" b="1" dirty="0">
              <a:solidFill>
                <a:schemeClr val="bg1"/>
              </a:solidFill>
              <a:latin typeface="Helvetica" panose="020B0604020202020204" pitchFamily="2" charset="0"/>
            </a:endParaRPr>
          </a:p>
        </p:txBody>
      </p:sp>
      <p:sp>
        <p:nvSpPr>
          <p:cNvPr id="100" name="TextBox 99"/>
          <p:cNvSpPr txBox="1"/>
          <p:nvPr/>
        </p:nvSpPr>
        <p:spPr>
          <a:xfrm>
            <a:off x="4311859" y="5442662"/>
            <a:ext cx="1069096" cy="276999"/>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One common information highway </a:t>
            </a:r>
            <a:r>
              <a:rPr lang="en-US" sz="600" dirty="0" smtClean="0">
                <a:solidFill>
                  <a:schemeClr val="bg1"/>
                </a:solidFill>
                <a:latin typeface="Helvetica" panose="020B0604020202020204" pitchFamily="2" charset="0"/>
              </a:rPr>
              <a:t>connecting all</a:t>
            </a:r>
            <a:endParaRPr lang="en-US" sz="600" dirty="0">
              <a:solidFill>
                <a:schemeClr val="bg1"/>
              </a:solidFill>
              <a:latin typeface="Helvetica" panose="020B0604020202020204" pitchFamily="2" charset="0"/>
            </a:endParaRPr>
          </a:p>
        </p:txBody>
      </p:sp>
      <p:sp>
        <p:nvSpPr>
          <p:cNvPr id="101" name="TextBox 100"/>
          <p:cNvSpPr txBox="1"/>
          <p:nvPr/>
        </p:nvSpPr>
        <p:spPr>
          <a:xfrm>
            <a:off x="4296264" y="5929799"/>
            <a:ext cx="1069096" cy="276999"/>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Shipment visibility based </a:t>
            </a:r>
            <a:endParaRPr lang="en-US" sz="600" dirty="0" smtClean="0">
              <a:solidFill>
                <a:schemeClr val="bg1"/>
              </a:solidFill>
              <a:latin typeface="Helvetica" panose="020B0604020202020204" pitchFamily="2" charset="0"/>
            </a:endParaRPr>
          </a:p>
          <a:p>
            <a:pPr algn="ctr"/>
            <a:r>
              <a:rPr lang="en-US" sz="600" dirty="0" smtClean="0">
                <a:solidFill>
                  <a:schemeClr val="bg1"/>
                </a:solidFill>
                <a:latin typeface="Helvetica" panose="020B0604020202020204" pitchFamily="2" charset="0"/>
              </a:rPr>
              <a:t>on </a:t>
            </a:r>
            <a:r>
              <a:rPr lang="en-US" sz="600" dirty="0">
                <a:solidFill>
                  <a:schemeClr val="bg1"/>
                </a:solidFill>
                <a:latin typeface="Helvetica" panose="020B0604020202020204" pitchFamily="2" charset="0"/>
              </a:rPr>
              <a:t>rights</a:t>
            </a:r>
          </a:p>
        </p:txBody>
      </p:sp>
      <p:sp>
        <p:nvSpPr>
          <p:cNvPr id="102" name="TextBox 101"/>
          <p:cNvSpPr txBox="1"/>
          <p:nvPr/>
        </p:nvSpPr>
        <p:spPr>
          <a:xfrm>
            <a:off x="6443642" y="4881485"/>
            <a:ext cx="1232314" cy="369332"/>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Shipment related documents made available for approvals &amp; processing </a:t>
            </a:r>
            <a:endParaRPr lang="en-US" sz="800" b="1" dirty="0">
              <a:solidFill>
                <a:schemeClr val="bg1"/>
              </a:solidFill>
              <a:latin typeface="Helvetica" panose="020B0604020202020204" pitchFamily="2" charset="0"/>
            </a:endParaRPr>
          </a:p>
        </p:txBody>
      </p:sp>
      <p:sp>
        <p:nvSpPr>
          <p:cNvPr id="103" name="TextBox 102"/>
          <p:cNvSpPr txBox="1"/>
          <p:nvPr/>
        </p:nvSpPr>
        <p:spPr>
          <a:xfrm>
            <a:off x="5501087" y="5434421"/>
            <a:ext cx="1100766" cy="369332"/>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Improved capacity planning </a:t>
            </a:r>
            <a:endParaRPr lang="en-US" sz="600" dirty="0" smtClean="0">
              <a:solidFill>
                <a:schemeClr val="bg1"/>
              </a:solidFill>
              <a:latin typeface="Helvetica" panose="020B0604020202020204" pitchFamily="2" charset="0"/>
            </a:endParaRPr>
          </a:p>
          <a:p>
            <a:pPr algn="ctr"/>
            <a:r>
              <a:rPr lang="en-US" sz="600" dirty="0" smtClean="0">
                <a:solidFill>
                  <a:schemeClr val="bg1"/>
                </a:solidFill>
                <a:latin typeface="Helvetica" panose="020B0604020202020204" pitchFamily="2" charset="0"/>
              </a:rPr>
              <a:t>at </a:t>
            </a:r>
            <a:r>
              <a:rPr lang="en-US" sz="600" dirty="0">
                <a:solidFill>
                  <a:schemeClr val="bg1"/>
                </a:solidFill>
                <a:latin typeface="Helvetica" panose="020B0604020202020204" pitchFamily="2" charset="0"/>
              </a:rPr>
              <a:t>terminal</a:t>
            </a:r>
          </a:p>
        </p:txBody>
      </p:sp>
      <p:sp>
        <p:nvSpPr>
          <p:cNvPr id="104" name="TextBox 103"/>
          <p:cNvSpPr txBox="1"/>
          <p:nvPr/>
        </p:nvSpPr>
        <p:spPr>
          <a:xfrm>
            <a:off x="6584804" y="5374054"/>
            <a:ext cx="1167166" cy="369332"/>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No separate application required by Shipper, CFS/ ICD for operations</a:t>
            </a:r>
          </a:p>
        </p:txBody>
      </p:sp>
      <p:sp>
        <p:nvSpPr>
          <p:cNvPr id="105" name="TextBox 104"/>
          <p:cNvSpPr txBox="1"/>
          <p:nvPr/>
        </p:nvSpPr>
        <p:spPr>
          <a:xfrm>
            <a:off x="6606100" y="5837206"/>
            <a:ext cx="1069096" cy="276999"/>
          </a:xfrm>
          <a:prstGeom prst="rect">
            <a:avLst/>
          </a:prstGeom>
          <a:noFill/>
        </p:spPr>
        <p:txBody>
          <a:bodyPr wrap="square" rtlCol="0">
            <a:spAutoFit/>
          </a:bodyPr>
          <a:lstStyle/>
          <a:p>
            <a:pPr algn="ctr"/>
            <a:r>
              <a:rPr lang="en-US" sz="600" dirty="0">
                <a:solidFill>
                  <a:schemeClr val="bg1"/>
                </a:solidFill>
                <a:latin typeface="Helvetica" panose="020B0604020202020204" pitchFamily="2" charset="0"/>
              </a:rPr>
              <a:t>Mobile App enabled </a:t>
            </a:r>
            <a:endParaRPr lang="en-US" sz="600" dirty="0" smtClean="0">
              <a:solidFill>
                <a:schemeClr val="bg1"/>
              </a:solidFill>
              <a:latin typeface="Helvetica" panose="020B0604020202020204" pitchFamily="2" charset="0"/>
            </a:endParaRPr>
          </a:p>
          <a:p>
            <a:pPr algn="ctr"/>
            <a:r>
              <a:rPr lang="en-US" sz="600" dirty="0" smtClean="0">
                <a:solidFill>
                  <a:schemeClr val="bg1"/>
                </a:solidFill>
                <a:latin typeface="Helvetica" panose="020B0604020202020204" pitchFamily="2" charset="0"/>
              </a:rPr>
              <a:t>on- </a:t>
            </a:r>
            <a:r>
              <a:rPr lang="en-US" sz="600" dirty="0">
                <a:solidFill>
                  <a:schemeClr val="bg1"/>
                </a:solidFill>
                <a:latin typeface="Helvetica" panose="020B0604020202020204" pitchFamily="2" charset="0"/>
              </a:rPr>
              <a:t>the-go tracking</a:t>
            </a:r>
          </a:p>
        </p:txBody>
      </p:sp>
      <p:sp>
        <p:nvSpPr>
          <p:cNvPr id="106" name="TextBox 105"/>
          <p:cNvSpPr txBox="1"/>
          <p:nvPr/>
        </p:nvSpPr>
        <p:spPr>
          <a:xfrm>
            <a:off x="5446329" y="5833814"/>
            <a:ext cx="1170145" cy="276999"/>
          </a:xfrm>
          <a:prstGeom prst="rect">
            <a:avLst/>
          </a:prstGeom>
          <a:noFill/>
        </p:spPr>
        <p:txBody>
          <a:bodyPr wrap="square" rtlCol="0">
            <a:spAutoFit/>
          </a:bodyPr>
          <a:lstStyle/>
          <a:p>
            <a:pPr algn="ctr"/>
            <a:r>
              <a:rPr lang="en-US" sz="600" dirty="0" smtClean="0">
                <a:solidFill>
                  <a:schemeClr val="bg1"/>
                </a:solidFill>
                <a:latin typeface="Helvetica" panose="020B0604020202020204" pitchFamily="2" charset="0"/>
              </a:rPr>
              <a:t>Eliminated </a:t>
            </a:r>
            <a:r>
              <a:rPr lang="en-US" sz="600" dirty="0">
                <a:solidFill>
                  <a:schemeClr val="bg1"/>
                </a:solidFill>
                <a:latin typeface="Helvetica" panose="020B0604020202020204" pitchFamily="2" charset="0"/>
              </a:rPr>
              <a:t>possibility </a:t>
            </a:r>
            <a:r>
              <a:rPr lang="en-US" sz="600" dirty="0" smtClean="0">
                <a:solidFill>
                  <a:schemeClr val="bg1"/>
                </a:solidFill>
                <a:latin typeface="Helvetica" panose="020B0604020202020204" pitchFamily="2" charset="0"/>
              </a:rPr>
              <a:t>of</a:t>
            </a:r>
          </a:p>
          <a:p>
            <a:pPr algn="ctr"/>
            <a:r>
              <a:rPr lang="en-US" sz="600" dirty="0" smtClean="0">
                <a:solidFill>
                  <a:schemeClr val="bg1"/>
                </a:solidFill>
                <a:latin typeface="Helvetica" panose="020B0604020202020204" pitchFamily="2" charset="0"/>
              </a:rPr>
              <a:t> </a:t>
            </a:r>
            <a:r>
              <a:rPr lang="en-US" sz="600" dirty="0">
                <a:solidFill>
                  <a:schemeClr val="bg1"/>
                </a:solidFill>
                <a:latin typeface="Helvetica" panose="020B0604020202020204" pitchFamily="2" charset="0"/>
              </a:rPr>
              <a:t>un-cleared shipment </a:t>
            </a:r>
          </a:p>
        </p:txBody>
      </p:sp>
      <p:pic>
        <p:nvPicPr>
          <p:cNvPr id="107" name="Picture 10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124140" y="6620015"/>
            <a:ext cx="129473" cy="129473"/>
          </a:xfrm>
          <a:prstGeom prst="rect">
            <a:avLst/>
          </a:prstGeom>
        </p:spPr>
      </p:pic>
      <p:pic>
        <p:nvPicPr>
          <p:cNvPr id="108" name="Picture 1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71502" y="6721154"/>
            <a:ext cx="128342" cy="128342"/>
          </a:xfrm>
          <a:prstGeom prst="rect">
            <a:avLst/>
          </a:prstGeom>
        </p:spPr>
      </p:pic>
      <p:sp>
        <p:nvSpPr>
          <p:cNvPr id="109" name="Rectangle 108"/>
          <p:cNvSpPr/>
          <p:nvPr/>
        </p:nvSpPr>
        <p:spPr>
          <a:xfrm>
            <a:off x="7410255" y="6377018"/>
            <a:ext cx="2103926" cy="66937"/>
          </a:xfrm>
          <a:prstGeom prst="rect">
            <a:avLst/>
          </a:prstGeom>
          <a:solidFill>
            <a:srgbClr val="980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7751970" y="5993688"/>
            <a:ext cx="1915606" cy="423708"/>
          </a:xfrm>
          <a:prstGeom prst="rect">
            <a:avLst/>
          </a:prstGeom>
          <a:noFill/>
        </p:spPr>
        <p:txBody>
          <a:bodyPr wrap="square" lIns="99569" tIns="49785" rIns="99569" bIns="49785" rtlCol="0">
            <a:spAutoFit/>
          </a:bodyPr>
          <a:lstStyle/>
          <a:p>
            <a:pPr>
              <a:lnSpc>
                <a:spcPct val="150000"/>
              </a:lnSpc>
            </a:pPr>
            <a:r>
              <a:rPr lang="en-IN" sz="1400" b="1" dirty="0">
                <a:solidFill>
                  <a:schemeClr val="accent1">
                    <a:lumMod val="50000"/>
                  </a:schemeClr>
                </a:solidFill>
                <a:latin typeface="Helvetica" panose="020B0604020202020204" pitchFamily="2" charset="0"/>
                <a:ea typeface="Kozuka Gothic Pro EL" pitchFamily="34" charset="-128"/>
              </a:rPr>
              <a:t>Business Benefits</a:t>
            </a:r>
          </a:p>
        </p:txBody>
      </p:sp>
      <p:sp>
        <p:nvSpPr>
          <p:cNvPr id="111" name="Oval 110"/>
          <p:cNvSpPr/>
          <p:nvPr/>
        </p:nvSpPr>
        <p:spPr>
          <a:xfrm>
            <a:off x="9409423" y="1050268"/>
            <a:ext cx="735894" cy="73589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571310" y="1190113"/>
            <a:ext cx="424061" cy="424061"/>
          </a:xfrm>
          <a:prstGeom prst="rect">
            <a:avLst/>
          </a:prstGeom>
        </p:spPr>
      </p:pic>
      <p:sp>
        <p:nvSpPr>
          <p:cNvPr id="113" name="Oval 112"/>
          <p:cNvSpPr/>
          <p:nvPr/>
        </p:nvSpPr>
        <p:spPr>
          <a:xfrm>
            <a:off x="9409423" y="2003056"/>
            <a:ext cx="735894" cy="7358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572442" y="2149853"/>
            <a:ext cx="423290" cy="423290"/>
          </a:xfrm>
          <a:prstGeom prst="rect">
            <a:avLst/>
          </a:prstGeom>
        </p:spPr>
      </p:pic>
      <p:sp>
        <p:nvSpPr>
          <p:cNvPr id="115" name="Oval 114"/>
          <p:cNvSpPr/>
          <p:nvPr/>
        </p:nvSpPr>
        <p:spPr>
          <a:xfrm>
            <a:off x="9409423" y="2894447"/>
            <a:ext cx="735894" cy="73589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567489" y="3031544"/>
            <a:ext cx="440925" cy="440925"/>
          </a:xfrm>
          <a:prstGeom prst="rect">
            <a:avLst/>
          </a:prstGeom>
        </p:spPr>
      </p:pic>
      <p:sp>
        <p:nvSpPr>
          <p:cNvPr id="117" name="Oval 116"/>
          <p:cNvSpPr/>
          <p:nvPr/>
        </p:nvSpPr>
        <p:spPr>
          <a:xfrm>
            <a:off x="9409423" y="3784125"/>
            <a:ext cx="735894" cy="73589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598002" y="3937053"/>
            <a:ext cx="397712" cy="397713"/>
          </a:xfrm>
          <a:prstGeom prst="rect">
            <a:avLst/>
          </a:prstGeom>
        </p:spPr>
      </p:pic>
      <p:sp>
        <p:nvSpPr>
          <p:cNvPr id="119" name="Oval 118"/>
          <p:cNvSpPr/>
          <p:nvPr/>
        </p:nvSpPr>
        <p:spPr>
          <a:xfrm>
            <a:off x="9409423" y="4672947"/>
            <a:ext cx="735894" cy="73589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9580773" y="4854863"/>
            <a:ext cx="424612" cy="424612"/>
          </a:xfrm>
          <a:prstGeom prst="rect">
            <a:avLst/>
          </a:prstGeom>
        </p:spPr>
      </p:pic>
      <p:cxnSp>
        <p:nvCxnSpPr>
          <p:cNvPr id="121" name="Straight Connector 120"/>
          <p:cNvCxnSpPr/>
          <p:nvPr/>
        </p:nvCxnSpPr>
        <p:spPr>
          <a:xfrm>
            <a:off x="4505523" y="780447"/>
            <a:ext cx="26649" cy="396207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12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00724" y="5039789"/>
            <a:ext cx="7569063" cy="532606"/>
          </a:xfrm>
        </p:spPr>
        <p:txBody>
          <a:bodyPr>
            <a:normAutofit/>
          </a:bodyPr>
          <a:lstStyle/>
          <a:p>
            <a:pPr marL="235691" indent="-235691">
              <a:defRPr/>
            </a:pPr>
            <a:r>
              <a:rPr lang="en-IN" kern="0" dirty="0" smtClean="0">
                <a:latin typeface="Arial Narrow" panose="020B0606020202030204" pitchFamily="34" charset="0"/>
                <a:cs typeface="Tahoma" pitchFamily="34" charset="0"/>
              </a:rPr>
              <a:t>Digital Corridor- Powering Regional Single Windows</a:t>
            </a:r>
            <a:endParaRPr lang="en-GB" kern="0" dirty="0">
              <a:latin typeface="Arial Narrow" panose="020B0606020202030204" pitchFamily="34" charset="0"/>
              <a:cs typeface="Tahoma" pitchFamily="34" charset="0"/>
            </a:endParaRPr>
          </a:p>
        </p:txBody>
      </p:sp>
    </p:spTree>
    <p:extLst>
      <p:ext uri="{BB962C8B-B14F-4D97-AF65-F5344CB8AC3E}">
        <p14:creationId xmlns:p14="http://schemas.microsoft.com/office/powerpoint/2010/main" val="155918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p:cNvGrpSpPr/>
          <p:nvPr/>
        </p:nvGrpSpPr>
        <p:grpSpPr>
          <a:xfrm>
            <a:off x="1467687" y="3757628"/>
            <a:ext cx="107007" cy="350669"/>
            <a:chOff x="487395" y="2919548"/>
            <a:chExt cx="129719" cy="753087"/>
          </a:xfrm>
        </p:grpSpPr>
        <p:cxnSp>
          <p:nvCxnSpPr>
            <p:cNvPr id="101" name="Straight Arrow Connector 100"/>
            <p:cNvCxnSpPr/>
            <p:nvPr/>
          </p:nvCxnSpPr>
          <p:spPr>
            <a:xfrm flipH="1" flipV="1">
              <a:off x="487395" y="2968237"/>
              <a:ext cx="7693" cy="704398"/>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87911" y="2919548"/>
              <a:ext cx="129203" cy="5299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 name="Content Placeholder 1"/>
          <p:cNvSpPr>
            <a:spLocks noGrp="1"/>
          </p:cNvSpPr>
          <p:nvPr>
            <p:ph sz="quarter" idx="14"/>
          </p:nvPr>
        </p:nvSpPr>
        <p:spPr/>
        <p:txBody>
          <a:bodyPr/>
          <a:lstStyle/>
          <a:p>
            <a:r>
              <a:rPr lang="en-IN" dirty="0"/>
              <a:t>Trade Facilitation Platforms: Full Services Play </a:t>
            </a:r>
          </a:p>
        </p:txBody>
      </p:sp>
      <p:sp>
        <p:nvSpPr>
          <p:cNvPr id="3" name="Rectangle 2"/>
          <p:cNvSpPr/>
          <p:nvPr/>
        </p:nvSpPr>
        <p:spPr>
          <a:xfrm>
            <a:off x="1287084" y="2082257"/>
            <a:ext cx="3569359" cy="1627326"/>
          </a:xfrm>
          <a:prstGeom prst="rect">
            <a:avLst/>
          </a:prstGeom>
          <a:noFill/>
          <a:ln w="19050">
            <a:solidFill>
              <a:schemeClr val="accent6">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2"/>
          </a:p>
        </p:txBody>
      </p:sp>
      <p:sp>
        <p:nvSpPr>
          <p:cNvPr id="4" name="Rectangle 3"/>
          <p:cNvSpPr/>
          <p:nvPr/>
        </p:nvSpPr>
        <p:spPr>
          <a:xfrm>
            <a:off x="6001698" y="2081057"/>
            <a:ext cx="1659886" cy="990113"/>
          </a:xfrm>
          <a:prstGeom prst="rect">
            <a:avLst/>
          </a:prstGeom>
          <a:noFill/>
          <a:ln w="19050">
            <a:solidFill>
              <a:schemeClr val="accent6">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2"/>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0813" y="3857295"/>
            <a:ext cx="290372" cy="319409"/>
          </a:xfrm>
          <a:prstGeom prst="rect">
            <a:avLst/>
          </a:prstGeom>
        </p:spPr>
      </p:pic>
      <p:sp>
        <p:nvSpPr>
          <p:cNvPr id="7" name="Rectangle 6"/>
          <p:cNvSpPr/>
          <p:nvPr/>
        </p:nvSpPr>
        <p:spPr>
          <a:xfrm>
            <a:off x="1224165" y="4175036"/>
            <a:ext cx="488562" cy="447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7"/>
          </a:p>
        </p:txBody>
      </p:sp>
      <p:sp>
        <p:nvSpPr>
          <p:cNvPr id="8" name="TextBox 7"/>
          <p:cNvSpPr txBox="1">
            <a:spLocks noChangeArrowheads="1"/>
          </p:cNvSpPr>
          <p:nvPr/>
        </p:nvSpPr>
        <p:spPr bwMode="auto">
          <a:xfrm>
            <a:off x="1115794" y="4197397"/>
            <a:ext cx="694533" cy="35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Exporter/</a:t>
            </a:r>
          </a:p>
          <a:p>
            <a:pPr algn="ctr" eaLnBrk="1" hangingPunct="1"/>
            <a:r>
              <a:rPr lang="en-IN" sz="866" b="1" dirty="0">
                <a:solidFill>
                  <a:srgbClr val="0070C0"/>
                </a:solidFill>
                <a:latin typeface="Helvetica" panose="020B0604020202020204" pitchFamily="2" charset="0"/>
              </a:rPr>
              <a:t>Shipper</a:t>
            </a:r>
            <a:endParaRPr lang="en-US" sz="866" b="1" dirty="0">
              <a:solidFill>
                <a:srgbClr val="0070C0"/>
              </a:solidFill>
              <a:latin typeface="Helvetica" panose="020B0604020202020204" pitchFamily="2" charset="0"/>
            </a:endParaRPr>
          </a:p>
        </p:txBody>
      </p:sp>
      <p:grpSp>
        <p:nvGrpSpPr>
          <p:cNvPr id="9" name="Group 8"/>
          <p:cNvGrpSpPr/>
          <p:nvPr/>
        </p:nvGrpSpPr>
        <p:grpSpPr>
          <a:xfrm>
            <a:off x="1894844" y="3924465"/>
            <a:ext cx="1008894" cy="1071981"/>
            <a:chOff x="1025685" y="1736481"/>
            <a:chExt cx="1223027" cy="1299502"/>
          </a:xfrm>
        </p:grpSpPr>
        <p:sp>
          <p:nvSpPr>
            <p:cNvPr id="10" name="Rectangle 9"/>
            <p:cNvSpPr/>
            <p:nvPr/>
          </p:nvSpPr>
          <p:spPr>
            <a:xfrm>
              <a:off x="1348108" y="2076981"/>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8108" y="1736481"/>
              <a:ext cx="218911" cy="24080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998" y="1745551"/>
              <a:ext cx="202420" cy="222662"/>
            </a:xfrm>
            <a:prstGeom prst="rect">
              <a:avLst/>
            </a:prstGeom>
          </p:spPr>
        </p:pic>
        <p:sp>
          <p:nvSpPr>
            <p:cNvPr id="13" name="TextBox 12"/>
            <p:cNvSpPr txBox="1">
              <a:spLocks noChangeArrowheads="1"/>
            </p:cNvSpPr>
            <p:nvPr/>
          </p:nvSpPr>
          <p:spPr bwMode="auto">
            <a:xfrm>
              <a:off x="1025685" y="2116446"/>
              <a:ext cx="1223027" cy="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Forwarder</a:t>
              </a:r>
            </a:p>
            <a:p>
              <a:pPr algn="ctr" eaLnBrk="1" hangingPunct="1"/>
              <a:r>
                <a:rPr lang="en-IN" sz="866" b="1" dirty="0">
                  <a:solidFill>
                    <a:srgbClr val="0070C0"/>
                  </a:solidFill>
                  <a:latin typeface="Helvetica" panose="020B0604020202020204" pitchFamily="2" charset="0"/>
                </a:rPr>
                <a:t>Customs Broker</a:t>
              </a:r>
            </a:p>
            <a:p>
              <a:pPr algn="ctr" eaLnBrk="1" hangingPunct="1"/>
              <a:r>
                <a:rPr lang="en-IN" sz="866" b="1" dirty="0">
                  <a:solidFill>
                    <a:srgbClr val="0070C0"/>
                  </a:solidFill>
                  <a:latin typeface="Helvetica" panose="020B0604020202020204" pitchFamily="2" charset="0"/>
                </a:rPr>
                <a:t>Transporter</a:t>
              </a:r>
            </a:p>
            <a:p>
              <a:pPr algn="ctr" eaLnBrk="1" hangingPunct="1"/>
              <a:r>
                <a:rPr lang="en-IN" sz="866" b="1" dirty="0">
                  <a:solidFill>
                    <a:srgbClr val="0070C0"/>
                  </a:solidFill>
                  <a:latin typeface="Helvetica" panose="020B0604020202020204" pitchFamily="2" charset="0"/>
                </a:rPr>
                <a:t>Railways</a:t>
              </a:r>
              <a:endParaRPr lang="en-US" sz="866" b="1" dirty="0">
                <a:solidFill>
                  <a:srgbClr val="0070C0"/>
                </a:solidFill>
                <a:latin typeface="Helvetica" panose="020B0604020202020204" pitchFamily="2" charset="0"/>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0634" y="1802943"/>
              <a:ext cx="267611" cy="267611"/>
            </a:xfrm>
            <a:prstGeom prst="rect">
              <a:avLst/>
            </a:prstGeom>
          </p:spPr>
        </p:pic>
      </p:grpSp>
      <p:grpSp>
        <p:nvGrpSpPr>
          <p:cNvPr id="15" name="Group 14"/>
          <p:cNvGrpSpPr/>
          <p:nvPr/>
        </p:nvGrpSpPr>
        <p:grpSpPr>
          <a:xfrm>
            <a:off x="2817687" y="4100852"/>
            <a:ext cx="1106574" cy="672671"/>
            <a:chOff x="2062977" y="1084019"/>
            <a:chExt cx="1341440" cy="815441"/>
          </a:xfrm>
        </p:grpSpPr>
        <p:sp>
          <p:nvSpPr>
            <p:cNvPr id="16" name="Rectangle 15"/>
            <p:cNvSpPr/>
            <p:nvPr/>
          </p:nvSpPr>
          <p:spPr>
            <a:xfrm>
              <a:off x="2437569" y="1406482"/>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2377" y="1111402"/>
              <a:ext cx="262412" cy="28865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2293" y="1084019"/>
              <a:ext cx="281388" cy="309526"/>
            </a:xfrm>
            <a:prstGeom prst="rect">
              <a:avLst/>
            </a:prstGeom>
          </p:spPr>
        </p:pic>
        <p:sp>
          <p:nvSpPr>
            <p:cNvPr id="19" name="TextBox 18"/>
            <p:cNvSpPr txBox="1">
              <a:spLocks noChangeArrowheads="1"/>
            </p:cNvSpPr>
            <p:nvPr/>
          </p:nvSpPr>
          <p:spPr bwMode="auto">
            <a:xfrm>
              <a:off x="2062977" y="1464488"/>
              <a:ext cx="1341440"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Container Depot</a:t>
              </a:r>
            </a:p>
            <a:p>
              <a:pPr algn="ctr" eaLnBrk="1" hangingPunct="1"/>
              <a:r>
                <a:rPr lang="en-IN" sz="866" b="1" dirty="0">
                  <a:solidFill>
                    <a:srgbClr val="0070C0"/>
                  </a:solidFill>
                  <a:latin typeface="Helvetica" panose="020B0604020202020204" pitchFamily="2" charset="0"/>
                </a:rPr>
                <a:t>Warehouse</a:t>
              </a:r>
            </a:p>
          </p:txBody>
        </p:sp>
      </p:grpSp>
      <p:grpSp>
        <p:nvGrpSpPr>
          <p:cNvPr id="20" name="Group 19"/>
          <p:cNvGrpSpPr/>
          <p:nvPr/>
        </p:nvGrpSpPr>
        <p:grpSpPr>
          <a:xfrm>
            <a:off x="3941572" y="4412980"/>
            <a:ext cx="683320" cy="681573"/>
            <a:chOff x="3444471" y="1713238"/>
            <a:chExt cx="828352" cy="826233"/>
          </a:xfrm>
        </p:grpSpPr>
        <p:sp>
          <p:nvSpPr>
            <p:cNvPr id="21" name="Rectangle 20"/>
            <p:cNvSpPr/>
            <p:nvPr/>
          </p:nvSpPr>
          <p:spPr>
            <a:xfrm>
              <a:off x="3523269" y="2076980"/>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22" name="TextBox 21"/>
            <p:cNvSpPr txBox="1">
              <a:spLocks noChangeArrowheads="1"/>
            </p:cNvSpPr>
            <p:nvPr/>
          </p:nvSpPr>
          <p:spPr bwMode="auto">
            <a:xfrm>
              <a:off x="3444471" y="2104498"/>
              <a:ext cx="828352" cy="4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Export Customs</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0798" y="1713238"/>
              <a:ext cx="331058" cy="364164"/>
            </a:xfrm>
            <a:prstGeom prst="rect">
              <a:avLst/>
            </a:prstGeom>
          </p:spPr>
        </p:pic>
      </p:grpSp>
      <p:grpSp>
        <p:nvGrpSpPr>
          <p:cNvPr id="24" name="Group 23"/>
          <p:cNvGrpSpPr/>
          <p:nvPr/>
        </p:nvGrpSpPr>
        <p:grpSpPr>
          <a:xfrm>
            <a:off x="4731427" y="4682070"/>
            <a:ext cx="888508" cy="657148"/>
            <a:chOff x="4337941" y="1068671"/>
            <a:chExt cx="1077090" cy="796624"/>
          </a:xfrm>
        </p:grpSpPr>
        <p:sp>
          <p:nvSpPr>
            <p:cNvPr id="25" name="Rectangle 24"/>
            <p:cNvSpPr/>
            <p:nvPr/>
          </p:nvSpPr>
          <p:spPr>
            <a:xfrm>
              <a:off x="4595892" y="1401814"/>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26" name="TextBox 25"/>
            <p:cNvSpPr txBox="1">
              <a:spLocks noChangeArrowheads="1"/>
            </p:cNvSpPr>
            <p:nvPr/>
          </p:nvSpPr>
          <p:spPr bwMode="auto">
            <a:xfrm>
              <a:off x="4337941" y="1430323"/>
              <a:ext cx="1077090"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Export </a:t>
              </a:r>
            </a:p>
            <a:p>
              <a:pPr algn="ctr" eaLnBrk="1" hangingPunct="1"/>
              <a:r>
                <a:rPr lang="en-IN" sz="866" b="1" dirty="0">
                  <a:solidFill>
                    <a:srgbClr val="0070C0"/>
                  </a:solidFill>
                  <a:latin typeface="Helvetica" panose="020B0604020202020204" pitchFamily="2" charset="0"/>
                </a:rPr>
                <a:t>Port/Airport</a:t>
              </a:r>
            </a:p>
          </p:txBody>
        </p:sp>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2474" y="1068671"/>
              <a:ext cx="313552" cy="344907"/>
            </a:xfrm>
            <a:prstGeom prst="rect">
              <a:avLst/>
            </a:prstGeom>
          </p:spPr>
        </p:pic>
        <p:pic>
          <p:nvPicPr>
            <p:cNvPr id="28" name="Picture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487" y="1094387"/>
              <a:ext cx="287100" cy="315810"/>
            </a:xfrm>
            <a:prstGeom prst="rect">
              <a:avLst/>
            </a:prstGeom>
          </p:spPr>
        </p:pic>
      </p:grpSp>
      <p:grpSp>
        <p:nvGrpSpPr>
          <p:cNvPr id="29" name="Group 28"/>
          <p:cNvGrpSpPr/>
          <p:nvPr/>
        </p:nvGrpSpPr>
        <p:grpSpPr>
          <a:xfrm>
            <a:off x="5833540" y="4346570"/>
            <a:ext cx="608540" cy="585601"/>
            <a:chOff x="5665602" y="1684124"/>
            <a:chExt cx="737699" cy="709892"/>
          </a:xfrm>
        </p:grpSpPr>
        <p:sp>
          <p:nvSpPr>
            <p:cNvPr id="30" name="Rectangle 29"/>
            <p:cNvSpPr/>
            <p:nvPr/>
          </p:nvSpPr>
          <p:spPr>
            <a:xfrm>
              <a:off x="5684756" y="2076040"/>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31" name="TextBox 30"/>
            <p:cNvSpPr txBox="1">
              <a:spLocks noChangeArrowheads="1"/>
            </p:cNvSpPr>
            <p:nvPr/>
          </p:nvSpPr>
          <p:spPr bwMode="auto">
            <a:xfrm>
              <a:off x="5683205" y="2120564"/>
              <a:ext cx="720096" cy="27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Carrier</a:t>
              </a:r>
              <a:endParaRPr lang="en-US" sz="866" b="1" dirty="0">
                <a:solidFill>
                  <a:srgbClr val="0070C0"/>
                </a:solidFill>
                <a:latin typeface="Helvetica" panose="020B0604020202020204" pitchFamily="2" charset="0"/>
              </a:endParaRPr>
            </a:p>
          </p:txBody>
        </p:sp>
        <p:pic>
          <p:nvPicPr>
            <p:cNvPr id="32" name="Picture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116707">
              <a:off x="5665602" y="1684124"/>
              <a:ext cx="346428" cy="381071"/>
            </a:xfrm>
            <a:prstGeom prst="rect">
              <a:avLst/>
            </a:prstGeom>
          </p:spPr>
        </p:pic>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50034" y="1786784"/>
              <a:ext cx="324449" cy="356894"/>
            </a:xfrm>
            <a:prstGeom prst="rect">
              <a:avLst/>
            </a:prstGeom>
          </p:spPr>
        </p:pic>
      </p:grpSp>
      <p:grpSp>
        <p:nvGrpSpPr>
          <p:cNvPr id="34" name="Group 33"/>
          <p:cNvGrpSpPr/>
          <p:nvPr/>
        </p:nvGrpSpPr>
        <p:grpSpPr>
          <a:xfrm>
            <a:off x="7661582" y="4501158"/>
            <a:ext cx="671612" cy="668199"/>
            <a:chOff x="7765114" y="1713238"/>
            <a:chExt cx="814159" cy="810019"/>
          </a:xfrm>
        </p:grpSpPr>
        <p:sp>
          <p:nvSpPr>
            <p:cNvPr id="35" name="Rectangle 34"/>
            <p:cNvSpPr/>
            <p:nvPr/>
          </p:nvSpPr>
          <p:spPr>
            <a:xfrm>
              <a:off x="7857438" y="2076980"/>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36" name="TextBox 35"/>
            <p:cNvSpPr txBox="1">
              <a:spLocks noChangeArrowheads="1"/>
            </p:cNvSpPr>
            <p:nvPr/>
          </p:nvSpPr>
          <p:spPr bwMode="auto">
            <a:xfrm>
              <a:off x="7765114" y="2088285"/>
              <a:ext cx="814159"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Import Customs</a:t>
              </a:r>
            </a:p>
          </p:txBody>
        </p:sp>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84967" y="1713238"/>
              <a:ext cx="331058" cy="364164"/>
            </a:xfrm>
            <a:prstGeom prst="rect">
              <a:avLst/>
            </a:prstGeom>
          </p:spPr>
        </p:pic>
      </p:grpSp>
      <p:grpSp>
        <p:nvGrpSpPr>
          <p:cNvPr id="38" name="Group 37"/>
          <p:cNvGrpSpPr/>
          <p:nvPr/>
        </p:nvGrpSpPr>
        <p:grpSpPr>
          <a:xfrm>
            <a:off x="8448932" y="5041571"/>
            <a:ext cx="1095692" cy="640043"/>
            <a:chOff x="8664551" y="1084019"/>
            <a:chExt cx="1328248" cy="775888"/>
          </a:xfrm>
        </p:grpSpPr>
        <p:sp>
          <p:nvSpPr>
            <p:cNvPr id="39" name="Rectangle 38"/>
            <p:cNvSpPr/>
            <p:nvPr/>
          </p:nvSpPr>
          <p:spPr>
            <a:xfrm>
              <a:off x="8934443" y="1406482"/>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9251" y="1111402"/>
              <a:ext cx="262412" cy="288654"/>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9167" y="1084019"/>
              <a:ext cx="281388" cy="309526"/>
            </a:xfrm>
            <a:prstGeom prst="rect">
              <a:avLst/>
            </a:prstGeom>
          </p:spPr>
        </p:pic>
        <p:sp>
          <p:nvSpPr>
            <p:cNvPr id="42" name="TextBox 41"/>
            <p:cNvSpPr txBox="1">
              <a:spLocks noChangeArrowheads="1"/>
            </p:cNvSpPr>
            <p:nvPr/>
          </p:nvSpPr>
          <p:spPr bwMode="auto">
            <a:xfrm>
              <a:off x="8664551" y="1424935"/>
              <a:ext cx="1328248"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Container Depot</a:t>
              </a:r>
            </a:p>
            <a:p>
              <a:pPr algn="ctr" eaLnBrk="1" hangingPunct="1"/>
              <a:r>
                <a:rPr lang="en-IN" sz="866" b="1" dirty="0">
                  <a:solidFill>
                    <a:srgbClr val="0070C0"/>
                  </a:solidFill>
                  <a:latin typeface="Helvetica" panose="020B0604020202020204" pitchFamily="2" charset="0"/>
                </a:rPr>
                <a:t>Warehouse</a:t>
              </a:r>
            </a:p>
          </p:txBody>
        </p:sp>
      </p:grpSp>
      <p:grpSp>
        <p:nvGrpSpPr>
          <p:cNvPr id="43" name="Group 42"/>
          <p:cNvGrpSpPr/>
          <p:nvPr/>
        </p:nvGrpSpPr>
        <p:grpSpPr>
          <a:xfrm>
            <a:off x="9390725" y="4297074"/>
            <a:ext cx="1042884" cy="1041780"/>
            <a:chOff x="9749858" y="1736481"/>
            <a:chExt cx="1264232" cy="1262893"/>
          </a:xfrm>
        </p:grpSpPr>
        <p:sp>
          <p:nvSpPr>
            <p:cNvPr id="44" name="Rectangle 43"/>
            <p:cNvSpPr/>
            <p:nvPr/>
          </p:nvSpPr>
          <p:spPr>
            <a:xfrm>
              <a:off x="10006527" y="2076981"/>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6527" y="1736481"/>
              <a:ext cx="218911" cy="240802"/>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417" y="1745551"/>
              <a:ext cx="202420" cy="222662"/>
            </a:xfrm>
            <a:prstGeom prst="rect">
              <a:avLst/>
            </a:prstGeom>
          </p:spPr>
        </p:pic>
        <p:sp>
          <p:nvSpPr>
            <p:cNvPr id="47" name="TextBox 46"/>
            <p:cNvSpPr txBox="1">
              <a:spLocks noChangeArrowheads="1"/>
            </p:cNvSpPr>
            <p:nvPr/>
          </p:nvSpPr>
          <p:spPr bwMode="auto">
            <a:xfrm>
              <a:off x="9749858" y="2241358"/>
              <a:ext cx="1264232" cy="7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Forwarder</a:t>
              </a:r>
            </a:p>
            <a:p>
              <a:pPr algn="ctr" eaLnBrk="1" hangingPunct="1"/>
              <a:r>
                <a:rPr lang="en-IN" sz="866" b="1" dirty="0">
                  <a:solidFill>
                    <a:srgbClr val="0070C0"/>
                  </a:solidFill>
                  <a:latin typeface="Helvetica" panose="020B0604020202020204" pitchFamily="2" charset="0"/>
                </a:rPr>
                <a:t>Customs Broker</a:t>
              </a:r>
            </a:p>
            <a:p>
              <a:pPr algn="ctr" eaLnBrk="1" hangingPunct="1"/>
              <a:r>
                <a:rPr lang="en-IN" sz="866" b="1" dirty="0">
                  <a:solidFill>
                    <a:srgbClr val="0070C0"/>
                  </a:solidFill>
                  <a:latin typeface="Helvetica" panose="020B0604020202020204" pitchFamily="2" charset="0"/>
                </a:rPr>
                <a:t>Transporter</a:t>
              </a:r>
            </a:p>
            <a:p>
              <a:pPr algn="ctr" eaLnBrk="1" hangingPunct="1"/>
              <a:r>
                <a:rPr lang="en-IN" sz="866" b="1" dirty="0">
                  <a:solidFill>
                    <a:srgbClr val="0070C0"/>
                  </a:solidFill>
                  <a:latin typeface="Helvetica" panose="020B0604020202020204" pitchFamily="2" charset="0"/>
                </a:rPr>
                <a:t>Railways</a:t>
              </a:r>
              <a:endParaRPr lang="en-US" sz="866" b="1" dirty="0">
                <a:solidFill>
                  <a:srgbClr val="0070C0"/>
                </a:solidFill>
                <a:latin typeface="Helvetica" panose="020B0604020202020204" pitchFamily="2" charset="0"/>
              </a:endParaRPr>
            </a:p>
          </p:txBody>
        </p:sp>
        <p:pic>
          <p:nvPicPr>
            <p:cNvPr id="48"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9053" y="1802943"/>
              <a:ext cx="267611" cy="267611"/>
            </a:xfrm>
            <a:prstGeom prst="rect">
              <a:avLst/>
            </a:prstGeom>
          </p:spPr>
        </p:pic>
      </p:grpSp>
      <p:grpSp>
        <p:nvGrpSpPr>
          <p:cNvPr id="49" name="Group 48"/>
          <p:cNvGrpSpPr/>
          <p:nvPr/>
        </p:nvGrpSpPr>
        <p:grpSpPr>
          <a:xfrm>
            <a:off x="10465368" y="4994288"/>
            <a:ext cx="813818" cy="687172"/>
            <a:chOff x="11002923" y="1023605"/>
            <a:chExt cx="986547" cy="833022"/>
          </a:xfrm>
        </p:grpSpPr>
        <p:sp>
          <p:nvSpPr>
            <p:cNvPr id="50" name="Rectangle 49"/>
            <p:cNvSpPr/>
            <p:nvPr/>
          </p:nvSpPr>
          <p:spPr>
            <a:xfrm>
              <a:off x="11084784" y="1405888"/>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51" name="TextBox 50"/>
            <p:cNvSpPr txBox="1">
              <a:spLocks noChangeArrowheads="1"/>
            </p:cNvSpPr>
            <p:nvPr/>
          </p:nvSpPr>
          <p:spPr bwMode="auto">
            <a:xfrm>
              <a:off x="11002923" y="1421654"/>
              <a:ext cx="986547" cy="4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Importer/</a:t>
              </a:r>
            </a:p>
            <a:p>
              <a:pPr algn="ctr" eaLnBrk="1" hangingPunct="1"/>
              <a:r>
                <a:rPr lang="en-IN" sz="866" b="1" dirty="0">
                  <a:solidFill>
                    <a:srgbClr val="0070C0"/>
                  </a:solidFill>
                  <a:latin typeface="Helvetica" panose="020B0604020202020204" pitchFamily="2" charset="0"/>
                </a:rPr>
                <a:t>Consignee</a:t>
              </a:r>
            </a:p>
          </p:txBody>
        </p:sp>
        <p:pic>
          <p:nvPicPr>
            <p:cNvPr id="52" name="Picture 5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184911" y="1023605"/>
              <a:ext cx="382876" cy="382877"/>
            </a:xfrm>
            <a:prstGeom prst="rect">
              <a:avLst/>
            </a:prstGeom>
          </p:spPr>
        </p:pic>
      </p:grpSp>
      <p:cxnSp>
        <p:nvCxnSpPr>
          <p:cNvPr id="53" name="Curved Connector 52"/>
          <p:cNvCxnSpPr/>
          <p:nvPr/>
        </p:nvCxnSpPr>
        <p:spPr>
          <a:xfrm>
            <a:off x="1761113" y="4120991"/>
            <a:ext cx="371411" cy="187310"/>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2670363" y="4107314"/>
            <a:ext cx="396360" cy="248871"/>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a:off x="3751132" y="4373076"/>
            <a:ext cx="315321" cy="271566"/>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4441352" y="4604913"/>
            <a:ext cx="475285" cy="270646"/>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V="1">
            <a:off x="5464371" y="4699007"/>
            <a:ext cx="479345" cy="250645"/>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a:off x="6371663" y="4772388"/>
            <a:ext cx="404438" cy="368843"/>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V="1">
            <a:off x="7267734" y="4871525"/>
            <a:ext cx="479345" cy="250645"/>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urved Connector 59"/>
          <p:cNvCxnSpPr>
            <a:endCxn id="41" idx="1"/>
          </p:cNvCxnSpPr>
          <p:nvPr/>
        </p:nvCxnSpPr>
        <p:spPr>
          <a:xfrm>
            <a:off x="8276865" y="4880867"/>
            <a:ext cx="415100" cy="288371"/>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flipV="1">
            <a:off x="9135028" y="4669868"/>
            <a:ext cx="484350" cy="387843"/>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a:off x="10172345" y="4633067"/>
            <a:ext cx="467980" cy="450396"/>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35727" y="2044799"/>
            <a:ext cx="418401" cy="418401"/>
          </a:xfrm>
          <a:prstGeom prst="rect">
            <a:avLst/>
          </a:prstGeom>
        </p:spPr>
      </p:pic>
      <p:sp>
        <p:nvSpPr>
          <p:cNvPr id="64" name="TextBox 63"/>
          <p:cNvSpPr txBox="1">
            <a:spLocks noChangeArrowheads="1"/>
          </p:cNvSpPr>
          <p:nvPr/>
        </p:nvSpPr>
        <p:spPr bwMode="auto">
          <a:xfrm>
            <a:off x="1416341" y="2356666"/>
            <a:ext cx="1257171"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20" b="1" dirty="0">
                <a:latin typeface="Helvetica" panose="020B0604020202020204" pitchFamily="2" charset="0"/>
              </a:rPr>
              <a:t>Air </a:t>
            </a:r>
            <a:endParaRPr lang="en-US" sz="1320" dirty="0">
              <a:latin typeface="Helvetica" panose="020B0604020202020204" pitchFamily="2" charset="0"/>
            </a:endParaRPr>
          </a:p>
        </p:txBody>
      </p:sp>
      <p:sp>
        <p:nvSpPr>
          <p:cNvPr id="65" name="TextBox 64"/>
          <p:cNvSpPr txBox="1">
            <a:spLocks noChangeArrowheads="1"/>
          </p:cNvSpPr>
          <p:nvPr/>
        </p:nvSpPr>
        <p:spPr bwMode="auto">
          <a:xfrm>
            <a:off x="3166002" y="2356666"/>
            <a:ext cx="143801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1320" b="1" dirty="0">
                <a:latin typeface="Helvetica" panose="020B0604020202020204" pitchFamily="2" charset="0"/>
              </a:rPr>
              <a:t>Ocean</a:t>
            </a:r>
            <a:endParaRPr lang="en-US" sz="1320" dirty="0">
              <a:latin typeface="Helvetica" panose="020B0604020202020204" pitchFamily="2" charset="0"/>
            </a:endParaRPr>
          </a:p>
        </p:txBody>
      </p:sp>
      <p:pic>
        <p:nvPicPr>
          <p:cNvPr id="66" name="Picture 6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642835" y="2035113"/>
            <a:ext cx="484350" cy="484350"/>
          </a:xfrm>
          <a:prstGeom prst="rect">
            <a:avLst/>
          </a:prstGeom>
        </p:spPr>
      </p:pic>
      <p:grpSp>
        <p:nvGrpSpPr>
          <p:cNvPr id="70" name="Group 69"/>
          <p:cNvGrpSpPr/>
          <p:nvPr/>
        </p:nvGrpSpPr>
        <p:grpSpPr>
          <a:xfrm>
            <a:off x="6606151" y="4743846"/>
            <a:ext cx="807735" cy="641613"/>
            <a:chOff x="4406412" y="1068671"/>
            <a:chExt cx="979173" cy="777792"/>
          </a:xfrm>
        </p:grpSpPr>
        <p:sp>
          <p:nvSpPr>
            <p:cNvPr id="71" name="Rectangle 70"/>
            <p:cNvSpPr/>
            <p:nvPr/>
          </p:nvSpPr>
          <p:spPr>
            <a:xfrm>
              <a:off x="4595892" y="1401814"/>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72" name="TextBox 71"/>
            <p:cNvSpPr txBox="1">
              <a:spLocks noChangeArrowheads="1"/>
            </p:cNvSpPr>
            <p:nvPr/>
          </p:nvSpPr>
          <p:spPr bwMode="auto">
            <a:xfrm>
              <a:off x="4406412" y="1411490"/>
              <a:ext cx="979173" cy="4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Import </a:t>
              </a:r>
            </a:p>
            <a:p>
              <a:pPr algn="ctr" eaLnBrk="1" hangingPunct="1"/>
              <a:r>
                <a:rPr lang="en-IN" sz="866" b="1" dirty="0">
                  <a:solidFill>
                    <a:srgbClr val="0070C0"/>
                  </a:solidFill>
                  <a:latin typeface="Helvetica" panose="020B0604020202020204" pitchFamily="2" charset="0"/>
                </a:rPr>
                <a:t>Port/Airport</a:t>
              </a:r>
            </a:p>
          </p:txBody>
        </p:sp>
        <p:pic>
          <p:nvPicPr>
            <p:cNvPr id="73" name="Picture 7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92474" y="1068671"/>
              <a:ext cx="313552" cy="344907"/>
            </a:xfrm>
            <a:prstGeom prst="rect">
              <a:avLst/>
            </a:prstGeom>
          </p:spPr>
        </p:pic>
        <p:pic>
          <p:nvPicPr>
            <p:cNvPr id="74" name="Picture 7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487" y="1094387"/>
              <a:ext cx="287100" cy="315810"/>
            </a:xfrm>
            <a:prstGeom prst="rect">
              <a:avLst/>
            </a:prstGeom>
          </p:spPr>
        </p:pic>
      </p:grpSp>
      <p:sp>
        <p:nvSpPr>
          <p:cNvPr id="75" name="Rectangle 3"/>
          <p:cNvSpPr txBox="1">
            <a:spLocks noChangeArrowheads="1"/>
          </p:cNvSpPr>
          <p:nvPr/>
        </p:nvSpPr>
        <p:spPr bwMode="auto">
          <a:xfrm>
            <a:off x="4575272" y="1281251"/>
            <a:ext cx="2408281" cy="291453"/>
          </a:xfrm>
          <a:prstGeom prst="rect">
            <a:avLst/>
          </a:prstGeom>
          <a:noFill/>
          <a:ln w="9525">
            <a:noFill/>
            <a:miter lim="800000"/>
            <a:headEnd/>
            <a:tailEnd/>
          </a:ln>
        </p:spPr>
        <p:txBody>
          <a:bodyPr anchor="ctr"/>
          <a:lstStyle/>
          <a:p>
            <a:pPr marL="235689" indent="-235689" algn="ctr">
              <a:defRPr/>
            </a:pPr>
            <a:r>
              <a:rPr lang="en-US" sz="1320" b="1" kern="0" dirty="0">
                <a:latin typeface="Helvetica" panose="020B0604020202020204" pitchFamily="2" charset="0"/>
                <a:cs typeface="Tahoma" pitchFamily="34" charset="0"/>
              </a:rPr>
              <a:t>     National Single Window</a:t>
            </a:r>
            <a:endParaRPr lang="en-IN" sz="1320" b="1" kern="0" dirty="0">
              <a:latin typeface="Helvetica" panose="020B0604020202020204" pitchFamily="2" charset="0"/>
              <a:cs typeface="Tahoma" pitchFamily="34" charset="0"/>
            </a:endParaRPr>
          </a:p>
        </p:txBody>
      </p:sp>
      <p:sp>
        <p:nvSpPr>
          <p:cNvPr id="77" name="TextBox 76"/>
          <p:cNvSpPr txBox="1">
            <a:spLocks noChangeArrowheads="1"/>
          </p:cNvSpPr>
          <p:nvPr/>
        </p:nvSpPr>
        <p:spPr bwMode="auto">
          <a:xfrm>
            <a:off x="6107751" y="2316784"/>
            <a:ext cx="143801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1320" b="1" dirty="0">
                <a:latin typeface="Helvetica" panose="020B0604020202020204" pitchFamily="2" charset="0"/>
              </a:rPr>
              <a:t>Customs</a:t>
            </a:r>
            <a:endParaRPr lang="en-US" sz="1320" dirty="0">
              <a:latin typeface="Helvetica" panose="020B0604020202020204" pitchFamily="2" charset="0"/>
            </a:endParaRPr>
          </a:p>
        </p:txBody>
      </p:sp>
      <p:pic>
        <p:nvPicPr>
          <p:cNvPr id="78" name="Picture 7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02625" y="2108854"/>
            <a:ext cx="248268" cy="273095"/>
          </a:xfrm>
          <a:prstGeom prst="rect">
            <a:avLst/>
          </a:prstGeom>
        </p:spPr>
      </p:pic>
      <p:sp>
        <p:nvSpPr>
          <p:cNvPr id="80" name="TextBox 79"/>
          <p:cNvSpPr txBox="1">
            <a:spLocks noChangeArrowheads="1"/>
          </p:cNvSpPr>
          <p:nvPr/>
        </p:nvSpPr>
        <p:spPr bwMode="auto">
          <a:xfrm>
            <a:off x="1280658" y="2938544"/>
            <a:ext cx="1528537"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Air Cargo Community(ACS)</a:t>
            </a:r>
          </a:p>
          <a:p>
            <a:pPr algn="ctr" eaLnBrk="1" hangingPunct="1"/>
            <a:r>
              <a:rPr lang="pt-BR" sz="825" dirty="0">
                <a:solidFill>
                  <a:schemeClr val="tx1">
                    <a:lumMod val="95000"/>
                    <a:lumOff val="5000"/>
                  </a:schemeClr>
                </a:solidFill>
                <a:latin typeface="Helvetica" panose="020B0604020202020204" pitchFamily="2" charset="0"/>
              </a:rPr>
              <a:t>Airport Community System</a:t>
            </a:r>
          </a:p>
          <a:p>
            <a:pPr algn="ctr" eaLnBrk="1" hangingPunct="1"/>
            <a:r>
              <a:rPr lang="pt-BR" sz="825" dirty="0">
                <a:solidFill>
                  <a:schemeClr val="tx1">
                    <a:lumMod val="95000"/>
                    <a:lumOff val="5000"/>
                  </a:schemeClr>
                </a:solidFill>
                <a:latin typeface="Helvetica" panose="020B0604020202020204" pitchFamily="2" charset="0"/>
              </a:rPr>
              <a:t>e-Manifest |  e-DO</a:t>
            </a:r>
            <a:endParaRPr lang="en-US" sz="825" dirty="0">
              <a:solidFill>
                <a:schemeClr val="tx1">
                  <a:lumMod val="95000"/>
                  <a:lumOff val="5000"/>
                </a:schemeClr>
              </a:solidFill>
              <a:latin typeface="Helvetica" panose="020B0604020202020204" pitchFamily="2" charset="0"/>
            </a:endParaRPr>
          </a:p>
        </p:txBody>
      </p:sp>
      <p:sp>
        <p:nvSpPr>
          <p:cNvPr id="82" name="TextBox 81"/>
          <p:cNvSpPr txBox="1">
            <a:spLocks noChangeArrowheads="1"/>
          </p:cNvSpPr>
          <p:nvPr/>
        </p:nvSpPr>
        <p:spPr bwMode="auto">
          <a:xfrm>
            <a:off x="2913577" y="2933577"/>
            <a:ext cx="19428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Container Digital Exchange (PCS)</a:t>
            </a:r>
          </a:p>
          <a:p>
            <a:pPr algn="ctr" eaLnBrk="1" hangingPunct="1"/>
            <a:r>
              <a:rPr lang="en-IN" sz="825" dirty="0">
                <a:solidFill>
                  <a:schemeClr val="tx1">
                    <a:lumMod val="95000"/>
                    <a:lumOff val="5000"/>
                  </a:schemeClr>
                </a:solidFill>
                <a:latin typeface="Helvetica" panose="020B0604020202020204" pitchFamily="2" charset="0"/>
              </a:rPr>
              <a:t>e-Manifest |  e-DO  |  e-VGM  |  UCC</a:t>
            </a:r>
            <a:endParaRPr lang="en-US" sz="825" dirty="0">
              <a:solidFill>
                <a:schemeClr val="tx1">
                  <a:lumMod val="95000"/>
                  <a:lumOff val="5000"/>
                </a:schemeClr>
              </a:solidFill>
              <a:latin typeface="Helvetica" panose="020B0604020202020204" pitchFamily="2" charset="0"/>
            </a:endParaRPr>
          </a:p>
        </p:txBody>
      </p:sp>
      <p:grpSp>
        <p:nvGrpSpPr>
          <p:cNvPr id="103" name="Group 102"/>
          <p:cNvGrpSpPr/>
          <p:nvPr/>
        </p:nvGrpSpPr>
        <p:grpSpPr>
          <a:xfrm>
            <a:off x="3410031" y="3797343"/>
            <a:ext cx="110936" cy="353738"/>
            <a:chOff x="2698136" y="2816209"/>
            <a:chExt cx="134482" cy="919209"/>
          </a:xfrm>
        </p:grpSpPr>
        <p:cxnSp>
          <p:nvCxnSpPr>
            <p:cNvPr id="104" name="Straight Arrow Connector 103"/>
            <p:cNvCxnSpPr/>
            <p:nvPr/>
          </p:nvCxnSpPr>
          <p:spPr>
            <a:xfrm flipV="1">
              <a:off x="2698136" y="2862776"/>
              <a:ext cx="0" cy="872642"/>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2703415" y="2816209"/>
              <a:ext cx="129203" cy="5299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2442502" y="3753120"/>
            <a:ext cx="106582" cy="230972"/>
            <a:chOff x="1666726" y="2558628"/>
            <a:chExt cx="129203" cy="726238"/>
          </a:xfrm>
        </p:grpSpPr>
        <p:cxnSp>
          <p:nvCxnSpPr>
            <p:cNvPr id="107" name="Straight Arrow Connector 106"/>
            <p:cNvCxnSpPr/>
            <p:nvPr/>
          </p:nvCxnSpPr>
          <p:spPr>
            <a:xfrm flipV="1">
              <a:off x="1670972" y="2603264"/>
              <a:ext cx="0" cy="681602"/>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1666726" y="2558628"/>
              <a:ext cx="129203" cy="5299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4414963" y="3911067"/>
            <a:ext cx="136469" cy="741393"/>
            <a:chOff x="4057832" y="3310033"/>
            <a:chExt cx="165434" cy="1196235"/>
          </a:xfrm>
        </p:grpSpPr>
        <p:cxnSp>
          <p:nvCxnSpPr>
            <p:cNvPr id="110" name="Straight Arrow Connector 109"/>
            <p:cNvCxnSpPr/>
            <p:nvPr/>
          </p:nvCxnSpPr>
          <p:spPr>
            <a:xfrm flipV="1">
              <a:off x="4057832" y="3379008"/>
              <a:ext cx="0" cy="1127260"/>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4063111" y="3310033"/>
              <a:ext cx="160155" cy="74544"/>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046820" y="3460172"/>
            <a:ext cx="158739" cy="1227803"/>
            <a:chOff x="4823797" y="3061518"/>
            <a:chExt cx="192431" cy="1637239"/>
          </a:xfrm>
        </p:grpSpPr>
        <p:cxnSp>
          <p:nvCxnSpPr>
            <p:cNvPr id="113" name="Straight Arrow Connector 112"/>
            <p:cNvCxnSpPr/>
            <p:nvPr/>
          </p:nvCxnSpPr>
          <p:spPr>
            <a:xfrm flipV="1">
              <a:off x="5016228" y="3097828"/>
              <a:ext cx="0" cy="1600929"/>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4823797" y="3061518"/>
              <a:ext cx="192431" cy="5248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flipH="1">
            <a:off x="6575162" y="3289439"/>
            <a:ext cx="377855" cy="1575034"/>
            <a:chOff x="7134577" y="2822677"/>
            <a:chExt cx="179566" cy="2137164"/>
          </a:xfrm>
        </p:grpSpPr>
        <p:cxnSp>
          <p:nvCxnSpPr>
            <p:cNvPr id="115" name="Straight Arrow Connector 114"/>
            <p:cNvCxnSpPr/>
            <p:nvPr/>
          </p:nvCxnSpPr>
          <p:spPr>
            <a:xfrm flipV="1">
              <a:off x="7134577" y="2910878"/>
              <a:ext cx="0" cy="2048963"/>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7134578" y="2822677"/>
              <a:ext cx="179565" cy="94746"/>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7903043" y="2937199"/>
            <a:ext cx="261382" cy="1734392"/>
            <a:chOff x="7881386" y="2749518"/>
            <a:chExt cx="248234" cy="2273228"/>
          </a:xfrm>
        </p:grpSpPr>
        <p:cxnSp>
          <p:nvCxnSpPr>
            <p:cNvPr id="118" name="Straight Arrow Connector 117"/>
            <p:cNvCxnSpPr/>
            <p:nvPr/>
          </p:nvCxnSpPr>
          <p:spPr>
            <a:xfrm flipV="1">
              <a:off x="8129619" y="2816209"/>
              <a:ext cx="0" cy="2206537"/>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7881386" y="2749518"/>
              <a:ext cx="248234" cy="71754"/>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8382936" y="2915637"/>
            <a:ext cx="381084" cy="2206533"/>
            <a:chOff x="9389540" y="3288274"/>
            <a:chExt cx="141330" cy="2038072"/>
          </a:xfrm>
        </p:grpSpPr>
        <p:cxnSp>
          <p:nvCxnSpPr>
            <p:cNvPr id="121" name="Straight Arrow Connector 120"/>
            <p:cNvCxnSpPr/>
            <p:nvPr/>
          </p:nvCxnSpPr>
          <p:spPr>
            <a:xfrm flipV="1">
              <a:off x="9530870" y="3347306"/>
              <a:ext cx="0" cy="1979040"/>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9389540" y="3288274"/>
              <a:ext cx="134655" cy="62675"/>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9741957" y="3001732"/>
            <a:ext cx="111079" cy="1340182"/>
            <a:chOff x="10515457" y="2784871"/>
            <a:chExt cx="134655" cy="1624630"/>
          </a:xfrm>
        </p:grpSpPr>
        <p:cxnSp>
          <p:nvCxnSpPr>
            <p:cNvPr id="124" name="Straight Arrow Connector 123"/>
            <p:cNvCxnSpPr/>
            <p:nvPr/>
          </p:nvCxnSpPr>
          <p:spPr>
            <a:xfrm flipV="1">
              <a:off x="10648422" y="2842705"/>
              <a:ext cx="0" cy="1566796"/>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0515457" y="2784871"/>
              <a:ext cx="134655" cy="62675"/>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pic>
        <p:nvPicPr>
          <p:cNvPr id="126" name="Picture 1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89590" y="1253798"/>
            <a:ext cx="236151" cy="331461"/>
          </a:xfrm>
          <a:prstGeom prst="rect">
            <a:avLst/>
          </a:prstGeom>
        </p:spPr>
      </p:pic>
      <p:grpSp>
        <p:nvGrpSpPr>
          <p:cNvPr id="127" name="Group 126"/>
          <p:cNvGrpSpPr/>
          <p:nvPr/>
        </p:nvGrpSpPr>
        <p:grpSpPr>
          <a:xfrm>
            <a:off x="10640326" y="3990314"/>
            <a:ext cx="111079" cy="1016321"/>
            <a:chOff x="11604501" y="2994906"/>
            <a:chExt cx="134655" cy="2182618"/>
          </a:xfrm>
        </p:grpSpPr>
        <p:cxnSp>
          <p:nvCxnSpPr>
            <p:cNvPr id="128" name="Straight Arrow Connector 127"/>
            <p:cNvCxnSpPr/>
            <p:nvPr/>
          </p:nvCxnSpPr>
          <p:spPr>
            <a:xfrm flipV="1">
              <a:off x="11733645" y="3051087"/>
              <a:ext cx="0" cy="2126437"/>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11604501" y="2994906"/>
              <a:ext cx="134655" cy="62675"/>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153" name="Straight Arrow Connector 152"/>
          <p:cNvCxnSpPr/>
          <p:nvPr/>
        </p:nvCxnSpPr>
        <p:spPr>
          <a:xfrm flipV="1">
            <a:off x="8945829" y="5529652"/>
            <a:ext cx="0" cy="158633"/>
          </a:xfrm>
          <a:prstGeom prst="straightConnector1">
            <a:avLst/>
          </a:prstGeom>
          <a:ln w="12700">
            <a:solidFill>
              <a:schemeClr val="bg1">
                <a:lumMod val="5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9885575" y="5357249"/>
            <a:ext cx="0" cy="232253"/>
          </a:xfrm>
          <a:prstGeom prst="straightConnector1">
            <a:avLst/>
          </a:prstGeom>
          <a:ln w="12700">
            <a:solidFill>
              <a:schemeClr val="bg1">
                <a:lumMod val="5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10815326" y="5475281"/>
            <a:ext cx="0" cy="191945"/>
          </a:xfrm>
          <a:prstGeom prst="straightConnector1">
            <a:avLst/>
          </a:prstGeom>
          <a:ln w="12700">
            <a:solidFill>
              <a:schemeClr val="bg1">
                <a:lumMod val="5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56" name="Rectangle 3"/>
          <p:cNvSpPr txBox="1">
            <a:spLocks noChangeArrowheads="1"/>
          </p:cNvSpPr>
          <p:nvPr/>
        </p:nvSpPr>
        <p:spPr bwMode="auto">
          <a:xfrm>
            <a:off x="3316789" y="1283469"/>
            <a:ext cx="1123481" cy="225956"/>
          </a:xfrm>
          <a:prstGeom prst="rect">
            <a:avLst/>
          </a:prstGeom>
          <a:solidFill>
            <a:srgbClr val="FDB84B"/>
          </a:solidFill>
          <a:ln w="9525">
            <a:noFill/>
            <a:miter lim="800000"/>
            <a:headEnd/>
            <a:tailEnd/>
          </a:ln>
        </p:spPr>
        <p:txBody>
          <a:bodyPr anchor="ctr"/>
          <a:lstStyle>
            <a:defPPr>
              <a:defRPr lang="en-US"/>
            </a:defPPr>
            <a:lvl1pPr marL="285718" indent="-285718" algn="ctr">
              <a:defRPr sz="1200" b="1" kern="0">
                <a:solidFill>
                  <a:schemeClr val="bg1"/>
                </a:solidFill>
                <a:latin typeface="Helvetica" panose="020B0604020202020204" pitchFamily="2" charset="0"/>
                <a:cs typeface="Tahoma" pitchFamily="34" charset="0"/>
              </a:defRPr>
            </a:lvl1pPr>
          </a:lstStyle>
          <a:p>
            <a:r>
              <a:rPr lang="en-US" sz="990" dirty="0"/>
              <a:t>Home Country</a:t>
            </a:r>
            <a:endParaRPr lang="en-IN" sz="990" dirty="0"/>
          </a:p>
        </p:txBody>
      </p:sp>
      <p:cxnSp>
        <p:nvCxnSpPr>
          <p:cNvPr id="158" name="Straight Arrow Connector 157"/>
          <p:cNvCxnSpPr/>
          <p:nvPr/>
        </p:nvCxnSpPr>
        <p:spPr>
          <a:xfrm>
            <a:off x="6885156" y="1464296"/>
            <a:ext cx="602564"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0" name="Rectangle 3"/>
          <p:cNvSpPr txBox="1">
            <a:spLocks noChangeArrowheads="1"/>
          </p:cNvSpPr>
          <p:nvPr/>
        </p:nvSpPr>
        <p:spPr bwMode="auto">
          <a:xfrm>
            <a:off x="9602455" y="1305510"/>
            <a:ext cx="1359413" cy="225956"/>
          </a:xfrm>
          <a:prstGeom prst="rect">
            <a:avLst/>
          </a:prstGeom>
          <a:solidFill>
            <a:srgbClr val="FDB84B"/>
          </a:solidFill>
          <a:ln w="9525">
            <a:noFill/>
            <a:miter lim="800000"/>
            <a:headEnd/>
            <a:tailEnd/>
          </a:ln>
        </p:spPr>
        <p:txBody>
          <a:bodyPr anchor="ctr"/>
          <a:lstStyle>
            <a:defPPr>
              <a:defRPr lang="en-US"/>
            </a:defPPr>
            <a:lvl1pPr marL="285718" indent="-285718" algn="ctr">
              <a:defRPr sz="1200" b="1" kern="0">
                <a:solidFill>
                  <a:schemeClr val="bg1"/>
                </a:solidFill>
                <a:latin typeface="Helvetica" panose="020B0604020202020204" pitchFamily="2" charset="0"/>
                <a:cs typeface="Tahoma" pitchFamily="34" charset="0"/>
              </a:defRPr>
            </a:lvl1pPr>
          </a:lstStyle>
          <a:p>
            <a:r>
              <a:rPr lang="en-US" sz="990" dirty="0"/>
              <a:t>Destination Country</a:t>
            </a:r>
            <a:endParaRPr lang="en-IN" sz="990" dirty="0"/>
          </a:p>
        </p:txBody>
      </p:sp>
      <p:sp>
        <p:nvSpPr>
          <p:cNvPr id="161" name="TextBox 160"/>
          <p:cNvSpPr txBox="1">
            <a:spLocks noChangeArrowheads="1"/>
          </p:cNvSpPr>
          <p:nvPr/>
        </p:nvSpPr>
        <p:spPr bwMode="auto">
          <a:xfrm>
            <a:off x="7606654" y="1447519"/>
            <a:ext cx="106371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Digital Corridor</a:t>
            </a:r>
          </a:p>
        </p:txBody>
      </p:sp>
      <p:sp>
        <p:nvSpPr>
          <p:cNvPr id="163" name="TextBox 162"/>
          <p:cNvSpPr txBox="1">
            <a:spLocks noChangeArrowheads="1"/>
          </p:cNvSpPr>
          <p:nvPr/>
        </p:nvSpPr>
        <p:spPr bwMode="auto">
          <a:xfrm>
            <a:off x="9691126" y="2125992"/>
            <a:ext cx="1436456" cy="4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N" sz="742" dirty="0">
                <a:solidFill>
                  <a:schemeClr val="tx1">
                    <a:lumMod val="95000"/>
                    <a:lumOff val="5000"/>
                  </a:schemeClr>
                </a:solidFill>
                <a:latin typeface="Helvetica" panose="020B0604020202020204" pitchFamily="2" charset="0"/>
              </a:rPr>
              <a:t>Customs Single Window</a:t>
            </a:r>
          </a:p>
          <a:p>
            <a:pPr eaLnBrk="1" hangingPunct="1"/>
            <a:r>
              <a:rPr lang="en-IN" sz="742" dirty="0">
                <a:solidFill>
                  <a:schemeClr val="tx1">
                    <a:lumMod val="95000"/>
                    <a:lumOff val="5000"/>
                  </a:schemeClr>
                </a:solidFill>
                <a:latin typeface="Helvetica" panose="020B0604020202020204" pitchFamily="2" charset="0"/>
              </a:rPr>
              <a:t>Air Cargo Community</a:t>
            </a:r>
          </a:p>
          <a:p>
            <a:pPr eaLnBrk="1" hangingPunct="1"/>
            <a:r>
              <a:rPr lang="en-IN" sz="742" dirty="0">
                <a:solidFill>
                  <a:schemeClr val="tx1">
                    <a:lumMod val="95000"/>
                    <a:lumOff val="5000"/>
                  </a:schemeClr>
                </a:solidFill>
                <a:latin typeface="Helvetica" panose="020B0604020202020204" pitchFamily="2" charset="0"/>
              </a:rPr>
              <a:t>Port Community</a:t>
            </a:r>
          </a:p>
        </p:txBody>
      </p:sp>
      <p:pic>
        <p:nvPicPr>
          <p:cNvPr id="167" name="Picture 166"/>
          <p:cNvPicPr>
            <a:picLocks noChangeAspect="1"/>
          </p:cNvPicPr>
          <p:nvPr/>
        </p:nvPicPr>
        <p:blipFill>
          <a:blip r:embed="rId18"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089322" y="1884126"/>
            <a:ext cx="243645" cy="243645"/>
          </a:xfrm>
          <a:prstGeom prst="rect">
            <a:avLst/>
          </a:prstGeom>
        </p:spPr>
      </p:pic>
      <p:sp>
        <p:nvSpPr>
          <p:cNvPr id="168" name="Rectangle 3"/>
          <p:cNvSpPr txBox="1">
            <a:spLocks noChangeArrowheads="1"/>
          </p:cNvSpPr>
          <p:nvPr/>
        </p:nvSpPr>
        <p:spPr bwMode="auto">
          <a:xfrm>
            <a:off x="1248586" y="1762194"/>
            <a:ext cx="3623651" cy="255159"/>
          </a:xfrm>
          <a:prstGeom prst="rect">
            <a:avLst/>
          </a:prstGeom>
          <a:solidFill>
            <a:srgbClr val="00B0F0"/>
          </a:solidFill>
          <a:ln w="9525">
            <a:noFill/>
            <a:miter lim="800000"/>
            <a:headEnd/>
            <a:tailEnd/>
          </a:ln>
        </p:spPr>
        <p:txBody>
          <a:bodyPr anchor="ctr"/>
          <a:lstStyle>
            <a:defPPr>
              <a:defRPr lang="en-US"/>
            </a:defPPr>
            <a:lvl1pPr marL="285718" indent="-285718" algn="ctr">
              <a:defRPr sz="1200" b="1" kern="0">
                <a:solidFill>
                  <a:schemeClr val="bg1"/>
                </a:solidFill>
                <a:latin typeface="Helvetica" panose="020B0604020202020204" pitchFamily="2" charset="0"/>
                <a:cs typeface="Tahoma" pitchFamily="34" charset="0"/>
              </a:defRPr>
            </a:lvl1pPr>
          </a:lstStyle>
          <a:p>
            <a:r>
              <a:rPr lang="en-US" sz="990" dirty="0"/>
              <a:t>Logistics Single Window</a:t>
            </a:r>
            <a:endParaRPr lang="en-IN" sz="990" dirty="0"/>
          </a:p>
        </p:txBody>
      </p:sp>
      <p:sp>
        <p:nvSpPr>
          <p:cNvPr id="169" name="Rectangle 3"/>
          <p:cNvSpPr txBox="1">
            <a:spLocks noChangeArrowheads="1"/>
          </p:cNvSpPr>
          <p:nvPr/>
        </p:nvSpPr>
        <p:spPr bwMode="auto">
          <a:xfrm>
            <a:off x="5669962" y="1762194"/>
            <a:ext cx="2255889" cy="255159"/>
          </a:xfrm>
          <a:prstGeom prst="rect">
            <a:avLst/>
          </a:prstGeom>
          <a:solidFill>
            <a:srgbClr val="00B0F0"/>
          </a:solidFill>
          <a:ln w="9525">
            <a:noFill/>
            <a:miter lim="800000"/>
            <a:headEnd/>
            <a:tailEnd/>
          </a:ln>
        </p:spPr>
        <p:txBody>
          <a:bodyPr anchor="ctr"/>
          <a:lstStyle>
            <a:defPPr>
              <a:defRPr lang="en-US"/>
            </a:defPPr>
            <a:lvl1pPr marL="285718" indent="-285718" algn="ctr">
              <a:defRPr sz="1200" b="1" kern="0">
                <a:solidFill>
                  <a:schemeClr val="bg1"/>
                </a:solidFill>
                <a:latin typeface="Helvetica" panose="020B0604020202020204" pitchFamily="2" charset="0"/>
                <a:cs typeface="Tahoma" pitchFamily="34" charset="0"/>
              </a:defRPr>
            </a:lvl1pPr>
          </a:lstStyle>
          <a:p>
            <a:r>
              <a:rPr lang="en-US" sz="990" dirty="0"/>
              <a:t>Regulatory Single Window</a:t>
            </a:r>
            <a:endParaRPr lang="en-IN" sz="990" dirty="0"/>
          </a:p>
        </p:txBody>
      </p:sp>
      <p:sp>
        <p:nvSpPr>
          <p:cNvPr id="170" name="TextBox 169"/>
          <p:cNvSpPr txBox="1">
            <a:spLocks noChangeArrowheads="1"/>
          </p:cNvSpPr>
          <p:nvPr/>
        </p:nvSpPr>
        <p:spPr bwMode="auto">
          <a:xfrm>
            <a:off x="2997773" y="3479044"/>
            <a:ext cx="1774472"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Rail/Road Community Platform</a:t>
            </a:r>
            <a:endParaRPr lang="en-US" sz="825" dirty="0">
              <a:solidFill>
                <a:schemeClr val="tx1">
                  <a:lumMod val="95000"/>
                  <a:lumOff val="5000"/>
                </a:schemeClr>
              </a:solidFill>
              <a:latin typeface="Helvetica" panose="020B0604020202020204" pitchFamily="2" charset="0"/>
            </a:endParaRPr>
          </a:p>
        </p:txBody>
      </p:sp>
      <p:sp>
        <p:nvSpPr>
          <p:cNvPr id="172" name="Rectangle 171"/>
          <p:cNvSpPr/>
          <p:nvPr/>
        </p:nvSpPr>
        <p:spPr>
          <a:xfrm>
            <a:off x="9619378" y="1789864"/>
            <a:ext cx="1342490" cy="932974"/>
          </a:xfrm>
          <a:prstGeom prst="rect">
            <a:avLst/>
          </a:prstGeom>
          <a:noFill/>
          <a:ln w="19050">
            <a:solidFill>
              <a:schemeClr val="accent6">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2"/>
          </a:p>
        </p:txBody>
      </p:sp>
      <p:sp>
        <p:nvSpPr>
          <p:cNvPr id="174" name="Rectangle 173"/>
          <p:cNvSpPr/>
          <p:nvPr/>
        </p:nvSpPr>
        <p:spPr>
          <a:xfrm>
            <a:off x="7425520" y="810996"/>
            <a:ext cx="1493160" cy="1005302"/>
          </a:xfrm>
          <a:prstGeom prst="rect">
            <a:avLst/>
          </a:prstGeom>
          <a:noFill/>
          <a:ln w="57150">
            <a:solidFill>
              <a:srgbClr val="002060"/>
            </a:solidFill>
            <a:prstDash val="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2"/>
          </a:p>
        </p:txBody>
      </p:sp>
      <p:cxnSp>
        <p:nvCxnSpPr>
          <p:cNvPr id="175" name="Elbow Connector 174"/>
          <p:cNvCxnSpPr/>
          <p:nvPr/>
        </p:nvCxnSpPr>
        <p:spPr>
          <a:xfrm>
            <a:off x="8656776" y="1473360"/>
            <a:ext cx="920177" cy="543993"/>
          </a:xfrm>
          <a:prstGeom prst="bentConnector3">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168" idx="3"/>
          </p:cNvCxnSpPr>
          <p:nvPr/>
        </p:nvCxnSpPr>
        <p:spPr>
          <a:xfrm flipV="1">
            <a:off x="4872236" y="1516087"/>
            <a:ext cx="249310" cy="3736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H="1" flipV="1">
            <a:off x="5340703" y="1516087"/>
            <a:ext cx="330824" cy="383520"/>
          </a:xfrm>
          <a:prstGeom prst="bentConnector3">
            <a:avLst>
              <a:gd name="adj1" fmla="val 99947"/>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4" name="Picture 20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710664" y="2695801"/>
            <a:ext cx="668527" cy="219837"/>
          </a:xfrm>
          <a:prstGeom prst="rect">
            <a:avLst/>
          </a:prstGeom>
        </p:spPr>
      </p:pic>
      <p:pic>
        <p:nvPicPr>
          <p:cNvPr id="205" name="Picture 20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537784" y="2702081"/>
            <a:ext cx="694453" cy="216734"/>
          </a:xfrm>
          <a:prstGeom prst="rect">
            <a:avLst/>
          </a:prstGeom>
        </p:spPr>
      </p:pic>
      <p:pic>
        <p:nvPicPr>
          <p:cNvPr id="206" name="Picture 20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550747" y="3291131"/>
            <a:ext cx="668527" cy="219837"/>
          </a:xfrm>
          <a:prstGeom prst="rect">
            <a:avLst/>
          </a:prstGeom>
        </p:spPr>
      </p:pic>
      <p:pic>
        <p:nvPicPr>
          <p:cNvPr id="208" name="Picture 20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804250" y="1258821"/>
            <a:ext cx="668527" cy="219837"/>
          </a:xfrm>
          <a:prstGeom prst="rect">
            <a:avLst/>
          </a:prstGeom>
        </p:spPr>
      </p:pic>
    </p:spTree>
    <p:extLst>
      <p:ext uri="{BB962C8B-B14F-4D97-AF65-F5344CB8AC3E}">
        <p14:creationId xmlns:p14="http://schemas.microsoft.com/office/powerpoint/2010/main" val="78457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altLang="en-US" dirty="0"/>
              <a:t>Digital </a:t>
            </a:r>
            <a:r>
              <a:rPr lang="en-US" altLang="en-US" dirty="0" smtClean="0"/>
              <a:t>Air Corridor </a:t>
            </a:r>
            <a:r>
              <a:rPr lang="en-US" altLang="en-US" dirty="0"/>
              <a:t>between India &amp; Netherland  </a:t>
            </a:r>
          </a:p>
        </p:txBody>
      </p:sp>
      <p:sp>
        <p:nvSpPr>
          <p:cNvPr id="29" name="Freeform 333">
            <a:extLst>
              <a:ext uri="{FF2B5EF4-FFF2-40B4-BE49-F238E27FC236}">
                <a16:creationId xmlns:a16="http://schemas.microsoft.com/office/drawing/2014/main" id="{34060681-A2E1-4032-91E0-8AC4BAF13201}"/>
              </a:ext>
            </a:extLst>
          </p:cNvPr>
          <p:cNvSpPr>
            <a:spLocks/>
          </p:cNvSpPr>
          <p:nvPr/>
        </p:nvSpPr>
        <p:spPr bwMode="auto">
          <a:xfrm>
            <a:off x="3680782" y="2559183"/>
            <a:ext cx="6525616" cy="1022012"/>
          </a:xfrm>
          <a:custGeom>
            <a:avLst/>
            <a:gdLst>
              <a:gd name="T0" fmla="*/ 6012 w 6680"/>
              <a:gd name="T1" fmla="*/ 1561 h 1561"/>
              <a:gd name="T2" fmla="*/ 881 w 6680"/>
              <a:gd name="T3" fmla="*/ 1561 h 1561"/>
              <a:gd name="T4" fmla="*/ 525 w 6680"/>
              <a:gd name="T5" fmla="*/ 930 h 1561"/>
              <a:gd name="T6" fmla="*/ 200 w 6680"/>
              <a:gd name="T7" fmla="*/ 354 h 1561"/>
              <a:gd name="T8" fmla="*/ 0 w 6680"/>
              <a:gd name="T9" fmla="*/ 0 h 1561"/>
              <a:gd name="T10" fmla="*/ 6013 w 6680"/>
              <a:gd name="T11" fmla="*/ 0 h 1561"/>
              <a:gd name="T12" fmla="*/ 6026 w 6680"/>
              <a:gd name="T13" fmla="*/ 0 h 1561"/>
              <a:gd name="T14" fmla="*/ 6039 w 6680"/>
              <a:gd name="T15" fmla="*/ 0 h 1561"/>
              <a:gd name="T16" fmla="*/ 6072 w 6680"/>
              <a:gd name="T17" fmla="*/ 2 h 1561"/>
              <a:gd name="T18" fmla="*/ 6137 w 6680"/>
              <a:gd name="T19" fmla="*/ 13 h 1561"/>
              <a:gd name="T20" fmla="*/ 6199 w 6680"/>
              <a:gd name="T21" fmla="*/ 30 h 1561"/>
              <a:gd name="T22" fmla="*/ 6260 w 6680"/>
              <a:gd name="T23" fmla="*/ 55 h 1561"/>
              <a:gd name="T24" fmla="*/ 6346 w 6680"/>
              <a:gd name="T25" fmla="*/ 102 h 1561"/>
              <a:gd name="T26" fmla="*/ 6448 w 6680"/>
              <a:gd name="T27" fmla="*/ 187 h 1561"/>
              <a:gd name="T28" fmla="*/ 6535 w 6680"/>
              <a:gd name="T29" fmla="*/ 294 h 1561"/>
              <a:gd name="T30" fmla="*/ 6604 w 6680"/>
              <a:gd name="T31" fmla="*/ 416 h 1561"/>
              <a:gd name="T32" fmla="*/ 6653 w 6680"/>
              <a:gd name="T33" fmla="*/ 554 h 1561"/>
              <a:gd name="T34" fmla="*/ 6677 w 6680"/>
              <a:gd name="T35" fmla="*/ 702 h 1561"/>
              <a:gd name="T36" fmla="*/ 6680 w 6680"/>
              <a:gd name="T37" fmla="*/ 780 h 1561"/>
              <a:gd name="T38" fmla="*/ 6679 w 6680"/>
              <a:gd name="T39" fmla="*/ 820 h 1561"/>
              <a:gd name="T40" fmla="*/ 6673 w 6680"/>
              <a:gd name="T41" fmla="*/ 900 h 1561"/>
              <a:gd name="T42" fmla="*/ 6651 w 6680"/>
              <a:gd name="T43" fmla="*/ 1012 h 1561"/>
              <a:gd name="T44" fmla="*/ 6599 w 6680"/>
              <a:gd name="T45" fmla="*/ 1153 h 1561"/>
              <a:gd name="T46" fmla="*/ 6527 w 6680"/>
              <a:gd name="T47" fmla="*/ 1277 h 1561"/>
              <a:gd name="T48" fmla="*/ 6437 w 6680"/>
              <a:gd name="T49" fmla="*/ 1383 h 1561"/>
              <a:gd name="T50" fmla="*/ 6358 w 6680"/>
              <a:gd name="T51" fmla="*/ 1448 h 1561"/>
              <a:gd name="T52" fmla="*/ 6301 w 6680"/>
              <a:gd name="T53" fmla="*/ 1484 h 1561"/>
              <a:gd name="T54" fmla="*/ 6241 w 6680"/>
              <a:gd name="T55" fmla="*/ 1514 h 1561"/>
              <a:gd name="T56" fmla="*/ 6179 w 6680"/>
              <a:gd name="T57" fmla="*/ 1537 h 1561"/>
              <a:gd name="T58" fmla="*/ 6114 w 6680"/>
              <a:gd name="T59" fmla="*/ 1553 h 1561"/>
              <a:gd name="T60" fmla="*/ 6046 w 6680"/>
              <a:gd name="T61" fmla="*/ 1560 h 1561"/>
              <a:gd name="T62" fmla="*/ 6012 w 6680"/>
              <a:gd name="T63" fmla="*/ 156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80" h="1561">
                <a:moveTo>
                  <a:pt x="6012" y="1561"/>
                </a:moveTo>
                <a:lnTo>
                  <a:pt x="881" y="1561"/>
                </a:lnTo>
                <a:lnTo>
                  <a:pt x="525" y="930"/>
                </a:lnTo>
                <a:lnTo>
                  <a:pt x="200" y="354"/>
                </a:lnTo>
                <a:lnTo>
                  <a:pt x="0" y="0"/>
                </a:lnTo>
                <a:lnTo>
                  <a:pt x="6013" y="0"/>
                </a:lnTo>
                <a:lnTo>
                  <a:pt x="6026" y="0"/>
                </a:lnTo>
                <a:lnTo>
                  <a:pt x="6039" y="0"/>
                </a:lnTo>
                <a:lnTo>
                  <a:pt x="6072" y="2"/>
                </a:lnTo>
                <a:lnTo>
                  <a:pt x="6137" y="13"/>
                </a:lnTo>
                <a:lnTo>
                  <a:pt x="6199" y="30"/>
                </a:lnTo>
                <a:lnTo>
                  <a:pt x="6260" y="55"/>
                </a:lnTo>
                <a:lnTo>
                  <a:pt x="6346" y="102"/>
                </a:lnTo>
                <a:lnTo>
                  <a:pt x="6448" y="187"/>
                </a:lnTo>
                <a:lnTo>
                  <a:pt x="6535" y="294"/>
                </a:lnTo>
                <a:lnTo>
                  <a:pt x="6604" y="416"/>
                </a:lnTo>
                <a:lnTo>
                  <a:pt x="6653" y="554"/>
                </a:lnTo>
                <a:lnTo>
                  <a:pt x="6677" y="702"/>
                </a:lnTo>
                <a:lnTo>
                  <a:pt x="6680" y="780"/>
                </a:lnTo>
                <a:lnTo>
                  <a:pt x="6679" y="820"/>
                </a:lnTo>
                <a:lnTo>
                  <a:pt x="6673" y="900"/>
                </a:lnTo>
                <a:lnTo>
                  <a:pt x="6651" y="1012"/>
                </a:lnTo>
                <a:lnTo>
                  <a:pt x="6599" y="1153"/>
                </a:lnTo>
                <a:lnTo>
                  <a:pt x="6527" y="1277"/>
                </a:lnTo>
                <a:lnTo>
                  <a:pt x="6437" y="1383"/>
                </a:lnTo>
                <a:lnTo>
                  <a:pt x="6358" y="1448"/>
                </a:lnTo>
                <a:lnTo>
                  <a:pt x="6301" y="1484"/>
                </a:lnTo>
                <a:lnTo>
                  <a:pt x="6241" y="1514"/>
                </a:lnTo>
                <a:lnTo>
                  <a:pt x="6179" y="1537"/>
                </a:lnTo>
                <a:lnTo>
                  <a:pt x="6114" y="1553"/>
                </a:lnTo>
                <a:lnTo>
                  <a:pt x="6046" y="1560"/>
                </a:lnTo>
                <a:lnTo>
                  <a:pt x="6012" y="1561"/>
                </a:lnTo>
                <a:close/>
              </a:path>
            </a:pathLst>
          </a:custGeom>
          <a:solidFill>
            <a:srgbClr val="063951">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0" name="Freeform 335">
            <a:extLst>
              <a:ext uri="{FF2B5EF4-FFF2-40B4-BE49-F238E27FC236}">
                <a16:creationId xmlns:a16="http://schemas.microsoft.com/office/drawing/2014/main" id="{9DBB260B-8E50-4D0E-A6FF-DA55710512D9}"/>
              </a:ext>
            </a:extLst>
          </p:cNvPr>
          <p:cNvSpPr>
            <a:spLocks/>
          </p:cNvSpPr>
          <p:nvPr/>
        </p:nvSpPr>
        <p:spPr bwMode="auto">
          <a:xfrm>
            <a:off x="3161542" y="1439827"/>
            <a:ext cx="7384862" cy="1119356"/>
          </a:xfrm>
          <a:custGeom>
            <a:avLst/>
            <a:gdLst>
              <a:gd name="T0" fmla="*/ 7106 w 7773"/>
              <a:gd name="T1" fmla="*/ 1626 h 1626"/>
              <a:gd name="T2" fmla="*/ 1093 w 7773"/>
              <a:gd name="T3" fmla="*/ 1626 h 1626"/>
              <a:gd name="T4" fmla="*/ 336 w 7773"/>
              <a:gd name="T5" fmla="*/ 290 h 1626"/>
              <a:gd name="T6" fmla="*/ 302 w 7773"/>
              <a:gd name="T7" fmla="*/ 229 h 1626"/>
              <a:gd name="T8" fmla="*/ 223 w 7773"/>
              <a:gd name="T9" fmla="*/ 131 h 1626"/>
              <a:gd name="T10" fmla="*/ 138 w 7773"/>
              <a:gd name="T11" fmla="*/ 61 h 1626"/>
              <a:gd name="T12" fmla="*/ 47 w 7773"/>
              <a:gd name="T13" fmla="*/ 15 h 1626"/>
              <a:gd name="T14" fmla="*/ 0 w 7773"/>
              <a:gd name="T15" fmla="*/ 2 h 1626"/>
              <a:gd name="T16" fmla="*/ 25 w 7773"/>
              <a:gd name="T17" fmla="*/ 0 h 1626"/>
              <a:gd name="T18" fmla="*/ 50 w 7773"/>
              <a:gd name="T19" fmla="*/ 0 h 1626"/>
              <a:gd name="T20" fmla="*/ 7106 w 7773"/>
              <a:gd name="T21" fmla="*/ 0 h 1626"/>
              <a:gd name="T22" fmla="*/ 7139 w 7773"/>
              <a:gd name="T23" fmla="*/ 0 h 1626"/>
              <a:gd name="T24" fmla="*/ 7207 w 7773"/>
              <a:gd name="T25" fmla="*/ 9 h 1626"/>
              <a:gd name="T26" fmla="*/ 7272 w 7773"/>
              <a:gd name="T27" fmla="*/ 25 h 1626"/>
              <a:gd name="T28" fmla="*/ 7335 w 7773"/>
              <a:gd name="T29" fmla="*/ 49 h 1626"/>
              <a:gd name="T30" fmla="*/ 7394 w 7773"/>
              <a:gd name="T31" fmla="*/ 80 h 1626"/>
              <a:gd name="T32" fmla="*/ 7452 w 7773"/>
              <a:gd name="T33" fmla="*/ 118 h 1626"/>
              <a:gd name="T34" fmla="*/ 7505 w 7773"/>
              <a:gd name="T35" fmla="*/ 162 h 1626"/>
              <a:gd name="T36" fmla="*/ 7554 w 7773"/>
              <a:gd name="T37" fmla="*/ 212 h 1626"/>
              <a:gd name="T38" fmla="*/ 7620 w 7773"/>
              <a:gd name="T39" fmla="*/ 295 h 1626"/>
              <a:gd name="T40" fmla="*/ 7694 w 7773"/>
              <a:gd name="T41" fmla="*/ 426 h 1626"/>
              <a:gd name="T42" fmla="*/ 7744 w 7773"/>
              <a:gd name="T43" fmla="*/ 572 h 1626"/>
              <a:gd name="T44" fmla="*/ 7766 w 7773"/>
              <a:gd name="T45" fmla="*/ 690 h 1626"/>
              <a:gd name="T46" fmla="*/ 7773 w 7773"/>
              <a:gd name="T47" fmla="*/ 772 h 1626"/>
              <a:gd name="T48" fmla="*/ 7773 w 7773"/>
              <a:gd name="T49" fmla="*/ 813 h 1626"/>
              <a:gd name="T50" fmla="*/ 7773 w 7773"/>
              <a:gd name="T51" fmla="*/ 855 h 1626"/>
              <a:gd name="T52" fmla="*/ 7766 w 7773"/>
              <a:gd name="T53" fmla="*/ 937 h 1626"/>
              <a:gd name="T54" fmla="*/ 7744 w 7773"/>
              <a:gd name="T55" fmla="*/ 1055 h 1626"/>
              <a:gd name="T56" fmla="*/ 7694 w 7773"/>
              <a:gd name="T57" fmla="*/ 1200 h 1626"/>
              <a:gd name="T58" fmla="*/ 7620 w 7773"/>
              <a:gd name="T59" fmla="*/ 1331 h 1626"/>
              <a:gd name="T60" fmla="*/ 7554 w 7773"/>
              <a:gd name="T61" fmla="*/ 1415 h 1626"/>
              <a:gd name="T62" fmla="*/ 7505 w 7773"/>
              <a:gd name="T63" fmla="*/ 1465 h 1626"/>
              <a:gd name="T64" fmla="*/ 7452 w 7773"/>
              <a:gd name="T65" fmla="*/ 1508 h 1626"/>
              <a:gd name="T66" fmla="*/ 7394 w 7773"/>
              <a:gd name="T67" fmla="*/ 1546 h 1626"/>
              <a:gd name="T68" fmla="*/ 7335 w 7773"/>
              <a:gd name="T69" fmla="*/ 1577 h 1626"/>
              <a:gd name="T70" fmla="*/ 7272 w 7773"/>
              <a:gd name="T71" fmla="*/ 1602 h 1626"/>
              <a:gd name="T72" fmla="*/ 7207 w 7773"/>
              <a:gd name="T73" fmla="*/ 1618 h 1626"/>
              <a:gd name="T74" fmla="*/ 7139 w 7773"/>
              <a:gd name="T75" fmla="*/ 1626 h 1626"/>
              <a:gd name="T76" fmla="*/ 7106 w 7773"/>
              <a:gd name="T77" fmla="*/ 1626 h 1626"/>
              <a:gd name="connsiteX0" fmla="*/ 9142 w 10000"/>
              <a:gd name="connsiteY0" fmla="*/ 10057 h 10057"/>
              <a:gd name="connsiteX1" fmla="*/ 1406 w 10000"/>
              <a:gd name="connsiteY1" fmla="*/ 10057 h 10057"/>
              <a:gd name="connsiteX2" fmla="*/ 432 w 10000"/>
              <a:gd name="connsiteY2" fmla="*/ 1841 h 10057"/>
              <a:gd name="connsiteX3" fmla="*/ 389 w 10000"/>
              <a:gd name="connsiteY3" fmla="*/ 1465 h 10057"/>
              <a:gd name="connsiteX4" fmla="*/ 287 w 10000"/>
              <a:gd name="connsiteY4" fmla="*/ 863 h 10057"/>
              <a:gd name="connsiteX5" fmla="*/ 178 w 10000"/>
              <a:gd name="connsiteY5" fmla="*/ 432 h 10057"/>
              <a:gd name="connsiteX6" fmla="*/ 60 w 10000"/>
              <a:gd name="connsiteY6" fmla="*/ 149 h 10057"/>
              <a:gd name="connsiteX7" fmla="*/ 0 w 10000"/>
              <a:gd name="connsiteY7" fmla="*/ 69 h 10057"/>
              <a:gd name="connsiteX8" fmla="*/ 32 w 10000"/>
              <a:gd name="connsiteY8" fmla="*/ 57 h 10057"/>
              <a:gd name="connsiteX9" fmla="*/ 549 w 10000"/>
              <a:gd name="connsiteY9" fmla="*/ 0 h 10057"/>
              <a:gd name="connsiteX10" fmla="*/ 9142 w 10000"/>
              <a:gd name="connsiteY10" fmla="*/ 57 h 10057"/>
              <a:gd name="connsiteX11" fmla="*/ 9184 w 10000"/>
              <a:gd name="connsiteY11" fmla="*/ 57 h 10057"/>
              <a:gd name="connsiteX12" fmla="*/ 9272 w 10000"/>
              <a:gd name="connsiteY12" fmla="*/ 112 h 10057"/>
              <a:gd name="connsiteX13" fmla="*/ 9355 w 10000"/>
              <a:gd name="connsiteY13" fmla="*/ 211 h 10057"/>
              <a:gd name="connsiteX14" fmla="*/ 9437 w 10000"/>
              <a:gd name="connsiteY14" fmla="*/ 358 h 10057"/>
              <a:gd name="connsiteX15" fmla="*/ 9512 w 10000"/>
              <a:gd name="connsiteY15" fmla="*/ 549 h 10057"/>
              <a:gd name="connsiteX16" fmla="*/ 9587 w 10000"/>
              <a:gd name="connsiteY16" fmla="*/ 783 h 10057"/>
              <a:gd name="connsiteX17" fmla="*/ 9655 w 10000"/>
              <a:gd name="connsiteY17" fmla="*/ 1053 h 10057"/>
              <a:gd name="connsiteX18" fmla="*/ 9718 w 10000"/>
              <a:gd name="connsiteY18" fmla="*/ 1361 h 10057"/>
              <a:gd name="connsiteX19" fmla="*/ 9803 w 10000"/>
              <a:gd name="connsiteY19" fmla="*/ 1871 h 10057"/>
              <a:gd name="connsiteX20" fmla="*/ 9898 w 10000"/>
              <a:gd name="connsiteY20" fmla="*/ 2677 h 10057"/>
              <a:gd name="connsiteX21" fmla="*/ 9963 w 10000"/>
              <a:gd name="connsiteY21" fmla="*/ 3575 h 10057"/>
              <a:gd name="connsiteX22" fmla="*/ 9991 w 10000"/>
              <a:gd name="connsiteY22" fmla="*/ 4301 h 10057"/>
              <a:gd name="connsiteX23" fmla="*/ 10000 w 10000"/>
              <a:gd name="connsiteY23" fmla="*/ 4805 h 10057"/>
              <a:gd name="connsiteX24" fmla="*/ 10000 w 10000"/>
              <a:gd name="connsiteY24" fmla="*/ 5057 h 10057"/>
              <a:gd name="connsiteX25" fmla="*/ 10000 w 10000"/>
              <a:gd name="connsiteY25" fmla="*/ 5315 h 10057"/>
              <a:gd name="connsiteX26" fmla="*/ 9991 w 10000"/>
              <a:gd name="connsiteY26" fmla="*/ 5820 h 10057"/>
              <a:gd name="connsiteX27" fmla="*/ 9963 w 10000"/>
              <a:gd name="connsiteY27" fmla="*/ 6545 h 10057"/>
              <a:gd name="connsiteX28" fmla="*/ 9898 w 10000"/>
              <a:gd name="connsiteY28" fmla="*/ 7437 h 10057"/>
              <a:gd name="connsiteX29" fmla="*/ 9803 w 10000"/>
              <a:gd name="connsiteY29" fmla="*/ 8243 h 10057"/>
              <a:gd name="connsiteX30" fmla="*/ 9718 w 10000"/>
              <a:gd name="connsiteY30" fmla="*/ 8759 h 10057"/>
              <a:gd name="connsiteX31" fmla="*/ 9655 w 10000"/>
              <a:gd name="connsiteY31" fmla="*/ 9067 h 10057"/>
              <a:gd name="connsiteX32" fmla="*/ 9587 w 10000"/>
              <a:gd name="connsiteY32" fmla="*/ 9331 h 10057"/>
              <a:gd name="connsiteX33" fmla="*/ 9512 w 10000"/>
              <a:gd name="connsiteY33" fmla="*/ 9565 h 10057"/>
              <a:gd name="connsiteX34" fmla="*/ 9437 w 10000"/>
              <a:gd name="connsiteY34" fmla="*/ 9756 h 10057"/>
              <a:gd name="connsiteX35" fmla="*/ 9355 w 10000"/>
              <a:gd name="connsiteY35" fmla="*/ 9909 h 10057"/>
              <a:gd name="connsiteX36" fmla="*/ 9272 w 10000"/>
              <a:gd name="connsiteY36" fmla="*/ 10008 h 10057"/>
              <a:gd name="connsiteX37" fmla="*/ 9184 w 10000"/>
              <a:gd name="connsiteY37" fmla="*/ 10057 h 10057"/>
              <a:gd name="connsiteX38" fmla="*/ 9142 w 10000"/>
              <a:gd name="connsiteY38" fmla="*/ 10057 h 10057"/>
              <a:gd name="connsiteX0" fmla="*/ 9142 w 10000"/>
              <a:gd name="connsiteY0" fmla="*/ 10057 h 10057"/>
              <a:gd name="connsiteX1" fmla="*/ 1406 w 10000"/>
              <a:gd name="connsiteY1" fmla="*/ 10057 h 10057"/>
              <a:gd name="connsiteX2" fmla="*/ 432 w 10000"/>
              <a:gd name="connsiteY2" fmla="*/ 1841 h 10057"/>
              <a:gd name="connsiteX3" fmla="*/ 389 w 10000"/>
              <a:gd name="connsiteY3" fmla="*/ 1465 h 10057"/>
              <a:gd name="connsiteX4" fmla="*/ 287 w 10000"/>
              <a:gd name="connsiteY4" fmla="*/ 863 h 10057"/>
              <a:gd name="connsiteX5" fmla="*/ 178 w 10000"/>
              <a:gd name="connsiteY5" fmla="*/ 432 h 10057"/>
              <a:gd name="connsiteX6" fmla="*/ 60 w 10000"/>
              <a:gd name="connsiteY6" fmla="*/ 149 h 10057"/>
              <a:gd name="connsiteX7" fmla="*/ 0 w 10000"/>
              <a:gd name="connsiteY7" fmla="*/ 69 h 10057"/>
              <a:gd name="connsiteX8" fmla="*/ 542 w 10000"/>
              <a:gd name="connsiteY8" fmla="*/ 114 h 10057"/>
              <a:gd name="connsiteX9" fmla="*/ 549 w 10000"/>
              <a:gd name="connsiteY9" fmla="*/ 0 h 10057"/>
              <a:gd name="connsiteX10" fmla="*/ 9142 w 10000"/>
              <a:gd name="connsiteY10" fmla="*/ 57 h 10057"/>
              <a:gd name="connsiteX11" fmla="*/ 9184 w 10000"/>
              <a:gd name="connsiteY11" fmla="*/ 57 h 10057"/>
              <a:gd name="connsiteX12" fmla="*/ 9272 w 10000"/>
              <a:gd name="connsiteY12" fmla="*/ 112 h 10057"/>
              <a:gd name="connsiteX13" fmla="*/ 9355 w 10000"/>
              <a:gd name="connsiteY13" fmla="*/ 211 h 10057"/>
              <a:gd name="connsiteX14" fmla="*/ 9437 w 10000"/>
              <a:gd name="connsiteY14" fmla="*/ 358 h 10057"/>
              <a:gd name="connsiteX15" fmla="*/ 9512 w 10000"/>
              <a:gd name="connsiteY15" fmla="*/ 549 h 10057"/>
              <a:gd name="connsiteX16" fmla="*/ 9587 w 10000"/>
              <a:gd name="connsiteY16" fmla="*/ 783 h 10057"/>
              <a:gd name="connsiteX17" fmla="*/ 9655 w 10000"/>
              <a:gd name="connsiteY17" fmla="*/ 1053 h 10057"/>
              <a:gd name="connsiteX18" fmla="*/ 9718 w 10000"/>
              <a:gd name="connsiteY18" fmla="*/ 1361 h 10057"/>
              <a:gd name="connsiteX19" fmla="*/ 9803 w 10000"/>
              <a:gd name="connsiteY19" fmla="*/ 1871 h 10057"/>
              <a:gd name="connsiteX20" fmla="*/ 9898 w 10000"/>
              <a:gd name="connsiteY20" fmla="*/ 2677 h 10057"/>
              <a:gd name="connsiteX21" fmla="*/ 9963 w 10000"/>
              <a:gd name="connsiteY21" fmla="*/ 3575 h 10057"/>
              <a:gd name="connsiteX22" fmla="*/ 9991 w 10000"/>
              <a:gd name="connsiteY22" fmla="*/ 4301 h 10057"/>
              <a:gd name="connsiteX23" fmla="*/ 10000 w 10000"/>
              <a:gd name="connsiteY23" fmla="*/ 4805 h 10057"/>
              <a:gd name="connsiteX24" fmla="*/ 10000 w 10000"/>
              <a:gd name="connsiteY24" fmla="*/ 5057 h 10057"/>
              <a:gd name="connsiteX25" fmla="*/ 10000 w 10000"/>
              <a:gd name="connsiteY25" fmla="*/ 5315 h 10057"/>
              <a:gd name="connsiteX26" fmla="*/ 9991 w 10000"/>
              <a:gd name="connsiteY26" fmla="*/ 5820 h 10057"/>
              <a:gd name="connsiteX27" fmla="*/ 9963 w 10000"/>
              <a:gd name="connsiteY27" fmla="*/ 6545 h 10057"/>
              <a:gd name="connsiteX28" fmla="*/ 9898 w 10000"/>
              <a:gd name="connsiteY28" fmla="*/ 7437 h 10057"/>
              <a:gd name="connsiteX29" fmla="*/ 9803 w 10000"/>
              <a:gd name="connsiteY29" fmla="*/ 8243 h 10057"/>
              <a:gd name="connsiteX30" fmla="*/ 9718 w 10000"/>
              <a:gd name="connsiteY30" fmla="*/ 8759 h 10057"/>
              <a:gd name="connsiteX31" fmla="*/ 9655 w 10000"/>
              <a:gd name="connsiteY31" fmla="*/ 9067 h 10057"/>
              <a:gd name="connsiteX32" fmla="*/ 9587 w 10000"/>
              <a:gd name="connsiteY32" fmla="*/ 9331 h 10057"/>
              <a:gd name="connsiteX33" fmla="*/ 9512 w 10000"/>
              <a:gd name="connsiteY33" fmla="*/ 9565 h 10057"/>
              <a:gd name="connsiteX34" fmla="*/ 9437 w 10000"/>
              <a:gd name="connsiteY34" fmla="*/ 9756 h 10057"/>
              <a:gd name="connsiteX35" fmla="*/ 9355 w 10000"/>
              <a:gd name="connsiteY35" fmla="*/ 9909 h 10057"/>
              <a:gd name="connsiteX36" fmla="*/ 9272 w 10000"/>
              <a:gd name="connsiteY36" fmla="*/ 10008 h 10057"/>
              <a:gd name="connsiteX37" fmla="*/ 9184 w 10000"/>
              <a:gd name="connsiteY37" fmla="*/ 10057 h 10057"/>
              <a:gd name="connsiteX38" fmla="*/ 9142 w 10000"/>
              <a:gd name="connsiteY38" fmla="*/ 10057 h 10057"/>
              <a:gd name="connsiteX0" fmla="*/ 9083 w 9941"/>
              <a:gd name="connsiteY0" fmla="*/ 10057 h 10057"/>
              <a:gd name="connsiteX1" fmla="*/ 1347 w 9941"/>
              <a:gd name="connsiteY1" fmla="*/ 10057 h 10057"/>
              <a:gd name="connsiteX2" fmla="*/ 373 w 9941"/>
              <a:gd name="connsiteY2" fmla="*/ 1841 h 10057"/>
              <a:gd name="connsiteX3" fmla="*/ 330 w 9941"/>
              <a:gd name="connsiteY3" fmla="*/ 1465 h 10057"/>
              <a:gd name="connsiteX4" fmla="*/ 228 w 9941"/>
              <a:gd name="connsiteY4" fmla="*/ 863 h 10057"/>
              <a:gd name="connsiteX5" fmla="*/ 119 w 9941"/>
              <a:gd name="connsiteY5" fmla="*/ 432 h 10057"/>
              <a:gd name="connsiteX6" fmla="*/ 1 w 9941"/>
              <a:gd name="connsiteY6" fmla="*/ 149 h 10057"/>
              <a:gd name="connsiteX7" fmla="*/ 476 w 9941"/>
              <a:gd name="connsiteY7" fmla="*/ 126 h 10057"/>
              <a:gd name="connsiteX8" fmla="*/ 483 w 9941"/>
              <a:gd name="connsiteY8" fmla="*/ 114 h 10057"/>
              <a:gd name="connsiteX9" fmla="*/ 490 w 9941"/>
              <a:gd name="connsiteY9" fmla="*/ 0 h 10057"/>
              <a:gd name="connsiteX10" fmla="*/ 9083 w 9941"/>
              <a:gd name="connsiteY10" fmla="*/ 57 h 10057"/>
              <a:gd name="connsiteX11" fmla="*/ 9125 w 9941"/>
              <a:gd name="connsiteY11" fmla="*/ 57 h 10057"/>
              <a:gd name="connsiteX12" fmla="*/ 9213 w 9941"/>
              <a:gd name="connsiteY12" fmla="*/ 112 h 10057"/>
              <a:gd name="connsiteX13" fmla="*/ 9296 w 9941"/>
              <a:gd name="connsiteY13" fmla="*/ 211 h 10057"/>
              <a:gd name="connsiteX14" fmla="*/ 9378 w 9941"/>
              <a:gd name="connsiteY14" fmla="*/ 358 h 10057"/>
              <a:gd name="connsiteX15" fmla="*/ 9453 w 9941"/>
              <a:gd name="connsiteY15" fmla="*/ 549 h 10057"/>
              <a:gd name="connsiteX16" fmla="*/ 9528 w 9941"/>
              <a:gd name="connsiteY16" fmla="*/ 783 h 10057"/>
              <a:gd name="connsiteX17" fmla="*/ 9596 w 9941"/>
              <a:gd name="connsiteY17" fmla="*/ 1053 h 10057"/>
              <a:gd name="connsiteX18" fmla="*/ 9659 w 9941"/>
              <a:gd name="connsiteY18" fmla="*/ 1361 h 10057"/>
              <a:gd name="connsiteX19" fmla="*/ 9744 w 9941"/>
              <a:gd name="connsiteY19" fmla="*/ 1871 h 10057"/>
              <a:gd name="connsiteX20" fmla="*/ 9839 w 9941"/>
              <a:gd name="connsiteY20" fmla="*/ 2677 h 10057"/>
              <a:gd name="connsiteX21" fmla="*/ 9904 w 9941"/>
              <a:gd name="connsiteY21" fmla="*/ 3575 h 10057"/>
              <a:gd name="connsiteX22" fmla="*/ 9932 w 9941"/>
              <a:gd name="connsiteY22" fmla="*/ 4301 h 10057"/>
              <a:gd name="connsiteX23" fmla="*/ 9941 w 9941"/>
              <a:gd name="connsiteY23" fmla="*/ 4805 h 10057"/>
              <a:gd name="connsiteX24" fmla="*/ 9941 w 9941"/>
              <a:gd name="connsiteY24" fmla="*/ 5057 h 10057"/>
              <a:gd name="connsiteX25" fmla="*/ 9941 w 9941"/>
              <a:gd name="connsiteY25" fmla="*/ 5315 h 10057"/>
              <a:gd name="connsiteX26" fmla="*/ 9932 w 9941"/>
              <a:gd name="connsiteY26" fmla="*/ 5820 h 10057"/>
              <a:gd name="connsiteX27" fmla="*/ 9904 w 9941"/>
              <a:gd name="connsiteY27" fmla="*/ 6545 h 10057"/>
              <a:gd name="connsiteX28" fmla="*/ 9839 w 9941"/>
              <a:gd name="connsiteY28" fmla="*/ 7437 h 10057"/>
              <a:gd name="connsiteX29" fmla="*/ 9744 w 9941"/>
              <a:gd name="connsiteY29" fmla="*/ 8243 h 10057"/>
              <a:gd name="connsiteX30" fmla="*/ 9659 w 9941"/>
              <a:gd name="connsiteY30" fmla="*/ 8759 h 10057"/>
              <a:gd name="connsiteX31" fmla="*/ 9596 w 9941"/>
              <a:gd name="connsiteY31" fmla="*/ 9067 h 10057"/>
              <a:gd name="connsiteX32" fmla="*/ 9528 w 9941"/>
              <a:gd name="connsiteY32" fmla="*/ 9331 h 10057"/>
              <a:gd name="connsiteX33" fmla="*/ 9453 w 9941"/>
              <a:gd name="connsiteY33" fmla="*/ 9565 h 10057"/>
              <a:gd name="connsiteX34" fmla="*/ 9378 w 9941"/>
              <a:gd name="connsiteY34" fmla="*/ 9756 h 10057"/>
              <a:gd name="connsiteX35" fmla="*/ 9296 w 9941"/>
              <a:gd name="connsiteY35" fmla="*/ 9909 h 10057"/>
              <a:gd name="connsiteX36" fmla="*/ 9213 w 9941"/>
              <a:gd name="connsiteY36" fmla="*/ 10008 h 10057"/>
              <a:gd name="connsiteX37" fmla="*/ 9125 w 9941"/>
              <a:gd name="connsiteY37" fmla="*/ 10057 h 10057"/>
              <a:gd name="connsiteX38" fmla="*/ 9083 w 9941"/>
              <a:gd name="connsiteY38" fmla="*/ 10057 h 10057"/>
              <a:gd name="connsiteX0" fmla="*/ 9020 w 9883"/>
              <a:gd name="connsiteY0" fmla="*/ 10000 h 10000"/>
              <a:gd name="connsiteX1" fmla="*/ 1238 w 9883"/>
              <a:gd name="connsiteY1" fmla="*/ 10000 h 10000"/>
              <a:gd name="connsiteX2" fmla="*/ 258 w 9883"/>
              <a:gd name="connsiteY2" fmla="*/ 1831 h 10000"/>
              <a:gd name="connsiteX3" fmla="*/ 215 w 9883"/>
              <a:gd name="connsiteY3" fmla="*/ 1457 h 10000"/>
              <a:gd name="connsiteX4" fmla="*/ 112 w 9883"/>
              <a:gd name="connsiteY4" fmla="*/ 858 h 10000"/>
              <a:gd name="connsiteX5" fmla="*/ 3 w 9883"/>
              <a:gd name="connsiteY5" fmla="*/ 430 h 10000"/>
              <a:gd name="connsiteX6" fmla="*/ 355 w 9883"/>
              <a:gd name="connsiteY6" fmla="*/ 148 h 10000"/>
              <a:gd name="connsiteX7" fmla="*/ 362 w 9883"/>
              <a:gd name="connsiteY7" fmla="*/ 125 h 10000"/>
              <a:gd name="connsiteX8" fmla="*/ 369 w 9883"/>
              <a:gd name="connsiteY8" fmla="*/ 113 h 10000"/>
              <a:gd name="connsiteX9" fmla="*/ 376 w 9883"/>
              <a:gd name="connsiteY9" fmla="*/ 0 h 10000"/>
              <a:gd name="connsiteX10" fmla="*/ 9020 w 9883"/>
              <a:gd name="connsiteY10" fmla="*/ 57 h 10000"/>
              <a:gd name="connsiteX11" fmla="*/ 9062 w 9883"/>
              <a:gd name="connsiteY11" fmla="*/ 57 h 10000"/>
              <a:gd name="connsiteX12" fmla="*/ 9151 w 9883"/>
              <a:gd name="connsiteY12" fmla="*/ 111 h 10000"/>
              <a:gd name="connsiteX13" fmla="*/ 9234 w 9883"/>
              <a:gd name="connsiteY13" fmla="*/ 210 h 10000"/>
              <a:gd name="connsiteX14" fmla="*/ 9317 w 9883"/>
              <a:gd name="connsiteY14" fmla="*/ 356 h 10000"/>
              <a:gd name="connsiteX15" fmla="*/ 9392 w 9883"/>
              <a:gd name="connsiteY15" fmla="*/ 546 h 10000"/>
              <a:gd name="connsiteX16" fmla="*/ 9468 w 9883"/>
              <a:gd name="connsiteY16" fmla="*/ 779 h 10000"/>
              <a:gd name="connsiteX17" fmla="*/ 9536 w 9883"/>
              <a:gd name="connsiteY17" fmla="*/ 1047 h 10000"/>
              <a:gd name="connsiteX18" fmla="*/ 9599 w 9883"/>
              <a:gd name="connsiteY18" fmla="*/ 1353 h 10000"/>
              <a:gd name="connsiteX19" fmla="*/ 9685 w 9883"/>
              <a:gd name="connsiteY19" fmla="*/ 1860 h 10000"/>
              <a:gd name="connsiteX20" fmla="*/ 9780 w 9883"/>
              <a:gd name="connsiteY20" fmla="*/ 2662 h 10000"/>
              <a:gd name="connsiteX21" fmla="*/ 9846 w 9883"/>
              <a:gd name="connsiteY21" fmla="*/ 3555 h 10000"/>
              <a:gd name="connsiteX22" fmla="*/ 9874 w 9883"/>
              <a:gd name="connsiteY22" fmla="*/ 4277 h 10000"/>
              <a:gd name="connsiteX23" fmla="*/ 9883 w 9883"/>
              <a:gd name="connsiteY23" fmla="*/ 4778 h 10000"/>
              <a:gd name="connsiteX24" fmla="*/ 9883 w 9883"/>
              <a:gd name="connsiteY24" fmla="*/ 5028 h 10000"/>
              <a:gd name="connsiteX25" fmla="*/ 9883 w 9883"/>
              <a:gd name="connsiteY25" fmla="*/ 5285 h 10000"/>
              <a:gd name="connsiteX26" fmla="*/ 9874 w 9883"/>
              <a:gd name="connsiteY26" fmla="*/ 5787 h 10000"/>
              <a:gd name="connsiteX27" fmla="*/ 9846 w 9883"/>
              <a:gd name="connsiteY27" fmla="*/ 6508 h 10000"/>
              <a:gd name="connsiteX28" fmla="*/ 9780 w 9883"/>
              <a:gd name="connsiteY28" fmla="*/ 7395 h 10000"/>
              <a:gd name="connsiteX29" fmla="*/ 9685 w 9883"/>
              <a:gd name="connsiteY29" fmla="*/ 8196 h 10000"/>
              <a:gd name="connsiteX30" fmla="*/ 9599 w 9883"/>
              <a:gd name="connsiteY30" fmla="*/ 8709 h 10000"/>
              <a:gd name="connsiteX31" fmla="*/ 9536 w 9883"/>
              <a:gd name="connsiteY31" fmla="*/ 9016 h 10000"/>
              <a:gd name="connsiteX32" fmla="*/ 9468 w 9883"/>
              <a:gd name="connsiteY32" fmla="*/ 9278 h 10000"/>
              <a:gd name="connsiteX33" fmla="*/ 9392 w 9883"/>
              <a:gd name="connsiteY33" fmla="*/ 9511 h 10000"/>
              <a:gd name="connsiteX34" fmla="*/ 9317 w 9883"/>
              <a:gd name="connsiteY34" fmla="*/ 9701 h 10000"/>
              <a:gd name="connsiteX35" fmla="*/ 9234 w 9883"/>
              <a:gd name="connsiteY35" fmla="*/ 9853 h 10000"/>
              <a:gd name="connsiteX36" fmla="*/ 9151 w 9883"/>
              <a:gd name="connsiteY36" fmla="*/ 9951 h 10000"/>
              <a:gd name="connsiteX37" fmla="*/ 9062 w 9883"/>
              <a:gd name="connsiteY37" fmla="*/ 10000 h 10000"/>
              <a:gd name="connsiteX38" fmla="*/ 9020 w 9883"/>
              <a:gd name="connsiteY38" fmla="*/ 10000 h 10000"/>
              <a:gd name="connsiteX0" fmla="*/ 9023 w 9896"/>
              <a:gd name="connsiteY0" fmla="*/ 10000 h 10000"/>
              <a:gd name="connsiteX1" fmla="*/ 1149 w 9896"/>
              <a:gd name="connsiteY1" fmla="*/ 10000 h 10000"/>
              <a:gd name="connsiteX2" fmla="*/ 157 w 9896"/>
              <a:gd name="connsiteY2" fmla="*/ 1831 h 10000"/>
              <a:gd name="connsiteX3" fmla="*/ 114 w 9896"/>
              <a:gd name="connsiteY3" fmla="*/ 1457 h 10000"/>
              <a:gd name="connsiteX4" fmla="*/ 9 w 9896"/>
              <a:gd name="connsiteY4" fmla="*/ 858 h 10000"/>
              <a:gd name="connsiteX5" fmla="*/ 35 w 9896"/>
              <a:gd name="connsiteY5" fmla="*/ 941 h 10000"/>
              <a:gd name="connsiteX6" fmla="*/ 255 w 9896"/>
              <a:gd name="connsiteY6" fmla="*/ 148 h 10000"/>
              <a:gd name="connsiteX7" fmla="*/ 262 w 9896"/>
              <a:gd name="connsiteY7" fmla="*/ 125 h 10000"/>
              <a:gd name="connsiteX8" fmla="*/ 269 w 9896"/>
              <a:gd name="connsiteY8" fmla="*/ 113 h 10000"/>
              <a:gd name="connsiteX9" fmla="*/ 276 w 9896"/>
              <a:gd name="connsiteY9" fmla="*/ 0 h 10000"/>
              <a:gd name="connsiteX10" fmla="*/ 9023 w 9896"/>
              <a:gd name="connsiteY10" fmla="*/ 57 h 10000"/>
              <a:gd name="connsiteX11" fmla="*/ 9065 w 9896"/>
              <a:gd name="connsiteY11" fmla="*/ 57 h 10000"/>
              <a:gd name="connsiteX12" fmla="*/ 9155 w 9896"/>
              <a:gd name="connsiteY12" fmla="*/ 111 h 10000"/>
              <a:gd name="connsiteX13" fmla="*/ 9239 w 9896"/>
              <a:gd name="connsiteY13" fmla="*/ 210 h 10000"/>
              <a:gd name="connsiteX14" fmla="*/ 9323 w 9896"/>
              <a:gd name="connsiteY14" fmla="*/ 356 h 10000"/>
              <a:gd name="connsiteX15" fmla="*/ 9399 w 9896"/>
              <a:gd name="connsiteY15" fmla="*/ 546 h 10000"/>
              <a:gd name="connsiteX16" fmla="*/ 9476 w 9896"/>
              <a:gd name="connsiteY16" fmla="*/ 779 h 10000"/>
              <a:gd name="connsiteX17" fmla="*/ 9545 w 9896"/>
              <a:gd name="connsiteY17" fmla="*/ 1047 h 10000"/>
              <a:gd name="connsiteX18" fmla="*/ 9609 w 9896"/>
              <a:gd name="connsiteY18" fmla="*/ 1353 h 10000"/>
              <a:gd name="connsiteX19" fmla="*/ 9696 w 9896"/>
              <a:gd name="connsiteY19" fmla="*/ 1860 h 10000"/>
              <a:gd name="connsiteX20" fmla="*/ 9792 w 9896"/>
              <a:gd name="connsiteY20" fmla="*/ 2662 h 10000"/>
              <a:gd name="connsiteX21" fmla="*/ 9859 w 9896"/>
              <a:gd name="connsiteY21" fmla="*/ 3555 h 10000"/>
              <a:gd name="connsiteX22" fmla="*/ 9887 w 9896"/>
              <a:gd name="connsiteY22" fmla="*/ 4277 h 10000"/>
              <a:gd name="connsiteX23" fmla="*/ 9896 w 9896"/>
              <a:gd name="connsiteY23" fmla="*/ 4778 h 10000"/>
              <a:gd name="connsiteX24" fmla="*/ 9896 w 9896"/>
              <a:gd name="connsiteY24" fmla="*/ 5028 h 10000"/>
              <a:gd name="connsiteX25" fmla="*/ 9896 w 9896"/>
              <a:gd name="connsiteY25" fmla="*/ 5285 h 10000"/>
              <a:gd name="connsiteX26" fmla="*/ 9887 w 9896"/>
              <a:gd name="connsiteY26" fmla="*/ 5787 h 10000"/>
              <a:gd name="connsiteX27" fmla="*/ 9859 w 9896"/>
              <a:gd name="connsiteY27" fmla="*/ 6508 h 10000"/>
              <a:gd name="connsiteX28" fmla="*/ 9792 w 9896"/>
              <a:gd name="connsiteY28" fmla="*/ 7395 h 10000"/>
              <a:gd name="connsiteX29" fmla="*/ 9696 w 9896"/>
              <a:gd name="connsiteY29" fmla="*/ 8196 h 10000"/>
              <a:gd name="connsiteX30" fmla="*/ 9609 w 9896"/>
              <a:gd name="connsiteY30" fmla="*/ 8709 h 10000"/>
              <a:gd name="connsiteX31" fmla="*/ 9545 w 9896"/>
              <a:gd name="connsiteY31" fmla="*/ 9016 h 10000"/>
              <a:gd name="connsiteX32" fmla="*/ 9476 w 9896"/>
              <a:gd name="connsiteY32" fmla="*/ 9278 h 10000"/>
              <a:gd name="connsiteX33" fmla="*/ 9399 w 9896"/>
              <a:gd name="connsiteY33" fmla="*/ 9511 h 10000"/>
              <a:gd name="connsiteX34" fmla="*/ 9323 w 9896"/>
              <a:gd name="connsiteY34" fmla="*/ 9701 h 10000"/>
              <a:gd name="connsiteX35" fmla="*/ 9239 w 9896"/>
              <a:gd name="connsiteY35" fmla="*/ 9853 h 10000"/>
              <a:gd name="connsiteX36" fmla="*/ 9155 w 9896"/>
              <a:gd name="connsiteY36" fmla="*/ 9951 h 10000"/>
              <a:gd name="connsiteX37" fmla="*/ 9065 w 9896"/>
              <a:gd name="connsiteY37" fmla="*/ 10000 h 10000"/>
              <a:gd name="connsiteX38" fmla="*/ 9023 w 9896"/>
              <a:gd name="connsiteY3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96" h="10000">
                <a:moveTo>
                  <a:pt x="9023" y="10000"/>
                </a:moveTo>
                <a:lnTo>
                  <a:pt x="1149" y="10000"/>
                </a:lnTo>
                <a:lnTo>
                  <a:pt x="157" y="1831"/>
                </a:lnTo>
                <a:cubicBezTo>
                  <a:pt x="143" y="1706"/>
                  <a:pt x="128" y="1581"/>
                  <a:pt x="114" y="1457"/>
                </a:cubicBezTo>
                <a:lnTo>
                  <a:pt x="9" y="858"/>
                </a:lnTo>
                <a:cubicBezTo>
                  <a:pt x="-27" y="715"/>
                  <a:pt x="71" y="1084"/>
                  <a:pt x="35" y="941"/>
                </a:cubicBezTo>
                <a:cubicBezTo>
                  <a:pt x="-5" y="847"/>
                  <a:pt x="295" y="242"/>
                  <a:pt x="255" y="148"/>
                </a:cubicBezTo>
                <a:cubicBezTo>
                  <a:pt x="235" y="121"/>
                  <a:pt x="283" y="152"/>
                  <a:pt x="262" y="125"/>
                </a:cubicBezTo>
                <a:cubicBezTo>
                  <a:pt x="273" y="121"/>
                  <a:pt x="258" y="117"/>
                  <a:pt x="269" y="113"/>
                </a:cubicBezTo>
                <a:cubicBezTo>
                  <a:pt x="271" y="76"/>
                  <a:pt x="274" y="38"/>
                  <a:pt x="276" y="0"/>
                </a:cubicBezTo>
                <a:lnTo>
                  <a:pt x="9023" y="57"/>
                </a:lnTo>
                <a:lnTo>
                  <a:pt x="9065" y="57"/>
                </a:lnTo>
                <a:lnTo>
                  <a:pt x="9155" y="111"/>
                </a:lnTo>
                <a:cubicBezTo>
                  <a:pt x="9184" y="144"/>
                  <a:pt x="9211" y="177"/>
                  <a:pt x="9239" y="210"/>
                </a:cubicBezTo>
                <a:cubicBezTo>
                  <a:pt x="9267" y="259"/>
                  <a:pt x="9295" y="307"/>
                  <a:pt x="9323" y="356"/>
                </a:cubicBezTo>
                <a:cubicBezTo>
                  <a:pt x="9349" y="420"/>
                  <a:pt x="9374" y="482"/>
                  <a:pt x="9399" y="546"/>
                </a:cubicBezTo>
                <a:cubicBezTo>
                  <a:pt x="9424" y="624"/>
                  <a:pt x="9451" y="701"/>
                  <a:pt x="9476" y="779"/>
                </a:cubicBezTo>
                <a:cubicBezTo>
                  <a:pt x="9499" y="868"/>
                  <a:pt x="9522" y="958"/>
                  <a:pt x="9545" y="1047"/>
                </a:cubicBezTo>
                <a:cubicBezTo>
                  <a:pt x="9566" y="1149"/>
                  <a:pt x="9588" y="1251"/>
                  <a:pt x="9609" y="1353"/>
                </a:cubicBezTo>
                <a:cubicBezTo>
                  <a:pt x="9637" y="1522"/>
                  <a:pt x="9667" y="1691"/>
                  <a:pt x="9696" y="1860"/>
                </a:cubicBezTo>
                <a:cubicBezTo>
                  <a:pt x="9728" y="2128"/>
                  <a:pt x="9759" y="2394"/>
                  <a:pt x="9792" y="2662"/>
                </a:cubicBezTo>
                <a:cubicBezTo>
                  <a:pt x="9815" y="2959"/>
                  <a:pt x="9836" y="3257"/>
                  <a:pt x="9859" y="3555"/>
                </a:cubicBezTo>
                <a:cubicBezTo>
                  <a:pt x="9868" y="3795"/>
                  <a:pt x="9878" y="4036"/>
                  <a:pt x="9887" y="4277"/>
                </a:cubicBezTo>
                <a:lnTo>
                  <a:pt x="9896" y="4778"/>
                </a:lnTo>
                <a:lnTo>
                  <a:pt x="9896" y="5028"/>
                </a:lnTo>
                <a:lnTo>
                  <a:pt x="9896" y="5285"/>
                </a:lnTo>
                <a:cubicBezTo>
                  <a:pt x="9893" y="5452"/>
                  <a:pt x="9890" y="5620"/>
                  <a:pt x="9887" y="5787"/>
                </a:cubicBezTo>
                <a:cubicBezTo>
                  <a:pt x="9878" y="6028"/>
                  <a:pt x="9868" y="6267"/>
                  <a:pt x="9859" y="6508"/>
                </a:cubicBezTo>
                <a:cubicBezTo>
                  <a:pt x="9836" y="6803"/>
                  <a:pt x="9815" y="7100"/>
                  <a:pt x="9792" y="7395"/>
                </a:cubicBezTo>
                <a:cubicBezTo>
                  <a:pt x="9759" y="7662"/>
                  <a:pt x="9728" y="7929"/>
                  <a:pt x="9696" y="8196"/>
                </a:cubicBezTo>
                <a:cubicBezTo>
                  <a:pt x="9667" y="8367"/>
                  <a:pt x="9637" y="8538"/>
                  <a:pt x="9609" y="8709"/>
                </a:cubicBezTo>
                <a:cubicBezTo>
                  <a:pt x="9587" y="8812"/>
                  <a:pt x="9566" y="8913"/>
                  <a:pt x="9545" y="9016"/>
                </a:cubicBezTo>
                <a:cubicBezTo>
                  <a:pt x="9522" y="9103"/>
                  <a:pt x="9499" y="9191"/>
                  <a:pt x="9476" y="9278"/>
                </a:cubicBezTo>
                <a:cubicBezTo>
                  <a:pt x="9451" y="9356"/>
                  <a:pt x="9424" y="9433"/>
                  <a:pt x="9399" y="9511"/>
                </a:cubicBezTo>
                <a:cubicBezTo>
                  <a:pt x="9374" y="9574"/>
                  <a:pt x="9349" y="9637"/>
                  <a:pt x="9323" y="9701"/>
                </a:cubicBezTo>
                <a:cubicBezTo>
                  <a:pt x="9295" y="9751"/>
                  <a:pt x="9267" y="9802"/>
                  <a:pt x="9239" y="9853"/>
                </a:cubicBezTo>
                <a:cubicBezTo>
                  <a:pt x="9211" y="9886"/>
                  <a:pt x="9183" y="9918"/>
                  <a:pt x="9155" y="9951"/>
                </a:cubicBezTo>
                <a:cubicBezTo>
                  <a:pt x="9125" y="9967"/>
                  <a:pt x="9096" y="9984"/>
                  <a:pt x="9065" y="10000"/>
                </a:cubicBezTo>
                <a:lnTo>
                  <a:pt x="9023" y="10000"/>
                </a:lnTo>
                <a:close/>
              </a:path>
            </a:pathLst>
          </a:custGeom>
          <a:solidFill>
            <a:srgbClr val="F7931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black"/>
              </a:solidFill>
              <a:effectLst/>
              <a:uLnTx/>
              <a:uFillTx/>
            </a:endParaRPr>
          </a:p>
        </p:txBody>
      </p:sp>
      <p:sp>
        <p:nvSpPr>
          <p:cNvPr id="31" name="Freeform 331">
            <a:extLst>
              <a:ext uri="{FF2B5EF4-FFF2-40B4-BE49-F238E27FC236}">
                <a16:creationId xmlns:a16="http://schemas.microsoft.com/office/drawing/2014/main" id="{3E7676A9-5B78-43F5-9EF4-B6924F18CDFE}"/>
              </a:ext>
            </a:extLst>
          </p:cNvPr>
          <p:cNvSpPr>
            <a:spLocks/>
          </p:cNvSpPr>
          <p:nvPr/>
        </p:nvSpPr>
        <p:spPr bwMode="auto">
          <a:xfrm>
            <a:off x="4268787" y="3582194"/>
            <a:ext cx="5663742" cy="1100013"/>
          </a:xfrm>
          <a:custGeom>
            <a:avLst/>
            <a:gdLst>
              <a:gd name="T0" fmla="*/ 5131 w 5798"/>
              <a:gd name="T1" fmla="*/ 1660 h 1660"/>
              <a:gd name="T2" fmla="*/ 938 w 5798"/>
              <a:gd name="T3" fmla="*/ 1660 h 1660"/>
              <a:gd name="T4" fmla="*/ 114 w 5798"/>
              <a:gd name="T5" fmla="*/ 203 h 1660"/>
              <a:gd name="T6" fmla="*/ 61 w 5798"/>
              <a:gd name="T7" fmla="*/ 106 h 1660"/>
              <a:gd name="T8" fmla="*/ 0 w 5798"/>
              <a:gd name="T9" fmla="*/ 0 h 1660"/>
              <a:gd name="T10" fmla="*/ 5131 w 5798"/>
              <a:gd name="T11" fmla="*/ 0 h 1660"/>
              <a:gd name="T12" fmla="*/ 5164 w 5798"/>
              <a:gd name="T13" fmla="*/ 0 h 1660"/>
              <a:gd name="T14" fmla="*/ 5232 w 5798"/>
              <a:gd name="T15" fmla="*/ 8 h 1660"/>
              <a:gd name="T16" fmla="*/ 5297 w 5798"/>
              <a:gd name="T17" fmla="*/ 26 h 1660"/>
              <a:gd name="T18" fmla="*/ 5360 w 5798"/>
              <a:gd name="T19" fmla="*/ 50 h 1660"/>
              <a:gd name="T20" fmla="*/ 5419 w 5798"/>
              <a:gd name="T21" fmla="*/ 82 h 1660"/>
              <a:gd name="T22" fmla="*/ 5477 w 5798"/>
              <a:gd name="T23" fmla="*/ 119 h 1660"/>
              <a:gd name="T24" fmla="*/ 5530 w 5798"/>
              <a:gd name="T25" fmla="*/ 164 h 1660"/>
              <a:gd name="T26" fmla="*/ 5579 w 5798"/>
              <a:gd name="T27" fmla="*/ 216 h 1660"/>
              <a:gd name="T28" fmla="*/ 5645 w 5798"/>
              <a:gd name="T29" fmla="*/ 302 h 1660"/>
              <a:gd name="T30" fmla="*/ 5719 w 5798"/>
              <a:gd name="T31" fmla="*/ 434 h 1660"/>
              <a:gd name="T32" fmla="*/ 5769 w 5798"/>
              <a:gd name="T33" fmla="*/ 583 h 1660"/>
              <a:gd name="T34" fmla="*/ 5791 w 5798"/>
              <a:gd name="T35" fmla="*/ 703 h 1660"/>
              <a:gd name="T36" fmla="*/ 5798 w 5798"/>
              <a:gd name="T37" fmla="*/ 787 h 1660"/>
              <a:gd name="T38" fmla="*/ 5798 w 5798"/>
              <a:gd name="T39" fmla="*/ 830 h 1660"/>
              <a:gd name="T40" fmla="*/ 5798 w 5798"/>
              <a:gd name="T41" fmla="*/ 872 h 1660"/>
              <a:gd name="T42" fmla="*/ 5791 w 5798"/>
              <a:gd name="T43" fmla="*/ 955 h 1660"/>
              <a:gd name="T44" fmla="*/ 5769 w 5798"/>
              <a:gd name="T45" fmla="*/ 1076 h 1660"/>
              <a:gd name="T46" fmla="*/ 5719 w 5798"/>
              <a:gd name="T47" fmla="*/ 1226 h 1660"/>
              <a:gd name="T48" fmla="*/ 5645 w 5798"/>
              <a:gd name="T49" fmla="*/ 1358 h 1660"/>
              <a:gd name="T50" fmla="*/ 5579 w 5798"/>
              <a:gd name="T51" fmla="*/ 1443 h 1660"/>
              <a:gd name="T52" fmla="*/ 5530 w 5798"/>
              <a:gd name="T53" fmla="*/ 1495 h 1660"/>
              <a:gd name="T54" fmla="*/ 5477 w 5798"/>
              <a:gd name="T55" fmla="*/ 1539 h 1660"/>
              <a:gd name="T56" fmla="*/ 5419 w 5798"/>
              <a:gd name="T57" fmla="*/ 1578 h 1660"/>
              <a:gd name="T58" fmla="*/ 5360 w 5798"/>
              <a:gd name="T59" fmla="*/ 1610 h 1660"/>
              <a:gd name="T60" fmla="*/ 5297 w 5798"/>
              <a:gd name="T61" fmla="*/ 1634 h 1660"/>
              <a:gd name="T62" fmla="*/ 5232 w 5798"/>
              <a:gd name="T63" fmla="*/ 1650 h 1660"/>
              <a:gd name="T64" fmla="*/ 5164 w 5798"/>
              <a:gd name="T65" fmla="*/ 1659 h 1660"/>
              <a:gd name="T66" fmla="*/ 5131 w 5798"/>
              <a:gd name="T67"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8" h="1660">
                <a:moveTo>
                  <a:pt x="5131" y="1660"/>
                </a:moveTo>
                <a:lnTo>
                  <a:pt x="938" y="1660"/>
                </a:lnTo>
                <a:lnTo>
                  <a:pt x="114" y="203"/>
                </a:lnTo>
                <a:lnTo>
                  <a:pt x="61" y="106"/>
                </a:lnTo>
                <a:lnTo>
                  <a:pt x="0" y="0"/>
                </a:lnTo>
                <a:lnTo>
                  <a:pt x="5131" y="0"/>
                </a:lnTo>
                <a:lnTo>
                  <a:pt x="5164" y="0"/>
                </a:lnTo>
                <a:lnTo>
                  <a:pt x="5232" y="8"/>
                </a:lnTo>
                <a:lnTo>
                  <a:pt x="5297" y="26"/>
                </a:lnTo>
                <a:lnTo>
                  <a:pt x="5360" y="50"/>
                </a:lnTo>
                <a:lnTo>
                  <a:pt x="5419" y="82"/>
                </a:lnTo>
                <a:lnTo>
                  <a:pt x="5477" y="119"/>
                </a:lnTo>
                <a:lnTo>
                  <a:pt x="5530" y="164"/>
                </a:lnTo>
                <a:lnTo>
                  <a:pt x="5579" y="216"/>
                </a:lnTo>
                <a:lnTo>
                  <a:pt x="5645" y="302"/>
                </a:lnTo>
                <a:lnTo>
                  <a:pt x="5719" y="434"/>
                </a:lnTo>
                <a:lnTo>
                  <a:pt x="5769" y="583"/>
                </a:lnTo>
                <a:lnTo>
                  <a:pt x="5791" y="703"/>
                </a:lnTo>
                <a:lnTo>
                  <a:pt x="5798" y="787"/>
                </a:lnTo>
                <a:lnTo>
                  <a:pt x="5798" y="830"/>
                </a:lnTo>
                <a:lnTo>
                  <a:pt x="5798" y="872"/>
                </a:lnTo>
                <a:lnTo>
                  <a:pt x="5791" y="955"/>
                </a:lnTo>
                <a:lnTo>
                  <a:pt x="5769" y="1076"/>
                </a:lnTo>
                <a:lnTo>
                  <a:pt x="5719" y="1226"/>
                </a:lnTo>
                <a:lnTo>
                  <a:pt x="5645" y="1358"/>
                </a:lnTo>
                <a:lnTo>
                  <a:pt x="5579" y="1443"/>
                </a:lnTo>
                <a:lnTo>
                  <a:pt x="5530" y="1495"/>
                </a:lnTo>
                <a:lnTo>
                  <a:pt x="5477" y="1539"/>
                </a:lnTo>
                <a:lnTo>
                  <a:pt x="5419" y="1578"/>
                </a:lnTo>
                <a:lnTo>
                  <a:pt x="5360" y="1610"/>
                </a:lnTo>
                <a:lnTo>
                  <a:pt x="5297" y="1634"/>
                </a:lnTo>
                <a:lnTo>
                  <a:pt x="5232" y="1650"/>
                </a:lnTo>
                <a:lnTo>
                  <a:pt x="5164" y="1659"/>
                </a:lnTo>
                <a:lnTo>
                  <a:pt x="5131" y="1660"/>
                </a:lnTo>
                <a:close/>
              </a:path>
            </a:pathLst>
          </a:custGeom>
          <a:solidFill>
            <a:srgbClr val="A2B96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2" name="Freeform 528">
            <a:extLst>
              <a:ext uri="{FF2B5EF4-FFF2-40B4-BE49-F238E27FC236}">
                <a16:creationId xmlns:a16="http://schemas.microsoft.com/office/drawing/2014/main" id="{EA029C2A-93E9-4C79-B64B-A3F8DBC99299}"/>
              </a:ext>
            </a:extLst>
          </p:cNvPr>
          <p:cNvSpPr>
            <a:spLocks/>
          </p:cNvSpPr>
          <p:nvPr/>
        </p:nvSpPr>
        <p:spPr bwMode="auto">
          <a:xfrm>
            <a:off x="1009925" y="1446172"/>
            <a:ext cx="4420047" cy="3864041"/>
          </a:xfrm>
          <a:custGeom>
            <a:avLst/>
            <a:gdLst>
              <a:gd name="T0" fmla="*/ 451 w 6631"/>
              <a:gd name="T1" fmla="*/ 5794 h 5794"/>
              <a:gd name="T2" fmla="*/ 304 w 6631"/>
              <a:gd name="T3" fmla="*/ 5772 h 5794"/>
              <a:gd name="T4" fmla="*/ 183 w 6631"/>
              <a:gd name="T5" fmla="*/ 5726 h 5794"/>
              <a:gd name="T6" fmla="*/ 92 w 6631"/>
              <a:gd name="T7" fmla="*/ 5657 h 5794"/>
              <a:gd name="T8" fmla="*/ 30 w 6631"/>
              <a:gd name="T9" fmla="*/ 5566 h 5794"/>
              <a:gd name="T10" fmla="*/ 1 w 6631"/>
              <a:gd name="T11" fmla="*/ 5460 h 5794"/>
              <a:gd name="T12" fmla="*/ 6 w 6631"/>
              <a:gd name="T13" fmla="*/ 5339 h 5794"/>
              <a:gd name="T14" fmla="*/ 46 w 6631"/>
              <a:gd name="T15" fmla="*/ 5207 h 5794"/>
              <a:gd name="T16" fmla="*/ 101 w 6631"/>
              <a:gd name="T17" fmla="*/ 5102 h 5794"/>
              <a:gd name="T18" fmla="*/ 1557 w 6631"/>
              <a:gd name="T19" fmla="*/ 2692 h 5794"/>
              <a:gd name="T20" fmla="*/ 3014 w 6631"/>
              <a:gd name="T21" fmla="*/ 282 h 5794"/>
              <a:gd name="T22" fmla="*/ 3082 w 6631"/>
              <a:gd name="T23" fmla="*/ 185 h 5794"/>
              <a:gd name="T24" fmla="*/ 3181 w 6631"/>
              <a:gd name="T25" fmla="*/ 87 h 5794"/>
              <a:gd name="T26" fmla="*/ 3288 w 6631"/>
              <a:gd name="T27" fmla="*/ 26 h 5794"/>
              <a:gd name="T28" fmla="*/ 3398 w 6631"/>
              <a:gd name="T29" fmla="*/ 0 h 5794"/>
              <a:gd name="T30" fmla="*/ 3509 w 6631"/>
              <a:gd name="T31" fmla="*/ 11 h 5794"/>
              <a:gd name="T32" fmla="*/ 3617 w 6631"/>
              <a:gd name="T33" fmla="*/ 57 h 5794"/>
              <a:gd name="T34" fmla="*/ 3718 w 6631"/>
              <a:gd name="T35" fmla="*/ 139 h 5794"/>
              <a:gd name="T36" fmla="*/ 3810 w 6631"/>
              <a:gd name="T37" fmla="*/ 259 h 5794"/>
              <a:gd name="T38" fmla="*/ 4787 w 6631"/>
              <a:gd name="T39" fmla="*/ 1985 h 5794"/>
              <a:gd name="T40" fmla="*/ 5583 w 6631"/>
              <a:gd name="T41" fmla="*/ 3397 h 5794"/>
              <a:gd name="T42" fmla="*/ 6559 w 6631"/>
              <a:gd name="T43" fmla="*/ 5125 h 5794"/>
              <a:gd name="T44" fmla="*/ 6613 w 6631"/>
              <a:gd name="T45" fmla="*/ 5264 h 5794"/>
              <a:gd name="T46" fmla="*/ 6631 w 6631"/>
              <a:gd name="T47" fmla="*/ 5394 h 5794"/>
              <a:gd name="T48" fmla="*/ 6616 w 6631"/>
              <a:gd name="T49" fmla="*/ 5510 h 5794"/>
              <a:gd name="T50" fmla="*/ 6568 w 6631"/>
              <a:gd name="T51" fmla="*/ 5610 h 5794"/>
              <a:gd name="T52" fmla="*/ 6489 w 6631"/>
              <a:gd name="T53" fmla="*/ 5692 h 5794"/>
              <a:gd name="T54" fmla="*/ 6381 w 6631"/>
              <a:gd name="T55" fmla="*/ 5751 h 5794"/>
              <a:gd name="T56" fmla="*/ 6246 w 6631"/>
              <a:gd name="T57" fmla="*/ 5785 h 5794"/>
              <a:gd name="T58" fmla="*/ 6127 w 6631"/>
              <a:gd name="T59" fmla="*/ 5794 h 5794"/>
              <a:gd name="T60" fmla="*/ 3309 w 6631"/>
              <a:gd name="T61" fmla="*/ 5794 h 5794"/>
              <a:gd name="T62" fmla="*/ 492 w 6631"/>
              <a:gd name="T63" fmla="*/ 5794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1" h="5794">
                <a:moveTo>
                  <a:pt x="492" y="5794"/>
                </a:moveTo>
                <a:lnTo>
                  <a:pt x="451" y="5794"/>
                </a:lnTo>
                <a:lnTo>
                  <a:pt x="374" y="5787"/>
                </a:lnTo>
                <a:lnTo>
                  <a:pt x="304" y="5772"/>
                </a:lnTo>
                <a:lnTo>
                  <a:pt x="239" y="5752"/>
                </a:lnTo>
                <a:lnTo>
                  <a:pt x="183" y="5726"/>
                </a:lnTo>
                <a:lnTo>
                  <a:pt x="134" y="5695"/>
                </a:lnTo>
                <a:lnTo>
                  <a:pt x="92" y="5657"/>
                </a:lnTo>
                <a:lnTo>
                  <a:pt x="57" y="5614"/>
                </a:lnTo>
                <a:lnTo>
                  <a:pt x="30" y="5566"/>
                </a:lnTo>
                <a:lnTo>
                  <a:pt x="11" y="5516"/>
                </a:lnTo>
                <a:lnTo>
                  <a:pt x="1" y="5460"/>
                </a:lnTo>
                <a:lnTo>
                  <a:pt x="0" y="5401"/>
                </a:lnTo>
                <a:lnTo>
                  <a:pt x="6" y="5339"/>
                </a:lnTo>
                <a:lnTo>
                  <a:pt x="21" y="5274"/>
                </a:lnTo>
                <a:lnTo>
                  <a:pt x="46" y="5207"/>
                </a:lnTo>
                <a:lnTo>
                  <a:pt x="81" y="5136"/>
                </a:lnTo>
                <a:lnTo>
                  <a:pt x="101" y="5102"/>
                </a:lnTo>
                <a:lnTo>
                  <a:pt x="1138" y="3385"/>
                </a:lnTo>
                <a:lnTo>
                  <a:pt x="1557" y="2692"/>
                </a:lnTo>
                <a:lnTo>
                  <a:pt x="1976" y="1998"/>
                </a:lnTo>
                <a:lnTo>
                  <a:pt x="3014" y="282"/>
                </a:lnTo>
                <a:lnTo>
                  <a:pt x="3036" y="247"/>
                </a:lnTo>
                <a:lnTo>
                  <a:pt x="3082" y="185"/>
                </a:lnTo>
                <a:lnTo>
                  <a:pt x="3131" y="131"/>
                </a:lnTo>
                <a:lnTo>
                  <a:pt x="3181" y="87"/>
                </a:lnTo>
                <a:lnTo>
                  <a:pt x="3234" y="51"/>
                </a:lnTo>
                <a:lnTo>
                  <a:pt x="3288" y="26"/>
                </a:lnTo>
                <a:lnTo>
                  <a:pt x="3344" y="8"/>
                </a:lnTo>
                <a:lnTo>
                  <a:pt x="3398" y="0"/>
                </a:lnTo>
                <a:lnTo>
                  <a:pt x="3455" y="1"/>
                </a:lnTo>
                <a:lnTo>
                  <a:pt x="3509" y="11"/>
                </a:lnTo>
                <a:lnTo>
                  <a:pt x="3564" y="30"/>
                </a:lnTo>
                <a:lnTo>
                  <a:pt x="3617" y="57"/>
                </a:lnTo>
                <a:lnTo>
                  <a:pt x="3669" y="95"/>
                </a:lnTo>
                <a:lnTo>
                  <a:pt x="3718" y="139"/>
                </a:lnTo>
                <a:lnTo>
                  <a:pt x="3766" y="194"/>
                </a:lnTo>
                <a:lnTo>
                  <a:pt x="3810" y="259"/>
                </a:lnTo>
                <a:lnTo>
                  <a:pt x="3830" y="295"/>
                </a:lnTo>
                <a:lnTo>
                  <a:pt x="4787" y="1985"/>
                </a:lnTo>
                <a:lnTo>
                  <a:pt x="5186" y="2692"/>
                </a:lnTo>
                <a:lnTo>
                  <a:pt x="5583" y="3397"/>
                </a:lnTo>
                <a:lnTo>
                  <a:pt x="6539" y="5087"/>
                </a:lnTo>
                <a:lnTo>
                  <a:pt x="6559" y="5125"/>
                </a:lnTo>
                <a:lnTo>
                  <a:pt x="6591" y="5195"/>
                </a:lnTo>
                <a:lnTo>
                  <a:pt x="6613" y="5264"/>
                </a:lnTo>
                <a:lnTo>
                  <a:pt x="6627" y="5331"/>
                </a:lnTo>
                <a:lnTo>
                  <a:pt x="6631" y="5394"/>
                </a:lnTo>
                <a:lnTo>
                  <a:pt x="6629" y="5453"/>
                </a:lnTo>
                <a:lnTo>
                  <a:pt x="6616" y="5510"/>
                </a:lnTo>
                <a:lnTo>
                  <a:pt x="6595" y="5562"/>
                </a:lnTo>
                <a:lnTo>
                  <a:pt x="6568" y="5610"/>
                </a:lnTo>
                <a:lnTo>
                  <a:pt x="6532" y="5653"/>
                </a:lnTo>
                <a:lnTo>
                  <a:pt x="6489" y="5692"/>
                </a:lnTo>
                <a:lnTo>
                  <a:pt x="6439" y="5723"/>
                </a:lnTo>
                <a:lnTo>
                  <a:pt x="6381" y="5751"/>
                </a:lnTo>
                <a:lnTo>
                  <a:pt x="6316" y="5772"/>
                </a:lnTo>
                <a:lnTo>
                  <a:pt x="6246" y="5785"/>
                </a:lnTo>
                <a:lnTo>
                  <a:pt x="6168" y="5792"/>
                </a:lnTo>
                <a:lnTo>
                  <a:pt x="6127" y="5794"/>
                </a:lnTo>
                <a:lnTo>
                  <a:pt x="4120" y="5794"/>
                </a:lnTo>
                <a:lnTo>
                  <a:pt x="3309" y="5794"/>
                </a:lnTo>
                <a:lnTo>
                  <a:pt x="2498" y="5794"/>
                </a:lnTo>
                <a:lnTo>
                  <a:pt x="492" y="5794"/>
                </a:lnTo>
                <a:close/>
              </a:path>
            </a:pathLst>
          </a:custGeom>
          <a:solidFill>
            <a:srgbClr val="F79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3" name="Freeform: Shape 82">
            <a:extLst>
              <a:ext uri="{FF2B5EF4-FFF2-40B4-BE49-F238E27FC236}">
                <a16:creationId xmlns:a16="http://schemas.microsoft.com/office/drawing/2014/main" id="{A81901DB-31B2-4C5B-B778-D006CC5602ED}"/>
              </a:ext>
            </a:extLst>
          </p:cNvPr>
          <p:cNvSpPr>
            <a:spLocks/>
          </p:cNvSpPr>
          <p:nvPr/>
        </p:nvSpPr>
        <p:spPr bwMode="auto">
          <a:xfrm>
            <a:off x="3329767" y="1446171"/>
            <a:ext cx="2261397" cy="3236037"/>
          </a:xfrm>
          <a:custGeom>
            <a:avLst/>
            <a:gdLst>
              <a:gd name="connsiteX0" fmla="*/ 1444461 w 2478350"/>
              <a:gd name="connsiteY0" fmla="*/ 2334375 h 3546496"/>
              <a:gd name="connsiteX1" fmla="*/ 1793396 w 2478350"/>
              <a:gd name="connsiteY1" fmla="*/ 2334375 h 3546496"/>
              <a:gd name="connsiteX2" fmla="*/ 1876945 w 2478350"/>
              <a:gd name="connsiteY2" fmla="*/ 2482817 h 3546496"/>
              <a:gd name="connsiteX3" fmla="*/ 2478350 w 2478350"/>
              <a:gd name="connsiteY3" fmla="*/ 3546496 h 3546496"/>
              <a:gd name="connsiteX4" fmla="*/ 2129559 w 2478350"/>
              <a:gd name="connsiteY4" fmla="*/ 3546496 h 3546496"/>
              <a:gd name="connsiteX5" fmla="*/ 1527725 w 2478350"/>
              <a:gd name="connsiteY5" fmla="*/ 2482604 h 3546496"/>
              <a:gd name="connsiteX6" fmla="*/ 1489014 w 2478350"/>
              <a:gd name="connsiteY6" fmla="*/ 2411776 h 3546496"/>
              <a:gd name="connsiteX7" fmla="*/ 18266 w 2478350"/>
              <a:gd name="connsiteY7" fmla="*/ 0 h 3546496"/>
              <a:gd name="connsiteX8" fmla="*/ 36532 w 2478350"/>
              <a:gd name="connsiteY8" fmla="*/ 0 h 3546496"/>
              <a:gd name="connsiteX9" fmla="*/ 279664 w 2478350"/>
              <a:gd name="connsiteY9" fmla="*/ 0 h 3546496"/>
              <a:gd name="connsiteX10" fmla="*/ 279664 w 2478350"/>
              <a:gd name="connsiteY10" fmla="*/ 162 h 3546496"/>
              <a:gd name="connsiteX11" fmla="*/ 280753 w 2478350"/>
              <a:gd name="connsiteY11" fmla="*/ 0 h 3546496"/>
              <a:gd name="connsiteX12" fmla="*/ 322393 w 2478350"/>
              <a:gd name="connsiteY12" fmla="*/ 731 h 3546496"/>
              <a:gd name="connsiteX13" fmla="*/ 361841 w 2478350"/>
              <a:gd name="connsiteY13" fmla="*/ 8040 h 3546496"/>
              <a:gd name="connsiteX14" fmla="*/ 402020 w 2478350"/>
              <a:gd name="connsiteY14" fmla="*/ 21927 h 3546496"/>
              <a:gd name="connsiteX15" fmla="*/ 440737 w 2478350"/>
              <a:gd name="connsiteY15" fmla="*/ 41661 h 3546496"/>
              <a:gd name="connsiteX16" fmla="*/ 478724 w 2478350"/>
              <a:gd name="connsiteY16" fmla="*/ 69434 h 3546496"/>
              <a:gd name="connsiteX17" fmla="*/ 514520 w 2478350"/>
              <a:gd name="connsiteY17" fmla="*/ 101593 h 3546496"/>
              <a:gd name="connsiteX18" fmla="*/ 549585 w 2478350"/>
              <a:gd name="connsiteY18" fmla="*/ 141792 h 3546496"/>
              <a:gd name="connsiteX19" fmla="*/ 581728 w 2478350"/>
              <a:gd name="connsiteY19" fmla="*/ 189299 h 3546496"/>
              <a:gd name="connsiteX20" fmla="*/ 596339 w 2478350"/>
              <a:gd name="connsiteY20" fmla="*/ 215611 h 3546496"/>
              <a:gd name="connsiteX21" fmla="*/ 1149189 w 2478350"/>
              <a:gd name="connsiteY21" fmla="*/ 1192394 h 3546496"/>
              <a:gd name="connsiteX22" fmla="*/ 1149191 w 2478350"/>
              <a:gd name="connsiteY22" fmla="*/ 1192394 h 3546496"/>
              <a:gd name="connsiteX23" fmla="*/ 1295450 w 2478350"/>
              <a:gd name="connsiteY23" fmla="*/ 1450806 h 3546496"/>
              <a:gd name="connsiteX24" fmla="*/ 1586929 w 2478350"/>
              <a:gd name="connsiteY24" fmla="*/ 1967542 h 3546496"/>
              <a:gd name="connsiteX25" fmla="*/ 1792163 w 2478350"/>
              <a:gd name="connsiteY25" fmla="*/ 2332182 h 3546496"/>
              <a:gd name="connsiteX26" fmla="*/ 1443539 w 2478350"/>
              <a:gd name="connsiteY26" fmla="*/ 2332182 h 3546496"/>
              <a:gd name="connsiteX27" fmla="*/ 1183512 w 2478350"/>
              <a:gd name="connsiteY27" fmla="*/ 1871448 h 3546496"/>
              <a:gd name="connsiteX28" fmla="*/ 946127 w 2478350"/>
              <a:gd name="connsiteY28" fmla="*/ 1450873 h 3546496"/>
              <a:gd name="connsiteX29" fmla="*/ 800044 w 2478350"/>
              <a:gd name="connsiteY29" fmla="*/ 1192395 h 3546496"/>
              <a:gd name="connsiteX30" fmla="*/ 798582 w 2478350"/>
              <a:gd name="connsiteY30" fmla="*/ 1192395 h 3546496"/>
              <a:gd name="connsiteX31" fmla="*/ 245493 w 2478350"/>
              <a:gd name="connsiteY31" fmla="*/ 212666 h 3546496"/>
              <a:gd name="connsiteX32" fmla="*/ 220651 w 2478350"/>
              <a:gd name="connsiteY32" fmla="*/ 167933 h 3546496"/>
              <a:gd name="connsiteX33" fmla="*/ 162931 w 2478350"/>
              <a:gd name="connsiteY33" fmla="*/ 96066 h 3546496"/>
              <a:gd name="connsiteX34" fmla="*/ 100828 w 2478350"/>
              <a:gd name="connsiteY34" fmla="*/ 44733 h 3546496"/>
              <a:gd name="connsiteX35" fmla="*/ 34340 w 2478350"/>
              <a:gd name="connsiteY35" fmla="*/ 11000 h 3546496"/>
              <a:gd name="connsiteX36" fmla="*/ 0 w 2478350"/>
              <a:gd name="connsiteY36" fmla="*/ 1467 h 3546496"/>
              <a:gd name="connsiteX0" fmla="*/ 1444461 w 2478350"/>
              <a:gd name="connsiteY0" fmla="*/ 2334375 h 3546496"/>
              <a:gd name="connsiteX1" fmla="*/ 1793396 w 2478350"/>
              <a:gd name="connsiteY1" fmla="*/ 2334375 h 3546496"/>
              <a:gd name="connsiteX2" fmla="*/ 1876945 w 2478350"/>
              <a:gd name="connsiteY2" fmla="*/ 2482817 h 3546496"/>
              <a:gd name="connsiteX3" fmla="*/ 2478350 w 2478350"/>
              <a:gd name="connsiteY3" fmla="*/ 3546496 h 3546496"/>
              <a:gd name="connsiteX4" fmla="*/ 2129559 w 2478350"/>
              <a:gd name="connsiteY4" fmla="*/ 3546496 h 3546496"/>
              <a:gd name="connsiteX5" fmla="*/ 1527725 w 2478350"/>
              <a:gd name="connsiteY5" fmla="*/ 2482604 h 3546496"/>
              <a:gd name="connsiteX6" fmla="*/ 1489014 w 2478350"/>
              <a:gd name="connsiteY6" fmla="*/ 2411776 h 3546496"/>
              <a:gd name="connsiteX7" fmla="*/ 1444461 w 2478350"/>
              <a:gd name="connsiteY7" fmla="*/ 2334375 h 3546496"/>
              <a:gd name="connsiteX8" fmla="*/ 18266 w 2478350"/>
              <a:gd name="connsiteY8" fmla="*/ 0 h 3546496"/>
              <a:gd name="connsiteX9" fmla="*/ 36532 w 2478350"/>
              <a:gd name="connsiteY9" fmla="*/ 0 h 3546496"/>
              <a:gd name="connsiteX10" fmla="*/ 279664 w 2478350"/>
              <a:gd name="connsiteY10" fmla="*/ 0 h 3546496"/>
              <a:gd name="connsiteX11" fmla="*/ 279664 w 2478350"/>
              <a:gd name="connsiteY11" fmla="*/ 162 h 3546496"/>
              <a:gd name="connsiteX12" fmla="*/ 280753 w 2478350"/>
              <a:gd name="connsiteY12" fmla="*/ 0 h 3546496"/>
              <a:gd name="connsiteX13" fmla="*/ 322393 w 2478350"/>
              <a:gd name="connsiteY13" fmla="*/ 731 h 3546496"/>
              <a:gd name="connsiteX14" fmla="*/ 361841 w 2478350"/>
              <a:gd name="connsiteY14" fmla="*/ 8040 h 3546496"/>
              <a:gd name="connsiteX15" fmla="*/ 402020 w 2478350"/>
              <a:gd name="connsiteY15" fmla="*/ 21927 h 3546496"/>
              <a:gd name="connsiteX16" fmla="*/ 440737 w 2478350"/>
              <a:gd name="connsiteY16" fmla="*/ 41661 h 3546496"/>
              <a:gd name="connsiteX17" fmla="*/ 478724 w 2478350"/>
              <a:gd name="connsiteY17" fmla="*/ 69434 h 3546496"/>
              <a:gd name="connsiteX18" fmla="*/ 514520 w 2478350"/>
              <a:gd name="connsiteY18" fmla="*/ 101593 h 3546496"/>
              <a:gd name="connsiteX19" fmla="*/ 549585 w 2478350"/>
              <a:gd name="connsiteY19" fmla="*/ 141792 h 3546496"/>
              <a:gd name="connsiteX20" fmla="*/ 581728 w 2478350"/>
              <a:gd name="connsiteY20" fmla="*/ 189299 h 3546496"/>
              <a:gd name="connsiteX21" fmla="*/ 596339 w 2478350"/>
              <a:gd name="connsiteY21" fmla="*/ 215611 h 3546496"/>
              <a:gd name="connsiteX22" fmla="*/ 1149189 w 2478350"/>
              <a:gd name="connsiteY22" fmla="*/ 1192394 h 3546496"/>
              <a:gd name="connsiteX23" fmla="*/ 1149191 w 2478350"/>
              <a:gd name="connsiteY23" fmla="*/ 1192394 h 3546496"/>
              <a:gd name="connsiteX24" fmla="*/ 1295450 w 2478350"/>
              <a:gd name="connsiteY24" fmla="*/ 1450806 h 3546496"/>
              <a:gd name="connsiteX25" fmla="*/ 1586929 w 2478350"/>
              <a:gd name="connsiteY25" fmla="*/ 1967542 h 3546496"/>
              <a:gd name="connsiteX26" fmla="*/ 1792163 w 2478350"/>
              <a:gd name="connsiteY26" fmla="*/ 2332182 h 3546496"/>
              <a:gd name="connsiteX27" fmla="*/ 1443539 w 2478350"/>
              <a:gd name="connsiteY27" fmla="*/ 2332182 h 3546496"/>
              <a:gd name="connsiteX28" fmla="*/ 1183512 w 2478350"/>
              <a:gd name="connsiteY28" fmla="*/ 1871448 h 3546496"/>
              <a:gd name="connsiteX29" fmla="*/ 946127 w 2478350"/>
              <a:gd name="connsiteY29" fmla="*/ 1450873 h 3546496"/>
              <a:gd name="connsiteX30" fmla="*/ 800044 w 2478350"/>
              <a:gd name="connsiteY30" fmla="*/ 1192395 h 3546496"/>
              <a:gd name="connsiteX31" fmla="*/ 245493 w 2478350"/>
              <a:gd name="connsiteY31" fmla="*/ 212666 h 3546496"/>
              <a:gd name="connsiteX32" fmla="*/ 220651 w 2478350"/>
              <a:gd name="connsiteY32" fmla="*/ 167933 h 3546496"/>
              <a:gd name="connsiteX33" fmla="*/ 162931 w 2478350"/>
              <a:gd name="connsiteY33" fmla="*/ 96066 h 3546496"/>
              <a:gd name="connsiteX34" fmla="*/ 100828 w 2478350"/>
              <a:gd name="connsiteY34" fmla="*/ 44733 h 3546496"/>
              <a:gd name="connsiteX35" fmla="*/ 34340 w 2478350"/>
              <a:gd name="connsiteY35" fmla="*/ 11000 h 3546496"/>
              <a:gd name="connsiteX36" fmla="*/ 0 w 2478350"/>
              <a:gd name="connsiteY36" fmla="*/ 1467 h 3546496"/>
              <a:gd name="connsiteX37" fmla="*/ 18266 w 2478350"/>
              <a:gd name="connsiteY37" fmla="*/ 0 h 3546496"/>
              <a:gd name="connsiteX0" fmla="*/ 1444461 w 2478350"/>
              <a:gd name="connsiteY0" fmla="*/ 2334375 h 3546496"/>
              <a:gd name="connsiteX1" fmla="*/ 1793396 w 2478350"/>
              <a:gd name="connsiteY1" fmla="*/ 2334375 h 3546496"/>
              <a:gd name="connsiteX2" fmla="*/ 1876945 w 2478350"/>
              <a:gd name="connsiteY2" fmla="*/ 2482817 h 3546496"/>
              <a:gd name="connsiteX3" fmla="*/ 2478350 w 2478350"/>
              <a:gd name="connsiteY3" fmla="*/ 3546496 h 3546496"/>
              <a:gd name="connsiteX4" fmla="*/ 2129559 w 2478350"/>
              <a:gd name="connsiteY4" fmla="*/ 3546496 h 3546496"/>
              <a:gd name="connsiteX5" fmla="*/ 1527725 w 2478350"/>
              <a:gd name="connsiteY5" fmla="*/ 2482604 h 3546496"/>
              <a:gd name="connsiteX6" fmla="*/ 1489014 w 2478350"/>
              <a:gd name="connsiteY6" fmla="*/ 2411776 h 3546496"/>
              <a:gd name="connsiteX7" fmla="*/ 1444461 w 2478350"/>
              <a:gd name="connsiteY7" fmla="*/ 2334375 h 3546496"/>
              <a:gd name="connsiteX8" fmla="*/ 18266 w 2478350"/>
              <a:gd name="connsiteY8" fmla="*/ 0 h 3546496"/>
              <a:gd name="connsiteX9" fmla="*/ 36532 w 2478350"/>
              <a:gd name="connsiteY9" fmla="*/ 0 h 3546496"/>
              <a:gd name="connsiteX10" fmla="*/ 279664 w 2478350"/>
              <a:gd name="connsiteY10" fmla="*/ 0 h 3546496"/>
              <a:gd name="connsiteX11" fmla="*/ 279664 w 2478350"/>
              <a:gd name="connsiteY11" fmla="*/ 162 h 3546496"/>
              <a:gd name="connsiteX12" fmla="*/ 280753 w 2478350"/>
              <a:gd name="connsiteY12" fmla="*/ 0 h 3546496"/>
              <a:gd name="connsiteX13" fmla="*/ 322393 w 2478350"/>
              <a:gd name="connsiteY13" fmla="*/ 731 h 3546496"/>
              <a:gd name="connsiteX14" fmla="*/ 361841 w 2478350"/>
              <a:gd name="connsiteY14" fmla="*/ 8040 h 3546496"/>
              <a:gd name="connsiteX15" fmla="*/ 402020 w 2478350"/>
              <a:gd name="connsiteY15" fmla="*/ 21927 h 3546496"/>
              <a:gd name="connsiteX16" fmla="*/ 440737 w 2478350"/>
              <a:gd name="connsiteY16" fmla="*/ 41661 h 3546496"/>
              <a:gd name="connsiteX17" fmla="*/ 478724 w 2478350"/>
              <a:gd name="connsiteY17" fmla="*/ 69434 h 3546496"/>
              <a:gd name="connsiteX18" fmla="*/ 514520 w 2478350"/>
              <a:gd name="connsiteY18" fmla="*/ 101593 h 3546496"/>
              <a:gd name="connsiteX19" fmla="*/ 549585 w 2478350"/>
              <a:gd name="connsiteY19" fmla="*/ 141792 h 3546496"/>
              <a:gd name="connsiteX20" fmla="*/ 581728 w 2478350"/>
              <a:gd name="connsiteY20" fmla="*/ 189299 h 3546496"/>
              <a:gd name="connsiteX21" fmla="*/ 596339 w 2478350"/>
              <a:gd name="connsiteY21" fmla="*/ 215611 h 3546496"/>
              <a:gd name="connsiteX22" fmla="*/ 1149189 w 2478350"/>
              <a:gd name="connsiteY22" fmla="*/ 1192394 h 3546496"/>
              <a:gd name="connsiteX23" fmla="*/ 1149191 w 2478350"/>
              <a:gd name="connsiteY23" fmla="*/ 1192394 h 3546496"/>
              <a:gd name="connsiteX24" fmla="*/ 1295450 w 2478350"/>
              <a:gd name="connsiteY24" fmla="*/ 1450806 h 3546496"/>
              <a:gd name="connsiteX25" fmla="*/ 1586929 w 2478350"/>
              <a:gd name="connsiteY25" fmla="*/ 1967542 h 3546496"/>
              <a:gd name="connsiteX26" fmla="*/ 1792163 w 2478350"/>
              <a:gd name="connsiteY26" fmla="*/ 2332182 h 3546496"/>
              <a:gd name="connsiteX27" fmla="*/ 1443539 w 2478350"/>
              <a:gd name="connsiteY27" fmla="*/ 2332182 h 3546496"/>
              <a:gd name="connsiteX28" fmla="*/ 1183512 w 2478350"/>
              <a:gd name="connsiteY28" fmla="*/ 1871448 h 3546496"/>
              <a:gd name="connsiteX29" fmla="*/ 946127 w 2478350"/>
              <a:gd name="connsiteY29" fmla="*/ 1450873 h 3546496"/>
              <a:gd name="connsiteX30" fmla="*/ 245493 w 2478350"/>
              <a:gd name="connsiteY30" fmla="*/ 212666 h 3546496"/>
              <a:gd name="connsiteX31" fmla="*/ 220651 w 2478350"/>
              <a:gd name="connsiteY31" fmla="*/ 167933 h 3546496"/>
              <a:gd name="connsiteX32" fmla="*/ 162931 w 2478350"/>
              <a:gd name="connsiteY32" fmla="*/ 96066 h 3546496"/>
              <a:gd name="connsiteX33" fmla="*/ 100828 w 2478350"/>
              <a:gd name="connsiteY33" fmla="*/ 44733 h 3546496"/>
              <a:gd name="connsiteX34" fmla="*/ 34340 w 2478350"/>
              <a:gd name="connsiteY34" fmla="*/ 11000 h 3546496"/>
              <a:gd name="connsiteX35" fmla="*/ 0 w 2478350"/>
              <a:gd name="connsiteY35" fmla="*/ 1467 h 3546496"/>
              <a:gd name="connsiteX36" fmla="*/ 18266 w 2478350"/>
              <a:gd name="connsiteY36" fmla="*/ 0 h 354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78350" h="3546496">
                <a:moveTo>
                  <a:pt x="1444461" y="2334375"/>
                </a:moveTo>
                <a:lnTo>
                  <a:pt x="1793396" y="2334375"/>
                </a:lnTo>
                <a:lnTo>
                  <a:pt x="1876945" y="2482817"/>
                </a:lnTo>
                <a:lnTo>
                  <a:pt x="2478350" y="3546496"/>
                </a:lnTo>
                <a:lnTo>
                  <a:pt x="2129559" y="3546496"/>
                </a:lnTo>
                <a:lnTo>
                  <a:pt x="1527725" y="2482604"/>
                </a:lnTo>
                <a:lnTo>
                  <a:pt x="1489014" y="2411776"/>
                </a:lnTo>
                <a:lnTo>
                  <a:pt x="1444461" y="2334375"/>
                </a:lnTo>
                <a:close/>
                <a:moveTo>
                  <a:pt x="18266" y="0"/>
                </a:moveTo>
                <a:lnTo>
                  <a:pt x="36532" y="0"/>
                </a:lnTo>
                <a:lnTo>
                  <a:pt x="279664" y="0"/>
                </a:lnTo>
                <a:lnTo>
                  <a:pt x="279664" y="162"/>
                </a:lnTo>
                <a:lnTo>
                  <a:pt x="280753" y="0"/>
                </a:lnTo>
                <a:lnTo>
                  <a:pt x="322393" y="731"/>
                </a:lnTo>
                <a:lnTo>
                  <a:pt x="361841" y="8040"/>
                </a:lnTo>
                <a:lnTo>
                  <a:pt x="402020" y="21927"/>
                </a:lnTo>
                <a:lnTo>
                  <a:pt x="440737" y="41661"/>
                </a:lnTo>
                <a:lnTo>
                  <a:pt x="478724" y="69434"/>
                </a:lnTo>
                <a:lnTo>
                  <a:pt x="514520" y="101593"/>
                </a:lnTo>
                <a:lnTo>
                  <a:pt x="549585" y="141792"/>
                </a:lnTo>
                <a:lnTo>
                  <a:pt x="581728" y="189299"/>
                </a:lnTo>
                <a:lnTo>
                  <a:pt x="596339" y="215611"/>
                </a:lnTo>
                <a:lnTo>
                  <a:pt x="1149189" y="1192394"/>
                </a:lnTo>
                <a:lnTo>
                  <a:pt x="1149191" y="1192394"/>
                </a:lnTo>
                <a:lnTo>
                  <a:pt x="1295450" y="1450806"/>
                </a:lnTo>
                <a:lnTo>
                  <a:pt x="1586929" y="1967542"/>
                </a:lnTo>
                <a:lnTo>
                  <a:pt x="1792163" y="2332182"/>
                </a:lnTo>
                <a:lnTo>
                  <a:pt x="1443539" y="2332182"/>
                </a:lnTo>
                <a:lnTo>
                  <a:pt x="1183512" y="1871448"/>
                </a:lnTo>
                <a:lnTo>
                  <a:pt x="946127" y="1450873"/>
                </a:lnTo>
                <a:lnTo>
                  <a:pt x="245493" y="212666"/>
                </a:lnTo>
                <a:lnTo>
                  <a:pt x="220651" y="167933"/>
                </a:lnTo>
                <a:lnTo>
                  <a:pt x="162931" y="96066"/>
                </a:lnTo>
                <a:lnTo>
                  <a:pt x="100828" y="44733"/>
                </a:lnTo>
                <a:lnTo>
                  <a:pt x="34340" y="11000"/>
                </a:lnTo>
                <a:lnTo>
                  <a:pt x="0" y="1467"/>
                </a:lnTo>
                <a:lnTo>
                  <a:pt x="18266" y="0"/>
                </a:lnTo>
                <a:close/>
              </a:path>
            </a:pathLst>
          </a:custGeom>
          <a:solidFill>
            <a:sysClr val="windowText" lastClr="000000">
              <a:alpha val="15000"/>
            </a:sysClr>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4" name="TextBox 33">
            <a:extLst>
              <a:ext uri="{FF2B5EF4-FFF2-40B4-BE49-F238E27FC236}">
                <a16:creationId xmlns:a16="http://schemas.microsoft.com/office/drawing/2014/main" id="{4323E2F9-3ECE-41B0-AE3A-0AF6A1BF0332}"/>
              </a:ext>
            </a:extLst>
          </p:cNvPr>
          <p:cNvSpPr txBox="1"/>
          <p:nvPr/>
        </p:nvSpPr>
        <p:spPr>
          <a:xfrm>
            <a:off x="4009578" y="3527989"/>
            <a:ext cx="907250" cy="1727128"/>
          </a:xfrm>
          <a:prstGeom prst="rect">
            <a:avLst/>
          </a:prstGeom>
          <a:noFill/>
        </p:spPr>
        <p:txBody>
          <a:bodyPr wrap="none"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625"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rPr>
              <a:t>3</a:t>
            </a:r>
          </a:p>
        </p:txBody>
      </p:sp>
      <p:sp>
        <p:nvSpPr>
          <p:cNvPr id="35" name="Freeform: Shape 94">
            <a:extLst>
              <a:ext uri="{FF2B5EF4-FFF2-40B4-BE49-F238E27FC236}">
                <a16:creationId xmlns:a16="http://schemas.microsoft.com/office/drawing/2014/main" id="{6DBE26D4-502E-4602-88F3-520B8FE543E8}"/>
              </a:ext>
            </a:extLst>
          </p:cNvPr>
          <p:cNvSpPr>
            <a:spLocks/>
          </p:cNvSpPr>
          <p:nvPr/>
        </p:nvSpPr>
        <p:spPr bwMode="auto">
          <a:xfrm>
            <a:off x="1269837" y="2560183"/>
            <a:ext cx="3118034" cy="2751030"/>
          </a:xfrm>
          <a:custGeom>
            <a:avLst/>
            <a:gdLst>
              <a:gd name="connsiteX0" fmla="*/ 222658 w 3417172"/>
              <a:gd name="connsiteY0" fmla="*/ 2261292 h 3014958"/>
              <a:gd name="connsiteX1" fmla="*/ 222658 w 3417172"/>
              <a:gd name="connsiteY1" fmla="*/ 2998997 h 3014958"/>
              <a:gd name="connsiteX2" fmla="*/ 222113 w 3417172"/>
              <a:gd name="connsiteY2" fmla="*/ 2998880 h 3014958"/>
              <a:gd name="connsiteX3" fmla="*/ 175352 w 3417172"/>
              <a:gd name="connsiteY3" fmla="*/ 2984264 h 3014958"/>
              <a:gd name="connsiteX4" fmla="*/ 134437 w 3417172"/>
              <a:gd name="connsiteY4" fmla="*/ 2965263 h 3014958"/>
              <a:gd name="connsiteX5" fmla="*/ 97905 w 3417172"/>
              <a:gd name="connsiteY5" fmla="*/ 2942608 h 3014958"/>
              <a:gd name="connsiteX6" fmla="*/ 67218 w 3417172"/>
              <a:gd name="connsiteY6" fmla="*/ 2914837 h 3014958"/>
              <a:gd name="connsiteX7" fmla="*/ 41646 w 3417172"/>
              <a:gd name="connsiteY7" fmla="*/ 2883412 h 3014958"/>
              <a:gd name="connsiteX8" fmla="*/ 23380 w 3417172"/>
              <a:gd name="connsiteY8" fmla="*/ 2848333 h 3014958"/>
              <a:gd name="connsiteX9" fmla="*/ 9498 w 3417172"/>
              <a:gd name="connsiteY9" fmla="*/ 2811062 h 3014958"/>
              <a:gd name="connsiteX10" fmla="*/ 731 w 3417172"/>
              <a:gd name="connsiteY10" fmla="*/ 2770867 h 3014958"/>
              <a:gd name="connsiteX11" fmla="*/ 0 w 3417172"/>
              <a:gd name="connsiteY11" fmla="*/ 2727750 h 3014958"/>
              <a:gd name="connsiteX12" fmla="*/ 5115 w 3417172"/>
              <a:gd name="connsiteY12" fmla="*/ 2682439 h 3014958"/>
              <a:gd name="connsiteX13" fmla="*/ 15343 w 3417172"/>
              <a:gd name="connsiteY13" fmla="*/ 2634937 h 3014958"/>
              <a:gd name="connsiteX14" fmla="*/ 33609 w 3417172"/>
              <a:gd name="connsiteY14" fmla="*/ 2585972 h 3014958"/>
              <a:gd name="connsiteX15" fmla="*/ 59181 w 3417172"/>
              <a:gd name="connsiteY15" fmla="*/ 2534085 h 3014958"/>
              <a:gd name="connsiteX16" fmla="*/ 73794 w 3417172"/>
              <a:gd name="connsiteY16" fmla="*/ 2507776 h 3014958"/>
              <a:gd name="connsiteX17" fmla="*/ 1479958 w 3417172"/>
              <a:gd name="connsiteY17" fmla="*/ 0 h 3014958"/>
              <a:gd name="connsiteX18" fmla="*/ 1769818 w 3417172"/>
              <a:gd name="connsiteY18" fmla="*/ 0 h 3014958"/>
              <a:gd name="connsiteX19" fmla="*/ 1769818 w 3417172"/>
              <a:gd name="connsiteY19" fmla="*/ 2025 h 3014958"/>
              <a:gd name="connsiteX20" fmla="*/ 1784207 w 3417172"/>
              <a:gd name="connsiteY20" fmla="*/ 2558 h 3014958"/>
              <a:gd name="connsiteX21" fmla="*/ 1825122 w 3417172"/>
              <a:gd name="connsiteY21" fmla="*/ 9866 h 3014958"/>
              <a:gd name="connsiteX22" fmla="*/ 1864576 w 3417172"/>
              <a:gd name="connsiteY22" fmla="*/ 23020 h 3014958"/>
              <a:gd name="connsiteX23" fmla="*/ 1903300 w 3417172"/>
              <a:gd name="connsiteY23" fmla="*/ 43483 h 3014958"/>
              <a:gd name="connsiteX24" fmla="*/ 1941293 w 3417172"/>
              <a:gd name="connsiteY24" fmla="*/ 70523 h 3014958"/>
              <a:gd name="connsiteX25" fmla="*/ 1977825 w 3417172"/>
              <a:gd name="connsiteY25" fmla="*/ 103410 h 3014958"/>
              <a:gd name="connsiteX26" fmla="*/ 2012895 w 3417172"/>
              <a:gd name="connsiteY26" fmla="*/ 142873 h 3014958"/>
              <a:gd name="connsiteX27" fmla="*/ 2045043 w 3417172"/>
              <a:gd name="connsiteY27" fmla="*/ 190376 h 3014958"/>
              <a:gd name="connsiteX28" fmla="*/ 2060386 w 3417172"/>
              <a:gd name="connsiteY28" fmla="*/ 216685 h 3014958"/>
              <a:gd name="connsiteX29" fmla="*/ 2413282 w 3417172"/>
              <a:gd name="connsiteY29" fmla="*/ 842259 h 3014958"/>
              <a:gd name="connsiteX30" fmla="*/ 2704805 w 3417172"/>
              <a:gd name="connsiteY30" fmla="*/ 1357480 h 3014958"/>
              <a:gd name="connsiteX31" fmla="*/ 2996327 w 3417172"/>
              <a:gd name="connsiteY31" fmla="*/ 1872702 h 3014958"/>
              <a:gd name="connsiteX32" fmla="*/ 3349954 w 3417172"/>
              <a:gd name="connsiteY32" fmla="*/ 2499737 h 3014958"/>
              <a:gd name="connsiteX33" fmla="*/ 3364567 w 3417172"/>
              <a:gd name="connsiteY33" fmla="*/ 2526046 h 3014958"/>
              <a:gd name="connsiteX34" fmla="*/ 3387947 w 3417172"/>
              <a:gd name="connsiteY34" fmla="*/ 2577203 h 3014958"/>
              <a:gd name="connsiteX35" fmla="*/ 3404021 w 3417172"/>
              <a:gd name="connsiteY35" fmla="*/ 2627629 h 3014958"/>
              <a:gd name="connsiteX36" fmla="*/ 3414250 w 3417172"/>
              <a:gd name="connsiteY36" fmla="*/ 2676593 h 3014958"/>
              <a:gd name="connsiteX37" fmla="*/ 3417172 w 3417172"/>
              <a:gd name="connsiteY37" fmla="*/ 2722634 h 3014958"/>
              <a:gd name="connsiteX38" fmla="*/ 3414980 w 3417172"/>
              <a:gd name="connsiteY38" fmla="*/ 2765752 h 3014958"/>
              <a:gd name="connsiteX39" fmla="*/ 3405482 w 3417172"/>
              <a:gd name="connsiteY39" fmla="*/ 2807408 h 3014958"/>
              <a:gd name="connsiteX40" fmla="*/ 3390869 w 3417172"/>
              <a:gd name="connsiteY40" fmla="*/ 2845410 h 3014958"/>
              <a:gd name="connsiteX41" fmla="*/ 3371142 w 3417172"/>
              <a:gd name="connsiteY41" fmla="*/ 2880489 h 3014958"/>
              <a:gd name="connsiteX42" fmla="*/ 3344839 w 3417172"/>
              <a:gd name="connsiteY42" fmla="*/ 2911914 h 3014958"/>
              <a:gd name="connsiteX43" fmla="*/ 3313422 w 3417172"/>
              <a:gd name="connsiteY43" fmla="*/ 2940415 h 3014958"/>
              <a:gd name="connsiteX44" fmla="*/ 3276160 w 3417172"/>
              <a:gd name="connsiteY44" fmla="*/ 2964532 h 3014958"/>
              <a:gd name="connsiteX45" fmla="*/ 3234514 w 3417172"/>
              <a:gd name="connsiteY45" fmla="*/ 2983533 h 3014958"/>
              <a:gd name="connsiteX46" fmla="*/ 3187753 w 3417172"/>
              <a:gd name="connsiteY46" fmla="*/ 2998880 h 3014958"/>
              <a:gd name="connsiteX47" fmla="*/ 3135148 w 3417172"/>
              <a:gd name="connsiteY47" fmla="*/ 3009842 h 3014958"/>
              <a:gd name="connsiteX48" fmla="*/ 3079620 w 3417172"/>
              <a:gd name="connsiteY48" fmla="*/ 3014958 h 3014958"/>
              <a:gd name="connsiteX49" fmla="*/ 3048933 w 3417172"/>
              <a:gd name="connsiteY49" fmla="*/ 3014958 h 3014958"/>
              <a:gd name="connsiteX50" fmla="*/ 2297111 w 3417172"/>
              <a:gd name="connsiteY50" fmla="*/ 3014958 h 3014958"/>
              <a:gd name="connsiteX51" fmla="*/ 1704568 w 3417172"/>
              <a:gd name="connsiteY51" fmla="*/ 3014958 h 3014958"/>
              <a:gd name="connsiteX52" fmla="*/ 1479958 w 3417172"/>
              <a:gd name="connsiteY52" fmla="*/ 3014958 h 301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7172" h="3014958">
                <a:moveTo>
                  <a:pt x="222658" y="2261292"/>
                </a:moveTo>
                <a:lnTo>
                  <a:pt x="222658" y="2998997"/>
                </a:lnTo>
                <a:lnTo>
                  <a:pt x="222113" y="2998880"/>
                </a:lnTo>
                <a:lnTo>
                  <a:pt x="175352" y="2984264"/>
                </a:lnTo>
                <a:lnTo>
                  <a:pt x="134437" y="2965263"/>
                </a:lnTo>
                <a:lnTo>
                  <a:pt x="97905" y="2942608"/>
                </a:lnTo>
                <a:lnTo>
                  <a:pt x="67218" y="2914837"/>
                </a:lnTo>
                <a:lnTo>
                  <a:pt x="41646" y="2883412"/>
                </a:lnTo>
                <a:lnTo>
                  <a:pt x="23380" y="2848333"/>
                </a:lnTo>
                <a:lnTo>
                  <a:pt x="9498" y="2811062"/>
                </a:lnTo>
                <a:lnTo>
                  <a:pt x="731" y="2770867"/>
                </a:lnTo>
                <a:lnTo>
                  <a:pt x="0" y="2727750"/>
                </a:lnTo>
                <a:lnTo>
                  <a:pt x="5115" y="2682439"/>
                </a:lnTo>
                <a:lnTo>
                  <a:pt x="15343" y="2634937"/>
                </a:lnTo>
                <a:lnTo>
                  <a:pt x="33609" y="2585972"/>
                </a:lnTo>
                <a:lnTo>
                  <a:pt x="59181" y="2534085"/>
                </a:lnTo>
                <a:lnTo>
                  <a:pt x="73794" y="2507776"/>
                </a:lnTo>
                <a:close/>
                <a:moveTo>
                  <a:pt x="1479958" y="0"/>
                </a:moveTo>
                <a:lnTo>
                  <a:pt x="1769818" y="0"/>
                </a:lnTo>
                <a:lnTo>
                  <a:pt x="1769818" y="2025"/>
                </a:lnTo>
                <a:lnTo>
                  <a:pt x="1784207" y="2558"/>
                </a:lnTo>
                <a:lnTo>
                  <a:pt x="1825122" y="9866"/>
                </a:lnTo>
                <a:lnTo>
                  <a:pt x="1864576" y="23020"/>
                </a:lnTo>
                <a:lnTo>
                  <a:pt x="1903300" y="43483"/>
                </a:lnTo>
                <a:lnTo>
                  <a:pt x="1941293" y="70523"/>
                </a:lnTo>
                <a:lnTo>
                  <a:pt x="1977825" y="103410"/>
                </a:lnTo>
                <a:lnTo>
                  <a:pt x="2012895" y="142873"/>
                </a:lnTo>
                <a:lnTo>
                  <a:pt x="2045043" y="190376"/>
                </a:lnTo>
                <a:lnTo>
                  <a:pt x="2060386" y="216685"/>
                </a:lnTo>
                <a:lnTo>
                  <a:pt x="2413282" y="842259"/>
                </a:lnTo>
                <a:lnTo>
                  <a:pt x="2704805" y="1357480"/>
                </a:lnTo>
                <a:lnTo>
                  <a:pt x="2996327" y="1872702"/>
                </a:lnTo>
                <a:lnTo>
                  <a:pt x="3349954" y="2499737"/>
                </a:lnTo>
                <a:lnTo>
                  <a:pt x="3364567" y="2526046"/>
                </a:lnTo>
                <a:lnTo>
                  <a:pt x="3387947" y="2577203"/>
                </a:lnTo>
                <a:lnTo>
                  <a:pt x="3404021" y="2627629"/>
                </a:lnTo>
                <a:lnTo>
                  <a:pt x="3414250" y="2676593"/>
                </a:lnTo>
                <a:lnTo>
                  <a:pt x="3417172" y="2722634"/>
                </a:lnTo>
                <a:lnTo>
                  <a:pt x="3414980" y="2765752"/>
                </a:lnTo>
                <a:lnTo>
                  <a:pt x="3405482" y="2807408"/>
                </a:lnTo>
                <a:lnTo>
                  <a:pt x="3390869" y="2845410"/>
                </a:lnTo>
                <a:lnTo>
                  <a:pt x="3371142" y="2880489"/>
                </a:lnTo>
                <a:lnTo>
                  <a:pt x="3344839" y="2911914"/>
                </a:lnTo>
                <a:lnTo>
                  <a:pt x="3313422" y="2940415"/>
                </a:lnTo>
                <a:lnTo>
                  <a:pt x="3276160" y="2964532"/>
                </a:lnTo>
                <a:lnTo>
                  <a:pt x="3234514" y="2983533"/>
                </a:lnTo>
                <a:lnTo>
                  <a:pt x="3187753" y="2998880"/>
                </a:lnTo>
                <a:lnTo>
                  <a:pt x="3135148" y="3009842"/>
                </a:lnTo>
                <a:lnTo>
                  <a:pt x="3079620" y="3014958"/>
                </a:lnTo>
                <a:lnTo>
                  <a:pt x="3048933" y="3014958"/>
                </a:lnTo>
                <a:lnTo>
                  <a:pt x="2297111" y="3014958"/>
                </a:lnTo>
                <a:lnTo>
                  <a:pt x="1704568" y="3014958"/>
                </a:lnTo>
                <a:lnTo>
                  <a:pt x="1479958" y="3014958"/>
                </a:lnTo>
                <a:close/>
              </a:path>
            </a:pathLst>
          </a:custGeom>
          <a:solidFill>
            <a:sysClr val="windowText" lastClr="000000">
              <a:alpha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6" name="Freeform 534">
            <a:extLst>
              <a:ext uri="{FF2B5EF4-FFF2-40B4-BE49-F238E27FC236}">
                <a16:creationId xmlns:a16="http://schemas.microsoft.com/office/drawing/2014/main" id="{6050990B-392F-4FB0-80C7-65DAB1284E6F}"/>
              </a:ext>
            </a:extLst>
          </p:cNvPr>
          <p:cNvSpPr>
            <a:spLocks/>
          </p:cNvSpPr>
          <p:nvPr/>
        </p:nvSpPr>
        <p:spPr bwMode="auto">
          <a:xfrm>
            <a:off x="1009925" y="2560183"/>
            <a:ext cx="3118034" cy="2750030"/>
          </a:xfrm>
          <a:custGeom>
            <a:avLst/>
            <a:gdLst>
              <a:gd name="T0" fmla="*/ 452 w 4677"/>
              <a:gd name="T1" fmla="*/ 4124 h 4124"/>
              <a:gd name="T2" fmla="*/ 304 w 4677"/>
              <a:gd name="T3" fmla="*/ 4102 h 4124"/>
              <a:gd name="T4" fmla="*/ 184 w 4677"/>
              <a:gd name="T5" fmla="*/ 4056 h 4124"/>
              <a:gd name="T6" fmla="*/ 92 w 4677"/>
              <a:gd name="T7" fmla="*/ 3987 h 4124"/>
              <a:gd name="T8" fmla="*/ 32 w 4677"/>
              <a:gd name="T9" fmla="*/ 3896 h 4124"/>
              <a:gd name="T10" fmla="*/ 1 w 4677"/>
              <a:gd name="T11" fmla="*/ 3790 h 4124"/>
              <a:gd name="T12" fmla="*/ 7 w 4677"/>
              <a:gd name="T13" fmla="*/ 3669 h 4124"/>
              <a:gd name="T14" fmla="*/ 46 w 4677"/>
              <a:gd name="T15" fmla="*/ 3537 h 4124"/>
              <a:gd name="T16" fmla="*/ 101 w 4677"/>
              <a:gd name="T17" fmla="*/ 3430 h 4124"/>
              <a:gd name="T18" fmla="*/ 1051 w 4677"/>
              <a:gd name="T19" fmla="*/ 1856 h 4124"/>
              <a:gd name="T20" fmla="*/ 2002 w 4677"/>
              <a:gd name="T21" fmla="*/ 282 h 4124"/>
              <a:gd name="T22" fmla="*/ 2071 w 4677"/>
              <a:gd name="T23" fmla="*/ 186 h 4124"/>
              <a:gd name="T24" fmla="*/ 2170 w 4677"/>
              <a:gd name="T25" fmla="*/ 88 h 4124"/>
              <a:gd name="T26" fmla="*/ 2277 w 4677"/>
              <a:gd name="T27" fmla="*/ 26 h 4124"/>
              <a:gd name="T28" fmla="*/ 2388 w 4677"/>
              <a:gd name="T29" fmla="*/ 0 h 4124"/>
              <a:gd name="T30" fmla="*/ 2498 w 4677"/>
              <a:gd name="T31" fmla="*/ 12 h 4124"/>
              <a:gd name="T32" fmla="*/ 2605 w 4677"/>
              <a:gd name="T33" fmla="*/ 58 h 4124"/>
              <a:gd name="T34" fmla="*/ 2707 w 4677"/>
              <a:gd name="T35" fmla="*/ 140 h 4124"/>
              <a:gd name="T36" fmla="*/ 2799 w 4677"/>
              <a:gd name="T37" fmla="*/ 259 h 4124"/>
              <a:gd name="T38" fmla="*/ 3303 w 4677"/>
              <a:gd name="T39" fmla="*/ 1151 h 4124"/>
              <a:gd name="T40" fmla="*/ 4101 w 4677"/>
              <a:gd name="T41" fmla="*/ 2561 h 4124"/>
              <a:gd name="T42" fmla="*/ 4605 w 4677"/>
              <a:gd name="T43" fmla="*/ 3455 h 4124"/>
              <a:gd name="T44" fmla="*/ 4659 w 4677"/>
              <a:gd name="T45" fmla="*/ 3594 h 4124"/>
              <a:gd name="T46" fmla="*/ 4677 w 4677"/>
              <a:gd name="T47" fmla="*/ 3724 h 4124"/>
              <a:gd name="T48" fmla="*/ 4661 w 4677"/>
              <a:gd name="T49" fmla="*/ 3840 h 4124"/>
              <a:gd name="T50" fmla="*/ 4614 w 4677"/>
              <a:gd name="T51" fmla="*/ 3940 h 4124"/>
              <a:gd name="T52" fmla="*/ 4535 w 4677"/>
              <a:gd name="T53" fmla="*/ 4022 h 4124"/>
              <a:gd name="T54" fmla="*/ 4427 w 4677"/>
              <a:gd name="T55" fmla="*/ 4081 h 4124"/>
              <a:gd name="T56" fmla="*/ 4291 w 4677"/>
              <a:gd name="T57" fmla="*/ 4117 h 4124"/>
              <a:gd name="T58" fmla="*/ 4173 w 4677"/>
              <a:gd name="T59" fmla="*/ 4124 h 4124"/>
              <a:gd name="T60" fmla="*/ 2333 w 4677"/>
              <a:gd name="T61" fmla="*/ 4124 h 4124"/>
              <a:gd name="T62" fmla="*/ 494 w 4677"/>
              <a:gd name="T63" fmla="*/ 4124 h 4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7" h="4124">
                <a:moveTo>
                  <a:pt x="494" y="4124"/>
                </a:moveTo>
                <a:lnTo>
                  <a:pt x="452" y="4124"/>
                </a:lnTo>
                <a:lnTo>
                  <a:pt x="374" y="4117"/>
                </a:lnTo>
                <a:lnTo>
                  <a:pt x="304" y="4102"/>
                </a:lnTo>
                <a:lnTo>
                  <a:pt x="240" y="4082"/>
                </a:lnTo>
                <a:lnTo>
                  <a:pt x="184" y="4056"/>
                </a:lnTo>
                <a:lnTo>
                  <a:pt x="134" y="4025"/>
                </a:lnTo>
                <a:lnTo>
                  <a:pt x="92" y="3987"/>
                </a:lnTo>
                <a:lnTo>
                  <a:pt x="57" y="3944"/>
                </a:lnTo>
                <a:lnTo>
                  <a:pt x="32" y="3896"/>
                </a:lnTo>
                <a:lnTo>
                  <a:pt x="13" y="3845"/>
                </a:lnTo>
                <a:lnTo>
                  <a:pt x="1" y="3790"/>
                </a:lnTo>
                <a:lnTo>
                  <a:pt x="0" y="3731"/>
                </a:lnTo>
                <a:lnTo>
                  <a:pt x="7" y="3669"/>
                </a:lnTo>
                <a:lnTo>
                  <a:pt x="21" y="3604"/>
                </a:lnTo>
                <a:lnTo>
                  <a:pt x="46" y="3537"/>
                </a:lnTo>
                <a:lnTo>
                  <a:pt x="81" y="3466"/>
                </a:lnTo>
                <a:lnTo>
                  <a:pt x="101" y="3430"/>
                </a:lnTo>
                <a:lnTo>
                  <a:pt x="632" y="2551"/>
                </a:lnTo>
                <a:lnTo>
                  <a:pt x="1051" y="1856"/>
                </a:lnTo>
                <a:lnTo>
                  <a:pt x="1470" y="1163"/>
                </a:lnTo>
                <a:lnTo>
                  <a:pt x="2002" y="282"/>
                </a:lnTo>
                <a:lnTo>
                  <a:pt x="2023" y="248"/>
                </a:lnTo>
                <a:lnTo>
                  <a:pt x="2071" y="186"/>
                </a:lnTo>
                <a:lnTo>
                  <a:pt x="2118" y="133"/>
                </a:lnTo>
                <a:lnTo>
                  <a:pt x="2170" y="88"/>
                </a:lnTo>
                <a:lnTo>
                  <a:pt x="2222" y="52"/>
                </a:lnTo>
                <a:lnTo>
                  <a:pt x="2277" y="26"/>
                </a:lnTo>
                <a:lnTo>
                  <a:pt x="2331" y="9"/>
                </a:lnTo>
                <a:lnTo>
                  <a:pt x="2388" y="0"/>
                </a:lnTo>
                <a:lnTo>
                  <a:pt x="2442" y="2"/>
                </a:lnTo>
                <a:lnTo>
                  <a:pt x="2498" y="12"/>
                </a:lnTo>
                <a:lnTo>
                  <a:pt x="2552" y="30"/>
                </a:lnTo>
                <a:lnTo>
                  <a:pt x="2605" y="58"/>
                </a:lnTo>
                <a:lnTo>
                  <a:pt x="2657" y="95"/>
                </a:lnTo>
                <a:lnTo>
                  <a:pt x="2707" y="140"/>
                </a:lnTo>
                <a:lnTo>
                  <a:pt x="2755" y="194"/>
                </a:lnTo>
                <a:lnTo>
                  <a:pt x="2799" y="259"/>
                </a:lnTo>
                <a:lnTo>
                  <a:pt x="2820" y="295"/>
                </a:lnTo>
                <a:lnTo>
                  <a:pt x="3303" y="1151"/>
                </a:lnTo>
                <a:lnTo>
                  <a:pt x="3702" y="1856"/>
                </a:lnTo>
                <a:lnTo>
                  <a:pt x="4101" y="2561"/>
                </a:lnTo>
                <a:lnTo>
                  <a:pt x="4585" y="3419"/>
                </a:lnTo>
                <a:lnTo>
                  <a:pt x="4605" y="3455"/>
                </a:lnTo>
                <a:lnTo>
                  <a:pt x="4637" y="3525"/>
                </a:lnTo>
                <a:lnTo>
                  <a:pt x="4659" y="3594"/>
                </a:lnTo>
                <a:lnTo>
                  <a:pt x="4673" y="3661"/>
                </a:lnTo>
                <a:lnTo>
                  <a:pt x="4677" y="3724"/>
                </a:lnTo>
                <a:lnTo>
                  <a:pt x="4674" y="3783"/>
                </a:lnTo>
                <a:lnTo>
                  <a:pt x="4661" y="3840"/>
                </a:lnTo>
                <a:lnTo>
                  <a:pt x="4641" y="3892"/>
                </a:lnTo>
                <a:lnTo>
                  <a:pt x="4614" y="3940"/>
                </a:lnTo>
                <a:lnTo>
                  <a:pt x="4578" y="3983"/>
                </a:lnTo>
                <a:lnTo>
                  <a:pt x="4535" y="4022"/>
                </a:lnTo>
                <a:lnTo>
                  <a:pt x="4484" y="4055"/>
                </a:lnTo>
                <a:lnTo>
                  <a:pt x="4427" y="4081"/>
                </a:lnTo>
                <a:lnTo>
                  <a:pt x="4363" y="4102"/>
                </a:lnTo>
                <a:lnTo>
                  <a:pt x="4291" y="4117"/>
                </a:lnTo>
                <a:lnTo>
                  <a:pt x="4215" y="4124"/>
                </a:lnTo>
                <a:lnTo>
                  <a:pt x="4173" y="4124"/>
                </a:lnTo>
                <a:lnTo>
                  <a:pt x="3144" y="4124"/>
                </a:lnTo>
                <a:lnTo>
                  <a:pt x="2333" y="4124"/>
                </a:lnTo>
                <a:lnTo>
                  <a:pt x="1522" y="4124"/>
                </a:lnTo>
                <a:lnTo>
                  <a:pt x="494" y="4124"/>
                </a:lnTo>
                <a:close/>
              </a:path>
            </a:pathLst>
          </a:custGeom>
          <a:solidFill>
            <a:srgbClr val="4CC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7" name="TextBox 36">
            <a:extLst>
              <a:ext uri="{FF2B5EF4-FFF2-40B4-BE49-F238E27FC236}">
                <a16:creationId xmlns:a16="http://schemas.microsoft.com/office/drawing/2014/main" id="{EC08CBFD-7451-4522-8068-E4921123FAE8}"/>
              </a:ext>
            </a:extLst>
          </p:cNvPr>
          <p:cNvSpPr txBox="1"/>
          <p:nvPr/>
        </p:nvSpPr>
        <p:spPr>
          <a:xfrm>
            <a:off x="2763445" y="3527989"/>
            <a:ext cx="907250" cy="1727128"/>
          </a:xfrm>
          <a:prstGeom prst="rect">
            <a:avLst/>
          </a:prstGeom>
          <a:noFill/>
        </p:spPr>
        <p:txBody>
          <a:bodyPr wrap="none"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625"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rPr>
              <a:t>2</a:t>
            </a:r>
          </a:p>
        </p:txBody>
      </p:sp>
      <p:sp>
        <p:nvSpPr>
          <p:cNvPr id="38" name="Freeform: Shape 92">
            <a:extLst>
              <a:ext uri="{FF2B5EF4-FFF2-40B4-BE49-F238E27FC236}">
                <a16:creationId xmlns:a16="http://schemas.microsoft.com/office/drawing/2014/main" id="{D8FE1A16-0C87-4552-8BA3-E46251592BB7}"/>
              </a:ext>
            </a:extLst>
          </p:cNvPr>
          <p:cNvSpPr>
            <a:spLocks/>
          </p:cNvSpPr>
          <p:nvPr/>
        </p:nvSpPr>
        <p:spPr bwMode="auto">
          <a:xfrm>
            <a:off x="2000166" y="3582194"/>
            <a:ext cx="1193690" cy="1729019"/>
          </a:xfrm>
          <a:custGeom>
            <a:avLst/>
            <a:gdLst>
              <a:gd name="connsiteX0" fmla="*/ 0 w 1308210"/>
              <a:gd name="connsiteY0" fmla="*/ 0 h 1894897"/>
              <a:gd name="connsiteX1" fmla="*/ 252810 w 1308210"/>
              <a:gd name="connsiteY1" fmla="*/ 0 h 1894897"/>
              <a:gd name="connsiteX2" fmla="*/ 252810 w 1308210"/>
              <a:gd name="connsiteY2" fmla="*/ 3403 h 1894897"/>
              <a:gd name="connsiteX3" fmla="*/ 267428 w 1308210"/>
              <a:gd name="connsiteY3" fmla="*/ 1096 h 1894897"/>
              <a:gd name="connsiteX4" fmla="*/ 308358 w 1308210"/>
              <a:gd name="connsiteY4" fmla="*/ 2557 h 1894897"/>
              <a:gd name="connsiteX5" fmla="*/ 347825 w 1308210"/>
              <a:gd name="connsiteY5" fmla="*/ 9864 h 1894897"/>
              <a:gd name="connsiteX6" fmla="*/ 388024 w 1308210"/>
              <a:gd name="connsiteY6" fmla="*/ 23746 h 1894897"/>
              <a:gd name="connsiteX7" fmla="*/ 426761 w 1308210"/>
              <a:gd name="connsiteY7" fmla="*/ 43473 h 1894897"/>
              <a:gd name="connsiteX8" fmla="*/ 464767 w 1308210"/>
              <a:gd name="connsiteY8" fmla="*/ 70506 h 1894897"/>
              <a:gd name="connsiteX9" fmla="*/ 500581 w 1308210"/>
              <a:gd name="connsiteY9" fmla="*/ 103385 h 1894897"/>
              <a:gd name="connsiteX10" fmla="*/ 535663 w 1308210"/>
              <a:gd name="connsiteY10" fmla="*/ 144300 h 1894897"/>
              <a:gd name="connsiteX11" fmla="*/ 567822 w 1308210"/>
              <a:gd name="connsiteY11" fmla="*/ 190330 h 1894897"/>
              <a:gd name="connsiteX12" fmla="*/ 583171 w 1308210"/>
              <a:gd name="connsiteY12" fmla="*/ 216633 h 1894897"/>
              <a:gd name="connsiteX13" fmla="*/ 620446 w 1308210"/>
              <a:gd name="connsiteY13" fmla="*/ 282390 h 1894897"/>
              <a:gd name="connsiteX14" fmla="*/ 911339 w 1308210"/>
              <a:gd name="connsiteY14" fmla="*/ 798217 h 1894897"/>
              <a:gd name="connsiteX15" fmla="*/ 1202963 w 1308210"/>
              <a:gd name="connsiteY15" fmla="*/ 1313313 h 1894897"/>
              <a:gd name="connsiteX16" fmla="*/ 1240969 w 1308210"/>
              <a:gd name="connsiteY16" fmla="*/ 1379801 h 1894897"/>
              <a:gd name="connsiteX17" fmla="*/ 1254125 w 1308210"/>
              <a:gd name="connsiteY17" fmla="*/ 1406104 h 1894897"/>
              <a:gd name="connsiteX18" fmla="*/ 1277513 w 1308210"/>
              <a:gd name="connsiteY18" fmla="*/ 1457248 h 1894897"/>
              <a:gd name="connsiteX19" fmla="*/ 1294323 w 1308210"/>
              <a:gd name="connsiteY19" fmla="*/ 1507662 h 1894897"/>
              <a:gd name="connsiteX20" fmla="*/ 1303825 w 1308210"/>
              <a:gd name="connsiteY20" fmla="*/ 1556614 h 1894897"/>
              <a:gd name="connsiteX21" fmla="*/ 1308210 w 1308210"/>
              <a:gd name="connsiteY21" fmla="*/ 1602644 h 1894897"/>
              <a:gd name="connsiteX22" fmla="*/ 1304556 w 1308210"/>
              <a:gd name="connsiteY22" fmla="*/ 1646482 h 1894897"/>
              <a:gd name="connsiteX23" fmla="*/ 1296516 w 1308210"/>
              <a:gd name="connsiteY23" fmla="*/ 1687397 h 1894897"/>
              <a:gd name="connsiteX24" fmla="*/ 1281898 w 1308210"/>
              <a:gd name="connsiteY24" fmla="*/ 1725390 h 1894897"/>
              <a:gd name="connsiteX25" fmla="*/ 1260703 w 1308210"/>
              <a:gd name="connsiteY25" fmla="*/ 1761191 h 1894897"/>
              <a:gd name="connsiteX26" fmla="*/ 1235122 w 1308210"/>
              <a:gd name="connsiteY26" fmla="*/ 1792609 h 1894897"/>
              <a:gd name="connsiteX27" fmla="*/ 1203693 w 1308210"/>
              <a:gd name="connsiteY27" fmla="*/ 1820373 h 1894897"/>
              <a:gd name="connsiteX28" fmla="*/ 1167149 w 1308210"/>
              <a:gd name="connsiteY28" fmla="*/ 1844484 h 1894897"/>
              <a:gd name="connsiteX29" fmla="*/ 1124758 w 1308210"/>
              <a:gd name="connsiteY29" fmla="*/ 1864211 h 1894897"/>
              <a:gd name="connsiteX30" fmla="*/ 1077250 w 1308210"/>
              <a:gd name="connsiteY30" fmla="*/ 1878823 h 1894897"/>
              <a:gd name="connsiteX31" fmla="*/ 1026088 w 1308210"/>
              <a:gd name="connsiteY31" fmla="*/ 1889783 h 1894897"/>
              <a:gd name="connsiteX32" fmla="*/ 969079 w 1308210"/>
              <a:gd name="connsiteY32" fmla="*/ 1894897 h 1894897"/>
              <a:gd name="connsiteX33" fmla="*/ 938382 w 1308210"/>
              <a:gd name="connsiteY33" fmla="*/ 1894897 h 1894897"/>
              <a:gd name="connsiteX34" fmla="*/ 840443 w 1308210"/>
              <a:gd name="connsiteY34" fmla="*/ 1894897 h 1894897"/>
              <a:gd name="connsiteX35" fmla="*/ 248425 w 1308210"/>
              <a:gd name="connsiteY35" fmla="*/ 1894897 h 1894897"/>
              <a:gd name="connsiteX36" fmla="*/ 0 w 1308210"/>
              <a:gd name="connsiteY36" fmla="*/ 1894897 h 189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08210" h="1894897">
                <a:moveTo>
                  <a:pt x="0" y="0"/>
                </a:moveTo>
                <a:lnTo>
                  <a:pt x="252810" y="0"/>
                </a:lnTo>
                <a:lnTo>
                  <a:pt x="252810" y="3403"/>
                </a:lnTo>
                <a:lnTo>
                  <a:pt x="267428" y="1096"/>
                </a:lnTo>
                <a:lnTo>
                  <a:pt x="308358" y="2557"/>
                </a:lnTo>
                <a:lnTo>
                  <a:pt x="347825" y="9864"/>
                </a:lnTo>
                <a:lnTo>
                  <a:pt x="388024" y="23746"/>
                </a:lnTo>
                <a:lnTo>
                  <a:pt x="426761" y="43473"/>
                </a:lnTo>
                <a:lnTo>
                  <a:pt x="464767" y="70506"/>
                </a:lnTo>
                <a:lnTo>
                  <a:pt x="500581" y="103385"/>
                </a:lnTo>
                <a:lnTo>
                  <a:pt x="535663" y="144300"/>
                </a:lnTo>
                <a:lnTo>
                  <a:pt x="567822" y="190330"/>
                </a:lnTo>
                <a:lnTo>
                  <a:pt x="583171" y="216633"/>
                </a:lnTo>
                <a:lnTo>
                  <a:pt x="620446" y="282390"/>
                </a:lnTo>
                <a:lnTo>
                  <a:pt x="911339" y="798217"/>
                </a:lnTo>
                <a:lnTo>
                  <a:pt x="1202963" y="1313313"/>
                </a:lnTo>
                <a:lnTo>
                  <a:pt x="1240969" y="1379801"/>
                </a:lnTo>
                <a:lnTo>
                  <a:pt x="1254125" y="1406104"/>
                </a:lnTo>
                <a:lnTo>
                  <a:pt x="1277513" y="1457248"/>
                </a:lnTo>
                <a:lnTo>
                  <a:pt x="1294323" y="1507662"/>
                </a:lnTo>
                <a:lnTo>
                  <a:pt x="1303825" y="1556614"/>
                </a:lnTo>
                <a:lnTo>
                  <a:pt x="1308210" y="1602644"/>
                </a:lnTo>
                <a:lnTo>
                  <a:pt x="1304556" y="1646482"/>
                </a:lnTo>
                <a:lnTo>
                  <a:pt x="1296516" y="1687397"/>
                </a:lnTo>
                <a:lnTo>
                  <a:pt x="1281898" y="1725390"/>
                </a:lnTo>
                <a:lnTo>
                  <a:pt x="1260703" y="1761191"/>
                </a:lnTo>
                <a:lnTo>
                  <a:pt x="1235122" y="1792609"/>
                </a:lnTo>
                <a:lnTo>
                  <a:pt x="1203693" y="1820373"/>
                </a:lnTo>
                <a:lnTo>
                  <a:pt x="1167149" y="1844484"/>
                </a:lnTo>
                <a:lnTo>
                  <a:pt x="1124758" y="1864211"/>
                </a:lnTo>
                <a:lnTo>
                  <a:pt x="1077250" y="1878823"/>
                </a:lnTo>
                <a:lnTo>
                  <a:pt x="1026088" y="1889783"/>
                </a:lnTo>
                <a:lnTo>
                  <a:pt x="969079" y="1894897"/>
                </a:lnTo>
                <a:lnTo>
                  <a:pt x="938382" y="1894897"/>
                </a:lnTo>
                <a:lnTo>
                  <a:pt x="840443" y="1894897"/>
                </a:lnTo>
                <a:lnTo>
                  <a:pt x="248425" y="1894897"/>
                </a:lnTo>
                <a:lnTo>
                  <a:pt x="0" y="1894897"/>
                </a:lnTo>
                <a:close/>
              </a:path>
            </a:pathLst>
          </a:custGeom>
          <a:solidFill>
            <a:sysClr val="windowText" lastClr="000000">
              <a:alpha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39" name="Freeform 539">
            <a:extLst>
              <a:ext uri="{FF2B5EF4-FFF2-40B4-BE49-F238E27FC236}">
                <a16:creationId xmlns:a16="http://schemas.microsoft.com/office/drawing/2014/main" id="{44B2D287-C468-4F5A-B7D1-2A2EC7F1A1AF}"/>
              </a:ext>
            </a:extLst>
          </p:cNvPr>
          <p:cNvSpPr>
            <a:spLocks/>
          </p:cNvSpPr>
          <p:nvPr/>
        </p:nvSpPr>
        <p:spPr bwMode="auto">
          <a:xfrm>
            <a:off x="1007924" y="3582194"/>
            <a:ext cx="1926021" cy="1728019"/>
          </a:xfrm>
          <a:custGeom>
            <a:avLst/>
            <a:gdLst>
              <a:gd name="T0" fmla="*/ 451 w 2888"/>
              <a:gd name="T1" fmla="*/ 2592 h 2592"/>
              <a:gd name="T2" fmla="*/ 304 w 2888"/>
              <a:gd name="T3" fmla="*/ 2570 h 2592"/>
              <a:gd name="T4" fmla="*/ 183 w 2888"/>
              <a:gd name="T5" fmla="*/ 2524 h 2592"/>
              <a:gd name="T6" fmla="*/ 93 w 2888"/>
              <a:gd name="T7" fmla="*/ 2455 h 2592"/>
              <a:gd name="T8" fmla="*/ 31 w 2888"/>
              <a:gd name="T9" fmla="*/ 2364 h 2592"/>
              <a:gd name="T10" fmla="*/ 2 w 2888"/>
              <a:gd name="T11" fmla="*/ 2258 h 2592"/>
              <a:gd name="T12" fmla="*/ 6 w 2888"/>
              <a:gd name="T13" fmla="*/ 2137 h 2592"/>
              <a:gd name="T14" fmla="*/ 47 w 2888"/>
              <a:gd name="T15" fmla="*/ 2005 h 2592"/>
              <a:gd name="T16" fmla="*/ 101 w 2888"/>
              <a:gd name="T17" fmla="*/ 1898 h 2592"/>
              <a:gd name="T18" fmla="*/ 589 w 2888"/>
              <a:gd name="T19" fmla="*/ 1091 h 2592"/>
              <a:gd name="T20" fmla="*/ 1078 w 2888"/>
              <a:gd name="T21" fmla="*/ 282 h 2592"/>
              <a:gd name="T22" fmla="*/ 1147 w 2888"/>
              <a:gd name="T23" fmla="*/ 186 h 2592"/>
              <a:gd name="T24" fmla="*/ 1246 w 2888"/>
              <a:gd name="T25" fmla="*/ 88 h 2592"/>
              <a:gd name="T26" fmla="*/ 1353 w 2888"/>
              <a:gd name="T27" fmla="*/ 26 h 2592"/>
              <a:gd name="T28" fmla="*/ 1464 w 2888"/>
              <a:gd name="T29" fmla="*/ 0 h 2592"/>
              <a:gd name="T30" fmla="*/ 1574 w 2888"/>
              <a:gd name="T31" fmla="*/ 12 h 2592"/>
              <a:gd name="T32" fmla="*/ 1682 w 2888"/>
              <a:gd name="T33" fmla="*/ 58 h 2592"/>
              <a:gd name="T34" fmla="*/ 1783 w 2888"/>
              <a:gd name="T35" fmla="*/ 140 h 2592"/>
              <a:gd name="T36" fmla="*/ 1875 w 2888"/>
              <a:gd name="T37" fmla="*/ 259 h 2592"/>
              <a:gd name="T38" fmla="*/ 1947 w 2888"/>
              <a:gd name="T39" fmla="*/ 385 h 2592"/>
              <a:gd name="T40" fmla="*/ 2744 w 2888"/>
              <a:gd name="T41" fmla="*/ 1796 h 2592"/>
              <a:gd name="T42" fmla="*/ 2814 w 2888"/>
              <a:gd name="T43" fmla="*/ 1923 h 2592"/>
              <a:gd name="T44" fmla="*/ 2869 w 2888"/>
              <a:gd name="T45" fmla="*/ 2062 h 2592"/>
              <a:gd name="T46" fmla="*/ 2888 w 2888"/>
              <a:gd name="T47" fmla="*/ 2192 h 2592"/>
              <a:gd name="T48" fmla="*/ 2872 w 2888"/>
              <a:gd name="T49" fmla="*/ 2308 h 2592"/>
              <a:gd name="T50" fmla="*/ 2823 w 2888"/>
              <a:gd name="T51" fmla="*/ 2409 h 2592"/>
              <a:gd name="T52" fmla="*/ 2745 w 2888"/>
              <a:gd name="T53" fmla="*/ 2490 h 2592"/>
              <a:gd name="T54" fmla="*/ 2637 w 2888"/>
              <a:gd name="T55" fmla="*/ 2550 h 2592"/>
              <a:gd name="T56" fmla="*/ 2502 w 2888"/>
              <a:gd name="T57" fmla="*/ 2585 h 2592"/>
              <a:gd name="T58" fmla="*/ 2382 w 2888"/>
              <a:gd name="T59" fmla="*/ 2592 h 2592"/>
              <a:gd name="T60" fmla="*/ 1438 w 2888"/>
              <a:gd name="T61" fmla="*/ 2592 h 2592"/>
              <a:gd name="T62" fmla="*/ 493 w 2888"/>
              <a:gd name="T63" fmla="*/ 2592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8" h="2592">
                <a:moveTo>
                  <a:pt x="493" y="2592"/>
                </a:moveTo>
                <a:lnTo>
                  <a:pt x="451" y="2592"/>
                </a:lnTo>
                <a:lnTo>
                  <a:pt x="375" y="2585"/>
                </a:lnTo>
                <a:lnTo>
                  <a:pt x="304" y="2570"/>
                </a:lnTo>
                <a:lnTo>
                  <a:pt x="241" y="2550"/>
                </a:lnTo>
                <a:lnTo>
                  <a:pt x="183" y="2524"/>
                </a:lnTo>
                <a:lnTo>
                  <a:pt x="134" y="2493"/>
                </a:lnTo>
                <a:lnTo>
                  <a:pt x="93" y="2455"/>
                </a:lnTo>
                <a:lnTo>
                  <a:pt x="58" y="2412"/>
                </a:lnTo>
                <a:lnTo>
                  <a:pt x="31" y="2364"/>
                </a:lnTo>
                <a:lnTo>
                  <a:pt x="12" y="2314"/>
                </a:lnTo>
                <a:lnTo>
                  <a:pt x="2" y="2258"/>
                </a:lnTo>
                <a:lnTo>
                  <a:pt x="0" y="2199"/>
                </a:lnTo>
                <a:lnTo>
                  <a:pt x="6" y="2137"/>
                </a:lnTo>
                <a:lnTo>
                  <a:pt x="22" y="2072"/>
                </a:lnTo>
                <a:lnTo>
                  <a:pt x="47" y="2005"/>
                </a:lnTo>
                <a:lnTo>
                  <a:pt x="81" y="1934"/>
                </a:lnTo>
                <a:lnTo>
                  <a:pt x="101" y="1898"/>
                </a:lnTo>
                <a:lnTo>
                  <a:pt x="170" y="1785"/>
                </a:lnTo>
                <a:lnTo>
                  <a:pt x="589" y="1091"/>
                </a:lnTo>
                <a:lnTo>
                  <a:pt x="1008" y="398"/>
                </a:lnTo>
                <a:lnTo>
                  <a:pt x="1078" y="282"/>
                </a:lnTo>
                <a:lnTo>
                  <a:pt x="1101" y="248"/>
                </a:lnTo>
                <a:lnTo>
                  <a:pt x="1147" y="186"/>
                </a:lnTo>
                <a:lnTo>
                  <a:pt x="1196" y="131"/>
                </a:lnTo>
                <a:lnTo>
                  <a:pt x="1246" y="88"/>
                </a:lnTo>
                <a:lnTo>
                  <a:pt x="1299" y="52"/>
                </a:lnTo>
                <a:lnTo>
                  <a:pt x="1353" y="26"/>
                </a:lnTo>
                <a:lnTo>
                  <a:pt x="1407" y="9"/>
                </a:lnTo>
                <a:lnTo>
                  <a:pt x="1464" y="0"/>
                </a:lnTo>
                <a:lnTo>
                  <a:pt x="1520" y="2"/>
                </a:lnTo>
                <a:lnTo>
                  <a:pt x="1574" y="12"/>
                </a:lnTo>
                <a:lnTo>
                  <a:pt x="1629" y="31"/>
                </a:lnTo>
                <a:lnTo>
                  <a:pt x="1682" y="58"/>
                </a:lnTo>
                <a:lnTo>
                  <a:pt x="1734" y="95"/>
                </a:lnTo>
                <a:lnTo>
                  <a:pt x="1783" y="140"/>
                </a:lnTo>
                <a:lnTo>
                  <a:pt x="1831" y="196"/>
                </a:lnTo>
                <a:lnTo>
                  <a:pt x="1875" y="259"/>
                </a:lnTo>
                <a:lnTo>
                  <a:pt x="1896" y="295"/>
                </a:lnTo>
                <a:lnTo>
                  <a:pt x="1947" y="385"/>
                </a:lnTo>
                <a:lnTo>
                  <a:pt x="2345" y="1091"/>
                </a:lnTo>
                <a:lnTo>
                  <a:pt x="2744" y="1796"/>
                </a:lnTo>
                <a:lnTo>
                  <a:pt x="2796" y="1887"/>
                </a:lnTo>
                <a:lnTo>
                  <a:pt x="2814" y="1923"/>
                </a:lnTo>
                <a:lnTo>
                  <a:pt x="2846" y="1993"/>
                </a:lnTo>
                <a:lnTo>
                  <a:pt x="2869" y="2062"/>
                </a:lnTo>
                <a:lnTo>
                  <a:pt x="2882" y="2129"/>
                </a:lnTo>
                <a:lnTo>
                  <a:pt x="2888" y="2192"/>
                </a:lnTo>
                <a:lnTo>
                  <a:pt x="2883" y="2252"/>
                </a:lnTo>
                <a:lnTo>
                  <a:pt x="2872" y="2308"/>
                </a:lnTo>
                <a:lnTo>
                  <a:pt x="2852" y="2360"/>
                </a:lnTo>
                <a:lnTo>
                  <a:pt x="2823" y="2409"/>
                </a:lnTo>
                <a:lnTo>
                  <a:pt x="2788" y="2452"/>
                </a:lnTo>
                <a:lnTo>
                  <a:pt x="2745" y="2490"/>
                </a:lnTo>
                <a:lnTo>
                  <a:pt x="2695" y="2523"/>
                </a:lnTo>
                <a:lnTo>
                  <a:pt x="2637" y="2550"/>
                </a:lnTo>
                <a:lnTo>
                  <a:pt x="2572" y="2570"/>
                </a:lnTo>
                <a:lnTo>
                  <a:pt x="2502" y="2585"/>
                </a:lnTo>
                <a:lnTo>
                  <a:pt x="2424" y="2592"/>
                </a:lnTo>
                <a:lnTo>
                  <a:pt x="2382" y="2592"/>
                </a:lnTo>
                <a:lnTo>
                  <a:pt x="2248" y="2592"/>
                </a:lnTo>
                <a:lnTo>
                  <a:pt x="1438" y="2592"/>
                </a:lnTo>
                <a:lnTo>
                  <a:pt x="627" y="2592"/>
                </a:lnTo>
                <a:lnTo>
                  <a:pt x="493" y="2592"/>
                </a:lnTo>
                <a:close/>
              </a:path>
            </a:pathLst>
          </a:custGeom>
          <a:solidFill>
            <a:srgbClr val="A2B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40" name="TextBox 39">
            <a:extLst>
              <a:ext uri="{FF2B5EF4-FFF2-40B4-BE49-F238E27FC236}">
                <a16:creationId xmlns:a16="http://schemas.microsoft.com/office/drawing/2014/main" id="{154AAF75-919D-44CA-B91E-399E06D79CB1}"/>
              </a:ext>
            </a:extLst>
          </p:cNvPr>
          <p:cNvSpPr txBox="1"/>
          <p:nvPr/>
        </p:nvSpPr>
        <p:spPr>
          <a:xfrm>
            <a:off x="1517313" y="3527989"/>
            <a:ext cx="907250" cy="1727128"/>
          </a:xfrm>
          <a:prstGeom prst="rect">
            <a:avLst/>
          </a:prstGeom>
          <a:noFill/>
        </p:spPr>
        <p:txBody>
          <a:bodyPr wrap="none"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625"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rPr>
              <a:t>1</a:t>
            </a:r>
          </a:p>
        </p:txBody>
      </p:sp>
      <p:sp>
        <p:nvSpPr>
          <p:cNvPr id="3" name="TextBox 2"/>
          <p:cNvSpPr txBox="1"/>
          <p:nvPr/>
        </p:nvSpPr>
        <p:spPr>
          <a:xfrm>
            <a:off x="4341103" y="1687959"/>
            <a:ext cx="5854066" cy="707886"/>
          </a:xfrm>
          <a:prstGeom prst="rect">
            <a:avLst/>
          </a:prstGeom>
          <a:noFill/>
        </p:spPr>
        <p:txBody>
          <a:bodyPr wrap="square" rtlCol="0">
            <a:spAutoFit/>
          </a:bodyPr>
          <a:lstStyle/>
          <a:p>
            <a:r>
              <a:rPr lang="en-US" sz="2000" dirty="0">
                <a:solidFill>
                  <a:schemeClr val="bg1"/>
                </a:solidFill>
                <a:latin typeface="Helvetica" panose="020B0604020202020204" pitchFamily="2" charset="0"/>
                <a:ea typeface="Calibri" panose="020F0502020204030204" pitchFamily="34" charset="0"/>
              </a:rPr>
              <a:t>A Digital </a:t>
            </a:r>
            <a:r>
              <a:rPr lang="en-US" sz="2000" dirty="0" smtClean="0">
                <a:solidFill>
                  <a:schemeClr val="bg1"/>
                </a:solidFill>
                <a:latin typeface="Helvetica" panose="020B0604020202020204" pitchFamily="2" charset="0"/>
                <a:ea typeface="Calibri" panose="020F0502020204030204" pitchFamily="34" charset="0"/>
              </a:rPr>
              <a:t>Air Corridor is being established </a:t>
            </a:r>
            <a:r>
              <a:rPr lang="en-US" sz="2000" dirty="0">
                <a:solidFill>
                  <a:schemeClr val="bg1"/>
                </a:solidFill>
                <a:latin typeface="Helvetica" panose="020B0604020202020204" pitchFamily="2" charset="0"/>
                <a:ea typeface="Calibri" panose="020F0502020204030204" pitchFamily="34" charset="0"/>
              </a:rPr>
              <a:t>between Mumbai and </a:t>
            </a:r>
            <a:r>
              <a:rPr lang="en-US" sz="2000" dirty="0" smtClean="0">
                <a:solidFill>
                  <a:schemeClr val="bg1"/>
                </a:solidFill>
                <a:latin typeface="Helvetica" panose="020B0604020202020204" pitchFamily="2" charset="0"/>
                <a:ea typeface="Calibri" panose="020F0502020204030204" pitchFamily="34" charset="0"/>
              </a:rPr>
              <a:t>Schiphol</a:t>
            </a:r>
            <a:endParaRPr lang="en-US" sz="2000" dirty="0">
              <a:solidFill>
                <a:schemeClr val="bg1"/>
              </a:solidFill>
              <a:latin typeface="Helvetica" panose="020B0604020202020204" pitchFamily="2" charset="0"/>
              <a:ea typeface="Calibri" panose="020F0502020204030204" pitchFamily="34" charset="0"/>
            </a:endParaRPr>
          </a:p>
        </p:txBody>
      </p:sp>
      <p:sp>
        <p:nvSpPr>
          <p:cNvPr id="50" name="TextBox 49"/>
          <p:cNvSpPr txBox="1"/>
          <p:nvPr/>
        </p:nvSpPr>
        <p:spPr>
          <a:xfrm>
            <a:off x="4954193" y="2723040"/>
            <a:ext cx="5240976" cy="523220"/>
          </a:xfrm>
          <a:prstGeom prst="rect">
            <a:avLst/>
          </a:prstGeom>
          <a:noFill/>
        </p:spPr>
        <p:txBody>
          <a:bodyPr wrap="square" rtlCol="0">
            <a:spAutoFit/>
          </a:bodyPr>
          <a:lstStyle/>
          <a:p>
            <a:r>
              <a:rPr lang="en-US" sz="2800" dirty="0" smtClean="0">
                <a:solidFill>
                  <a:schemeClr val="bg1"/>
                </a:solidFill>
                <a:latin typeface="Helvetica" panose="020B0604020202020204" pitchFamily="2" charset="0"/>
                <a:ea typeface="Calibri" panose="020F0502020204030204" pitchFamily="34" charset="0"/>
              </a:rPr>
              <a:t>Uses </a:t>
            </a:r>
            <a:r>
              <a:rPr lang="en-US" sz="2800" dirty="0" err="1" smtClean="0">
                <a:solidFill>
                  <a:schemeClr val="bg1"/>
                </a:solidFill>
                <a:latin typeface="Helvetica" panose="020B0604020202020204" pitchFamily="2" charset="0"/>
                <a:ea typeface="Calibri" panose="020F0502020204030204" pitchFamily="34" charset="0"/>
              </a:rPr>
              <a:t>Blockchain</a:t>
            </a:r>
            <a:r>
              <a:rPr lang="en-US" sz="2800" dirty="0" smtClean="0">
                <a:solidFill>
                  <a:schemeClr val="bg1"/>
                </a:solidFill>
                <a:latin typeface="Helvetica" panose="020B0604020202020204" pitchFamily="2" charset="0"/>
                <a:ea typeface="Calibri" panose="020F0502020204030204" pitchFamily="34" charset="0"/>
              </a:rPr>
              <a:t>.</a:t>
            </a:r>
            <a:endParaRPr lang="en-US" sz="2800" dirty="0">
              <a:solidFill>
                <a:schemeClr val="bg1"/>
              </a:solidFill>
              <a:latin typeface="Helvetica" panose="020B0604020202020204" pitchFamily="2" charset="0"/>
              <a:ea typeface="Calibri" panose="020F0502020204030204" pitchFamily="34" charset="0"/>
            </a:endParaRPr>
          </a:p>
        </p:txBody>
      </p:sp>
      <p:sp>
        <p:nvSpPr>
          <p:cNvPr id="51" name="TextBox 50"/>
          <p:cNvSpPr txBox="1"/>
          <p:nvPr/>
        </p:nvSpPr>
        <p:spPr>
          <a:xfrm>
            <a:off x="5148362" y="3532035"/>
            <a:ext cx="4514157" cy="1200329"/>
          </a:xfrm>
          <a:prstGeom prst="rect">
            <a:avLst/>
          </a:prstGeom>
          <a:noFill/>
        </p:spPr>
        <p:txBody>
          <a:bodyPr wrap="square" rtlCol="0">
            <a:spAutoFit/>
          </a:bodyPr>
          <a:lstStyle/>
          <a:p>
            <a:r>
              <a:rPr lang="en-US" sz="1800" dirty="0" smtClean="0">
                <a:solidFill>
                  <a:schemeClr val="bg1"/>
                </a:solidFill>
                <a:latin typeface="Helvetica" panose="020B0604020202020204" pitchFamily="2" charset="0"/>
                <a:ea typeface="Calibri" panose="020F0502020204030204" pitchFamily="34" charset="0"/>
              </a:rPr>
              <a:t>Connects exporters</a:t>
            </a:r>
            <a:r>
              <a:rPr lang="en-US" sz="1800" dirty="0">
                <a:solidFill>
                  <a:schemeClr val="bg1"/>
                </a:solidFill>
                <a:latin typeface="Helvetica" panose="020B0604020202020204" pitchFamily="2" charset="0"/>
                <a:ea typeface="Calibri" panose="020F0502020204030204" pitchFamily="34" charset="0"/>
              </a:rPr>
              <a:t>, importers, agents, ground handlers, Airlines from both stations to have real time visibility of the shipment</a:t>
            </a:r>
          </a:p>
        </p:txBody>
      </p:sp>
    </p:spTree>
    <p:extLst>
      <p:ext uri="{BB962C8B-B14F-4D97-AF65-F5344CB8AC3E}">
        <p14:creationId xmlns:p14="http://schemas.microsoft.com/office/powerpoint/2010/main" val="3974315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456974" y="102378"/>
            <a:ext cx="8381205" cy="413349"/>
          </a:xfrm>
        </p:spPr>
        <p:txBody>
          <a:bodyPr/>
          <a:lstStyle/>
          <a:p>
            <a:r>
              <a:rPr lang="en-IN" dirty="0"/>
              <a:t>Digital </a:t>
            </a:r>
            <a:r>
              <a:rPr lang="en-IN" dirty="0" smtClean="0"/>
              <a:t>corridor- India -Netherland</a:t>
            </a:r>
            <a:endParaRPr lang="en-US" dirty="0"/>
          </a:p>
        </p:txBody>
      </p:sp>
      <p:sp>
        <p:nvSpPr>
          <p:cNvPr id="3" name="Rectangle 2"/>
          <p:cNvSpPr/>
          <p:nvPr/>
        </p:nvSpPr>
        <p:spPr>
          <a:xfrm>
            <a:off x="1383198" y="1585177"/>
            <a:ext cx="3022925" cy="2093863"/>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4" name="TextBox 3"/>
          <p:cNvSpPr txBox="1"/>
          <p:nvPr/>
        </p:nvSpPr>
        <p:spPr>
          <a:xfrm>
            <a:off x="2135187" y="1283158"/>
            <a:ext cx="1903148"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India- Kale’s GMAX</a:t>
            </a:r>
            <a:endParaRPr lang="en-US" sz="1320" b="1" dirty="0">
              <a:solidFill>
                <a:srgbClr val="12AEE0"/>
              </a:solidFill>
              <a:latin typeface="Helvetica" panose="020B0604020202020204" pitchFamily="2" charset="0"/>
            </a:endParaRPr>
          </a:p>
        </p:txBody>
      </p:sp>
      <p:sp>
        <p:nvSpPr>
          <p:cNvPr id="6" name="Rectangle 5"/>
          <p:cNvSpPr/>
          <p:nvPr/>
        </p:nvSpPr>
        <p:spPr>
          <a:xfrm>
            <a:off x="1514629" y="1986639"/>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Export/Import</a:t>
            </a:r>
          </a:p>
        </p:txBody>
      </p:sp>
      <p:sp>
        <p:nvSpPr>
          <p:cNvPr id="7" name="Rectangle 6"/>
          <p:cNvSpPr/>
          <p:nvPr/>
        </p:nvSpPr>
        <p:spPr>
          <a:xfrm>
            <a:off x="1514629" y="2376287"/>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Customs :Customs clearance, COO, Manifest</a:t>
            </a:r>
          </a:p>
        </p:txBody>
      </p:sp>
      <p:sp>
        <p:nvSpPr>
          <p:cNvPr id="8" name="Rectangle 7"/>
          <p:cNvSpPr/>
          <p:nvPr/>
        </p:nvSpPr>
        <p:spPr>
          <a:xfrm>
            <a:off x="1514629" y="2761739"/>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Participative Government Agency- License and Permits</a:t>
            </a:r>
          </a:p>
        </p:txBody>
      </p:sp>
      <p:sp>
        <p:nvSpPr>
          <p:cNvPr id="9" name="Rectangle 8"/>
          <p:cNvSpPr/>
          <p:nvPr/>
        </p:nvSpPr>
        <p:spPr>
          <a:xfrm>
            <a:off x="1514629" y="3151388"/>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Security Certification Agencies</a:t>
            </a:r>
          </a:p>
        </p:txBody>
      </p:sp>
      <p:sp>
        <p:nvSpPr>
          <p:cNvPr id="10" name="Rectangle 9"/>
          <p:cNvSpPr/>
          <p:nvPr/>
        </p:nvSpPr>
        <p:spPr>
          <a:xfrm>
            <a:off x="7720312" y="1585177"/>
            <a:ext cx="3017210" cy="2093863"/>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11" name="TextBox 10"/>
          <p:cNvSpPr txBox="1"/>
          <p:nvPr/>
        </p:nvSpPr>
        <p:spPr>
          <a:xfrm>
            <a:off x="7764204" y="1630277"/>
            <a:ext cx="2891493"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Customs Information</a:t>
            </a:r>
            <a:endParaRPr lang="en-US" sz="1320" b="1" dirty="0">
              <a:solidFill>
                <a:srgbClr val="12AEE0"/>
              </a:solidFill>
              <a:latin typeface="Helvetica" panose="020B0604020202020204" pitchFamily="2" charset="0"/>
            </a:endParaRPr>
          </a:p>
        </p:txBody>
      </p:sp>
      <p:sp>
        <p:nvSpPr>
          <p:cNvPr id="12" name="Rectangle 11"/>
          <p:cNvSpPr/>
          <p:nvPr/>
        </p:nvSpPr>
        <p:spPr>
          <a:xfrm>
            <a:off x="7851745" y="1986639"/>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Import/Export</a:t>
            </a:r>
          </a:p>
        </p:txBody>
      </p:sp>
      <p:sp>
        <p:nvSpPr>
          <p:cNvPr id="13" name="Rectangle 12"/>
          <p:cNvSpPr/>
          <p:nvPr/>
        </p:nvSpPr>
        <p:spPr>
          <a:xfrm>
            <a:off x="7851745" y="2376287"/>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Customs : Customs clearance, COO, Manifest</a:t>
            </a:r>
          </a:p>
        </p:txBody>
      </p:sp>
      <p:sp>
        <p:nvSpPr>
          <p:cNvPr id="14" name="Rectangle 13"/>
          <p:cNvSpPr/>
          <p:nvPr/>
        </p:nvSpPr>
        <p:spPr>
          <a:xfrm>
            <a:off x="7851745" y="2761739"/>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Participative Government Agency</a:t>
            </a:r>
          </a:p>
        </p:txBody>
      </p:sp>
      <p:sp>
        <p:nvSpPr>
          <p:cNvPr id="15" name="Rectangle 14"/>
          <p:cNvSpPr/>
          <p:nvPr/>
        </p:nvSpPr>
        <p:spPr>
          <a:xfrm>
            <a:off x="7851745" y="3151388"/>
            <a:ext cx="2760060" cy="309513"/>
          </a:xfrm>
          <a:prstGeom prst="rect">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90" dirty="0">
                <a:solidFill>
                  <a:schemeClr val="tx1">
                    <a:lumMod val="75000"/>
                    <a:lumOff val="25000"/>
                  </a:schemeClr>
                </a:solidFill>
                <a:latin typeface="Helvetica" panose="020B0604020202020204" pitchFamily="2" charset="0"/>
              </a:rPr>
              <a:t>Security Certification Agencies </a:t>
            </a:r>
          </a:p>
        </p:txBody>
      </p:sp>
      <p:sp>
        <p:nvSpPr>
          <p:cNvPr id="16" name="Rectangle 15"/>
          <p:cNvSpPr/>
          <p:nvPr/>
        </p:nvSpPr>
        <p:spPr>
          <a:xfrm>
            <a:off x="1383198" y="3786535"/>
            <a:ext cx="3022925" cy="50286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18" name="Rectangle 17"/>
          <p:cNvSpPr/>
          <p:nvPr/>
        </p:nvSpPr>
        <p:spPr>
          <a:xfrm>
            <a:off x="7720313" y="3847429"/>
            <a:ext cx="3028809" cy="50286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19" name="TextBox 18"/>
          <p:cNvSpPr txBox="1"/>
          <p:nvPr/>
        </p:nvSpPr>
        <p:spPr>
          <a:xfrm>
            <a:off x="7720310" y="3908521"/>
            <a:ext cx="2935386"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Shipment Documents</a:t>
            </a:r>
            <a:endParaRPr lang="en-US" sz="1320" b="1" dirty="0">
              <a:solidFill>
                <a:srgbClr val="12AEE0"/>
              </a:solidFill>
              <a:latin typeface="Helvetica" panose="020B0604020202020204" pitchFamily="2" charset="0"/>
            </a:endParaRPr>
          </a:p>
        </p:txBody>
      </p:sp>
      <p:sp>
        <p:nvSpPr>
          <p:cNvPr id="20" name="Rectangle 19"/>
          <p:cNvSpPr/>
          <p:nvPr/>
        </p:nvSpPr>
        <p:spPr>
          <a:xfrm>
            <a:off x="1383198" y="4435531"/>
            <a:ext cx="3022925" cy="50286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22" name="Rectangle 21"/>
          <p:cNvSpPr/>
          <p:nvPr/>
        </p:nvSpPr>
        <p:spPr>
          <a:xfrm>
            <a:off x="7720313" y="4498390"/>
            <a:ext cx="3028809" cy="50286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p>
        </p:txBody>
      </p:sp>
      <p:sp>
        <p:nvSpPr>
          <p:cNvPr id="23" name="TextBox 22"/>
          <p:cNvSpPr txBox="1"/>
          <p:nvPr/>
        </p:nvSpPr>
        <p:spPr>
          <a:xfrm>
            <a:off x="1754187" y="4579716"/>
            <a:ext cx="2195909"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Status of cargo at airport</a:t>
            </a:r>
            <a:endParaRPr lang="en-US" sz="1320" b="1" dirty="0">
              <a:solidFill>
                <a:srgbClr val="12AEE0"/>
              </a:solidFill>
              <a:latin typeface="Helvetica" panose="020B0604020202020204" pitchFamily="2" charset="0"/>
            </a:endParaRPr>
          </a:p>
        </p:txBody>
      </p:sp>
      <p:sp>
        <p:nvSpPr>
          <p:cNvPr id="24" name="Rectangle 23"/>
          <p:cNvSpPr/>
          <p:nvPr/>
        </p:nvSpPr>
        <p:spPr>
          <a:xfrm>
            <a:off x="4960250" y="1585176"/>
            <a:ext cx="2205932" cy="4107526"/>
          </a:xfrm>
          <a:prstGeom prst="rect">
            <a:avLst/>
          </a:prstGeom>
          <a:solidFill>
            <a:schemeClr val="accent6">
              <a:lumMod val="40000"/>
              <a:lumOff val="6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50" dirty="0">
                <a:solidFill>
                  <a:schemeClr val="tx1">
                    <a:lumMod val="75000"/>
                    <a:lumOff val="25000"/>
                  </a:schemeClr>
                </a:solidFill>
                <a:latin typeface="Helvetica" panose="020B0604020202020204" pitchFamily="2" charset="0"/>
              </a:rPr>
              <a:t>Digital Corridor enabled by </a:t>
            </a:r>
            <a:r>
              <a:rPr lang="en-IN" sz="1650" dirty="0" err="1">
                <a:solidFill>
                  <a:schemeClr val="tx1">
                    <a:lumMod val="75000"/>
                    <a:lumOff val="25000"/>
                  </a:schemeClr>
                </a:solidFill>
                <a:latin typeface="Helvetica" panose="020B0604020202020204" pitchFamily="2" charset="0"/>
              </a:rPr>
              <a:t>Blockchain</a:t>
            </a:r>
            <a:endParaRPr lang="en-US" sz="1650" dirty="0">
              <a:solidFill>
                <a:schemeClr val="tx1">
                  <a:lumMod val="75000"/>
                  <a:lumOff val="25000"/>
                </a:schemeClr>
              </a:solidFill>
              <a:latin typeface="Helvetica" panose="020B0604020202020204" pitchFamily="2" charset="0"/>
            </a:endParaRPr>
          </a:p>
        </p:txBody>
      </p:sp>
      <p:cxnSp>
        <p:nvCxnSpPr>
          <p:cNvPr id="25" name="Straight Arrow Connector 24"/>
          <p:cNvCxnSpPr/>
          <p:nvPr/>
        </p:nvCxnSpPr>
        <p:spPr>
          <a:xfrm>
            <a:off x="7166184" y="2632107"/>
            <a:ext cx="554129" cy="0"/>
          </a:xfrm>
          <a:prstGeom prst="straightConnector1">
            <a:avLst/>
          </a:prstGeom>
          <a:ln w="9525">
            <a:solidFill>
              <a:schemeClr val="tx1">
                <a:lumMod val="50000"/>
                <a:lumOff val="5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06123" y="2632107"/>
            <a:ext cx="554129" cy="0"/>
          </a:xfrm>
          <a:prstGeom prst="straightConnector1">
            <a:avLst/>
          </a:prstGeom>
          <a:ln w="9525">
            <a:solidFill>
              <a:schemeClr val="tx1">
                <a:lumMod val="50000"/>
                <a:lumOff val="5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166184" y="4098863"/>
            <a:ext cx="554129" cy="0"/>
          </a:xfrm>
          <a:prstGeom prst="straightConnector1">
            <a:avLst/>
          </a:prstGeom>
          <a:ln w="9525">
            <a:solidFill>
              <a:schemeClr val="tx1">
                <a:lumMod val="50000"/>
                <a:lumOff val="5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406122" y="4713736"/>
            <a:ext cx="554129" cy="0"/>
          </a:xfrm>
          <a:prstGeom prst="straightConnector1">
            <a:avLst/>
          </a:prstGeom>
          <a:ln w="9525">
            <a:solidFill>
              <a:schemeClr val="tx1">
                <a:lumMod val="50000"/>
                <a:lumOff val="5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166184" y="4727449"/>
            <a:ext cx="554129" cy="0"/>
          </a:xfrm>
          <a:prstGeom prst="straightConnector1">
            <a:avLst/>
          </a:prstGeom>
          <a:ln w="9525">
            <a:solidFill>
              <a:schemeClr val="tx1">
                <a:lumMod val="50000"/>
                <a:lumOff val="5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406122" y="4080735"/>
            <a:ext cx="554129" cy="0"/>
          </a:xfrm>
          <a:prstGeom prst="straightConnector1">
            <a:avLst/>
          </a:prstGeom>
          <a:ln w="9525">
            <a:solidFill>
              <a:schemeClr val="tx1">
                <a:lumMod val="50000"/>
                <a:lumOff val="5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46686" y="1273916"/>
            <a:ext cx="2891493"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Netherland- </a:t>
            </a:r>
            <a:r>
              <a:rPr lang="en-IN" sz="1320" b="1" dirty="0" err="1">
                <a:solidFill>
                  <a:srgbClr val="12AEE0"/>
                </a:solidFill>
                <a:latin typeface="Helvetica" panose="020B0604020202020204" pitchFamily="2" charset="0"/>
              </a:rPr>
              <a:t>Cargonaut</a:t>
            </a:r>
            <a:endParaRPr lang="en-US" sz="1320" b="1" dirty="0">
              <a:solidFill>
                <a:srgbClr val="12AEE0"/>
              </a:solidFill>
              <a:latin typeface="Helvetica" panose="020B0604020202020204" pitchFamily="2" charset="0"/>
            </a:endParaRPr>
          </a:p>
        </p:txBody>
      </p:sp>
      <p:sp>
        <p:nvSpPr>
          <p:cNvPr id="38" name="TextBox 37"/>
          <p:cNvSpPr txBox="1"/>
          <p:nvPr/>
        </p:nvSpPr>
        <p:spPr>
          <a:xfrm>
            <a:off x="1470737" y="3896328"/>
            <a:ext cx="2935386"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Shipment Documents</a:t>
            </a:r>
            <a:endParaRPr lang="en-US" sz="1320" b="1" dirty="0">
              <a:solidFill>
                <a:srgbClr val="12AEE0"/>
              </a:solidFill>
              <a:latin typeface="Helvetica" panose="020B0604020202020204" pitchFamily="2" charset="0"/>
            </a:endParaRPr>
          </a:p>
        </p:txBody>
      </p:sp>
      <p:sp>
        <p:nvSpPr>
          <p:cNvPr id="32" name="TextBox 31"/>
          <p:cNvSpPr txBox="1"/>
          <p:nvPr/>
        </p:nvSpPr>
        <p:spPr>
          <a:xfrm>
            <a:off x="8090048" y="4566003"/>
            <a:ext cx="2195909" cy="295466"/>
          </a:xfrm>
          <a:prstGeom prst="rect">
            <a:avLst/>
          </a:prstGeom>
          <a:noFill/>
        </p:spPr>
        <p:txBody>
          <a:bodyPr wrap="square" rtlCol="0">
            <a:spAutoFit/>
          </a:bodyPr>
          <a:lstStyle/>
          <a:p>
            <a:pPr algn="ctr"/>
            <a:r>
              <a:rPr lang="en-IN" sz="1320" b="1" dirty="0">
                <a:solidFill>
                  <a:srgbClr val="12AEE0"/>
                </a:solidFill>
                <a:latin typeface="Helvetica" panose="020B0604020202020204" pitchFamily="2" charset="0"/>
              </a:rPr>
              <a:t>Status of cargo at airport</a:t>
            </a:r>
            <a:endParaRPr lang="en-US" sz="1320" b="1" dirty="0">
              <a:solidFill>
                <a:srgbClr val="12AEE0"/>
              </a:solidFill>
              <a:latin typeface="Helvetica" panose="020B0604020202020204" pitchFamily="2" charset="0"/>
            </a:endParaRPr>
          </a:p>
        </p:txBody>
      </p:sp>
    </p:spTree>
    <p:extLst>
      <p:ext uri="{BB962C8B-B14F-4D97-AF65-F5344CB8AC3E}">
        <p14:creationId xmlns:p14="http://schemas.microsoft.com/office/powerpoint/2010/main" val="372711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Digital </a:t>
            </a:r>
            <a:r>
              <a:rPr lang="en-IN" dirty="0" smtClean="0"/>
              <a:t>Air Corridor - Exports Information </a:t>
            </a:r>
            <a:r>
              <a:rPr lang="en-IN" dirty="0"/>
              <a:t>Flow</a:t>
            </a:r>
          </a:p>
        </p:txBody>
      </p:sp>
      <p:sp>
        <p:nvSpPr>
          <p:cNvPr id="3" name="Rectangle 2"/>
          <p:cNvSpPr/>
          <p:nvPr/>
        </p:nvSpPr>
        <p:spPr>
          <a:xfrm>
            <a:off x="4461768" y="2515394"/>
            <a:ext cx="3429000" cy="2514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4169" y="2623594"/>
            <a:ext cx="457200" cy="457200"/>
          </a:xfrm>
          <a:prstGeom prst="rect">
            <a:avLst/>
          </a:prstGeom>
        </p:spPr>
      </p:pic>
      <p:sp>
        <p:nvSpPr>
          <p:cNvPr id="65" name="TextBox 64"/>
          <p:cNvSpPr txBox="1"/>
          <p:nvPr/>
        </p:nvSpPr>
        <p:spPr>
          <a:xfrm>
            <a:off x="4462783" y="3080794"/>
            <a:ext cx="922020" cy="400110"/>
          </a:xfrm>
          <a:prstGeom prst="rect">
            <a:avLst/>
          </a:prstGeom>
          <a:noFill/>
        </p:spPr>
        <p:txBody>
          <a:bodyPr wrap="square" rtlCol="0">
            <a:spAutoFit/>
          </a:bodyPr>
          <a:lstStyle/>
          <a:p>
            <a:pPr algn="ctr"/>
            <a:r>
              <a:rPr lang="en-US" sz="1000" b="1" dirty="0">
                <a:latin typeface="Helvetica" panose="020B0604020202020204" pitchFamily="2" charset="0"/>
              </a:rPr>
              <a:t>Origin </a:t>
            </a:r>
            <a:r>
              <a:rPr lang="en-US" sz="1000" b="1" dirty="0" smtClean="0">
                <a:latin typeface="Helvetica" panose="020B0604020202020204" pitchFamily="2" charset="0"/>
              </a:rPr>
              <a:t>Handler</a:t>
            </a:r>
            <a:endParaRPr lang="en-US" sz="1000" b="1" dirty="0">
              <a:latin typeface="Helvetica" panose="020B0604020202020204" pitchFamily="2" charset="0"/>
            </a:endParaRPr>
          </a:p>
        </p:txBody>
      </p:sp>
      <p:sp>
        <p:nvSpPr>
          <p:cNvPr id="69" name="TextBox 68"/>
          <p:cNvSpPr txBox="1"/>
          <p:nvPr/>
        </p:nvSpPr>
        <p:spPr>
          <a:xfrm>
            <a:off x="7122480" y="3080794"/>
            <a:ext cx="838200" cy="246221"/>
          </a:xfrm>
          <a:prstGeom prst="rect">
            <a:avLst/>
          </a:prstGeom>
          <a:noFill/>
        </p:spPr>
        <p:txBody>
          <a:bodyPr wrap="square" rtlCol="0">
            <a:spAutoFit/>
          </a:bodyPr>
          <a:lstStyle/>
          <a:p>
            <a:pPr algn="ctr"/>
            <a:r>
              <a:rPr lang="en-US" sz="1000" b="1" dirty="0">
                <a:latin typeface="Helvetica" panose="020B0604020202020204" pitchFamily="2" charset="0"/>
              </a:rPr>
              <a:t>Carrier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542" y="2679509"/>
            <a:ext cx="427925" cy="427925"/>
          </a:xfrm>
          <a:prstGeom prst="rect">
            <a:avLst/>
          </a:prstGeom>
        </p:spPr>
      </p:pic>
      <p:sp>
        <p:nvSpPr>
          <p:cNvPr id="70" name="TextBox 69"/>
          <p:cNvSpPr txBox="1"/>
          <p:nvPr/>
        </p:nvSpPr>
        <p:spPr>
          <a:xfrm>
            <a:off x="6293011" y="4648994"/>
            <a:ext cx="1277937" cy="246221"/>
          </a:xfrm>
          <a:prstGeom prst="rect">
            <a:avLst/>
          </a:prstGeom>
          <a:noFill/>
        </p:spPr>
        <p:txBody>
          <a:bodyPr wrap="square" rtlCol="0">
            <a:spAutoFit/>
          </a:bodyPr>
          <a:lstStyle/>
          <a:p>
            <a:pPr algn="ctr"/>
            <a:r>
              <a:rPr lang="en-US" sz="1000" b="1" dirty="0">
                <a:latin typeface="Helvetica" panose="020B0604020202020204" pitchFamily="2" charset="0"/>
              </a:rPr>
              <a:t>Export Customs</a:t>
            </a: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280" y="4191794"/>
            <a:ext cx="457200" cy="457200"/>
          </a:xfrm>
          <a:prstGeom prst="rect">
            <a:avLst/>
          </a:prstGeom>
        </p:spPr>
      </p:pic>
      <p:sp>
        <p:nvSpPr>
          <p:cNvPr id="73" name="TextBox 72"/>
          <p:cNvSpPr txBox="1"/>
          <p:nvPr/>
        </p:nvSpPr>
        <p:spPr>
          <a:xfrm>
            <a:off x="5257764" y="2806942"/>
            <a:ext cx="2122881" cy="400110"/>
          </a:xfrm>
          <a:prstGeom prst="rect">
            <a:avLst/>
          </a:prstGeom>
          <a:noFill/>
        </p:spPr>
        <p:txBody>
          <a:bodyPr wrap="square" rtlCol="0">
            <a:spAutoFit/>
          </a:bodyPr>
          <a:lstStyle/>
          <a:p>
            <a:pPr marL="228600" indent="-228600">
              <a:buFont typeface="+mj-lt"/>
              <a:buAutoNum type="arabicPeriod"/>
            </a:pPr>
            <a:r>
              <a:rPr lang="en-US" sz="1000" dirty="0">
                <a:latin typeface="Helvetica" panose="020B0604020202020204" pitchFamily="2" charset="0"/>
              </a:rPr>
              <a:t>FOH – Freight On Hand</a:t>
            </a:r>
          </a:p>
          <a:p>
            <a:pPr marL="228600" indent="-228600">
              <a:buFont typeface="+mj-lt"/>
              <a:buAutoNum type="arabicPeriod"/>
            </a:pPr>
            <a:r>
              <a:rPr lang="en-US" sz="1000" dirty="0">
                <a:latin typeface="Helvetica" panose="020B0604020202020204" pitchFamily="2" charset="0"/>
              </a:rPr>
              <a:t>RCS – Receive from Shipper</a:t>
            </a:r>
          </a:p>
        </p:txBody>
      </p:sp>
      <p:cxnSp>
        <p:nvCxnSpPr>
          <p:cNvPr id="75" name="Straight Connector 74"/>
          <p:cNvCxnSpPr/>
          <p:nvPr/>
        </p:nvCxnSpPr>
        <p:spPr>
          <a:xfrm>
            <a:off x="5342893" y="3201194"/>
            <a:ext cx="1862075" cy="0"/>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57764" y="3253021"/>
            <a:ext cx="2538703" cy="400110"/>
          </a:xfrm>
          <a:prstGeom prst="rect">
            <a:avLst/>
          </a:prstGeom>
          <a:noFill/>
        </p:spPr>
        <p:txBody>
          <a:bodyPr wrap="square" rtlCol="0">
            <a:spAutoFit/>
          </a:bodyPr>
          <a:lstStyle/>
          <a:p>
            <a:r>
              <a:rPr lang="en-US" sz="1000" dirty="0">
                <a:latin typeface="Helvetica" panose="020B0604020202020204" pitchFamily="2" charset="0"/>
              </a:rPr>
              <a:t>4.   MAN – Shipment Manifestation</a:t>
            </a:r>
          </a:p>
          <a:p>
            <a:r>
              <a:rPr lang="en-US" sz="1000" dirty="0">
                <a:latin typeface="Helvetica" panose="020B0604020202020204" pitchFamily="2" charset="0"/>
              </a:rPr>
              <a:t>5.   DEP – Shipment Depart</a:t>
            </a:r>
          </a:p>
        </p:txBody>
      </p:sp>
      <p:cxnSp>
        <p:nvCxnSpPr>
          <p:cNvPr id="18" name="Elbow Connector 17"/>
          <p:cNvCxnSpPr>
            <a:stCxn id="71" idx="1"/>
            <a:endCxn id="65" idx="2"/>
          </p:cNvCxnSpPr>
          <p:nvPr/>
        </p:nvCxnSpPr>
        <p:spPr>
          <a:xfrm rot="10800000">
            <a:off x="4923794" y="3480904"/>
            <a:ext cx="1741487" cy="939490"/>
          </a:xfrm>
          <a:prstGeom prst="bentConnector2">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842769" y="4419672"/>
            <a:ext cx="2538703" cy="246221"/>
          </a:xfrm>
          <a:prstGeom prst="rect">
            <a:avLst/>
          </a:prstGeom>
          <a:noFill/>
        </p:spPr>
        <p:txBody>
          <a:bodyPr wrap="square" rtlCol="0">
            <a:spAutoFit/>
          </a:bodyPr>
          <a:lstStyle/>
          <a:p>
            <a:r>
              <a:rPr lang="en-US" sz="1000" dirty="0">
                <a:latin typeface="Helvetica" panose="020B0604020202020204" pitchFamily="2" charset="0"/>
              </a:rPr>
              <a:t>3. </a:t>
            </a:r>
            <a:r>
              <a:rPr lang="en-US" sz="1000" dirty="0" smtClean="0">
                <a:latin typeface="Helvetica" panose="020B0604020202020204" pitchFamily="2" charset="0"/>
              </a:rPr>
              <a:t>Customs Release</a:t>
            </a:r>
            <a:endParaRPr lang="en-US" sz="1000" dirty="0">
              <a:latin typeface="Helvetica" panose="020B0604020202020204" pitchFamily="2" charset="0"/>
            </a:endParaRPr>
          </a:p>
        </p:txBody>
      </p:sp>
      <p:cxnSp>
        <p:nvCxnSpPr>
          <p:cNvPr id="79" name="Straight Connector 78"/>
          <p:cNvCxnSpPr/>
          <p:nvPr/>
        </p:nvCxnSpPr>
        <p:spPr>
          <a:xfrm>
            <a:off x="3547368" y="3793596"/>
            <a:ext cx="914400" cy="0"/>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585468" y="3565029"/>
            <a:ext cx="838200" cy="246221"/>
          </a:xfrm>
          <a:prstGeom prst="rect">
            <a:avLst/>
          </a:prstGeom>
          <a:noFill/>
        </p:spPr>
        <p:txBody>
          <a:bodyPr wrap="square" rtlCol="0">
            <a:spAutoFit/>
          </a:bodyPr>
          <a:lstStyle/>
          <a:p>
            <a:pPr algn="ctr"/>
            <a:r>
              <a:rPr lang="en-US" sz="1000" dirty="0">
                <a:latin typeface="Helvetica" panose="020B0604020202020204" pitchFamily="2" charset="0"/>
              </a:rPr>
              <a:t>View</a:t>
            </a:r>
          </a:p>
        </p:txBody>
      </p:sp>
      <p:sp>
        <p:nvSpPr>
          <p:cNvPr id="88" name="TextBox 87"/>
          <p:cNvSpPr txBox="1"/>
          <p:nvPr/>
        </p:nvSpPr>
        <p:spPr>
          <a:xfrm>
            <a:off x="2013968" y="3772694"/>
            <a:ext cx="1785875" cy="400110"/>
          </a:xfrm>
          <a:prstGeom prst="rect">
            <a:avLst/>
          </a:prstGeom>
          <a:noFill/>
        </p:spPr>
        <p:txBody>
          <a:bodyPr wrap="square" rtlCol="0">
            <a:spAutoFit/>
          </a:bodyPr>
          <a:lstStyle/>
          <a:p>
            <a:pPr algn="ctr"/>
            <a:r>
              <a:rPr lang="en-US" sz="1000" dirty="0" smtClean="0">
                <a:latin typeface="Helvetica" panose="020B0604020202020204" pitchFamily="2" charset="0"/>
              </a:rPr>
              <a:t>Air  Cargo </a:t>
            </a:r>
            <a:r>
              <a:rPr lang="en-US" sz="1000" dirty="0">
                <a:latin typeface="Helvetica" panose="020B0604020202020204" pitchFamily="2" charset="0"/>
              </a:rPr>
              <a:t>Community System</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481" y="3203151"/>
            <a:ext cx="619252" cy="619252"/>
          </a:xfrm>
          <a:prstGeom prst="rect">
            <a:avLst/>
          </a:prstGeom>
        </p:spPr>
      </p:pic>
      <p:sp>
        <p:nvSpPr>
          <p:cNvPr id="89" name="TextBox 88"/>
          <p:cNvSpPr txBox="1"/>
          <p:nvPr/>
        </p:nvSpPr>
        <p:spPr>
          <a:xfrm>
            <a:off x="2213868" y="2440940"/>
            <a:ext cx="1333500" cy="246221"/>
          </a:xfrm>
          <a:prstGeom prst="rect">
            <a:avLst/>
          </a:prstGeom>
          <a:noFill/>
        </p:spPr>
        <p:txBody>
          <a:bodyPr wrap="square" rtlCol="0">
            <a:spAutoFit/>
          </a:bodyPr>
          <a:lstStyle/>
          <a:p>
            <a:pPr algn="ctr"/>
            <a:r>
              <a:rPr lang="en-US" sz="1000" dirty="0">
                <a:latin typeface="Helvetica" panose="020B0604020202020204" pitchFamily="2" charset="0"/>
              </a:rPr>
              <a:t>Freight Forwarder</a:t>
            </a: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7192" y="1960108"/>
            <a:ext cx="466851" cy="466851"/>
          </a:xfrm>
          <a:prstGeom prst="rect">
            <a:avLst/>
          </a:prstGeom>
        </p:spPr>
      </p:pic>
      <p:sp>
        <p:nvSpPr>
          <p:cNvPr id="90" name="TextBox 89"/>
          <p:cNvSpPr txBox="1"/>
          <p:nvPr/>
        </p:nvSpPr>
        <p:spPr>
          <a:xfrm>
            <a:off x="2201725" y="5018642"/>
            <a:ext cx="1333500" cy="246221"/>
          </a:xfrm>
          <a:prstGeom prst="rect">
            <a:avLst/>
          </a:prstGeom>
          <a:noFill/>
        </p:spPr>
        <p:txBody>
          <a:bodyPr wrap="square" rtlCol="0">
            <a:spAutoFit/>
          </a:bodyPr>
          <a:lstStyle/>
          <a:p>
            <a:pPr algn="ctr"/>
            <a:r>
              <a:rPr lang="en-US" sz="1000" dirty="0">
                <a:latin typeface="Helvetica" panose="020B0604020202020204" pitchFamily="2" charset="0"/>
              </a:rPr>
              <a:t>Shipper</a:t>
            </a: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0971" y="4514985"/>
            <a:ext cx="515009" cy="515009"/>
          </a:xfrm>
          <a:prstGeom prst="rect">
            <a:avLst/>
          </a:prstGeom>
        </p:spPr>
      </p:pic>
      <p:cxnSp>
        <p:nvCxnSpPr>
          <p:cNvPr id="92" name="Straight Connector 91"/>
          <p:cNvCxnSpPr/>
          <p:nvPr/>
        </p:nvCxnSpPr>
        <p:spPr>
          <a:xfrm>
            <a:off x="2880617" y="2679509"/>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880617" y="3909198"/>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471978" y="3772694"/>
            <a:ext cx="1785875" cy="400110"/>
          </a:xfrm>
          <a:prstGeom prst="rect">
            <a:avLst/>
          </a:prstGeom>
          <a:noFill/>
        </p:spPr>
        <p:txBody>
          <a:bodyPr wrap="square" rtlCol="0">
            <a:spAutoFit/>
          </a:bodyPr>
          <a:lstStyle/>
          <a:p>
            <a:pPr algn="ctr"/>
            <a:r>
              <a:rPr lang="en-US" sz="1000" dirty="0" smtClean="0">
                <a:latin typeface="Helvetica" panose="020B0604020202020204" pitchFamily="2" charset="0"/>
              </a:rPr>
              <a:t>Air Cargo </a:t>
            </a:r>
            <a:r>
              <a:rPr lang="en-US" sz="1000" dirty="0">
                <a:latin typeface="Helvetica" panose="020B0604020202020204" pitchFamily="2" charset="0"/>
              </a:rPr>
              <a:t>Community System</a:t>
            </a:r>
          </a:p>
        </p:txBody>
      </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3491" y="3203151"/>
            <a:ext cx="619252" cy="619252"/>
          </a:xfrm>
          <a:prstGeom prst="rect">
            <a:avLst/>
          </a:prstGeom>
        </p:spPr>
      </p:pic>
      <p:sp>
        <p:nvSpPr>
          <p:cNvPr id="105" name="TextBox 104"/>
          <p:cNvSpPr txBox="1"/>
          <p:nvPr/>
        </p:nvSpPr>
        <p:spPr>
          <a:xfrm>
            <a:off x="8671878" y="2440940"/>
            <a:ext cx="1333500" cy="246221"/>
          </a:xfrm>
          <a:prstGeom prst="rect">
            <a:avLst/>
          </a:prstGeom>
          <a:noFill/>
        </p:spPr>
        <p:txBody>
          <a:bodyPr wrap="square" rtlCol="0">
            <a:spAutoFit/>
          </a:bodyPr>
          <a:lstStyle/>
          <a:p>
            <a:pPr algn="ctr"/>
            <a:r>
              <a:rPr lang="en-US" sz="1000" dirty="0">
                <a:latin typeface="Helvetica" panose="020B0604020202020204" pitchFamily="2" charset="0"/>
              </a:rPr>
              <a:t>Freight Forwarder</a:t>
            </a:r>
          </a:p>
        </p:txBody>
      </p:sp>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5202" y="1960108"/>
            <a:ext cx="466851" cy="466851"/>
          </a:xfrm>
          <a:prstGeom prst="rect">
            <a:avLst/>
          </a:prstGeom>
        </p:spPr>
      </p:pic>
      <p:sp>
        <p:nvSpPr>
          <p:cNvPr id="107" name="TextBox 106"/>
          <p:cNvSpPr txBox="1"/>
          <p:nvPr/>
        </p:nvSpPr>
        <p:spPr>
          <a:xfrm>
            <a:off x="8659735" y="5018642"/>
            <a:ext cx="1333500" cy="246221"/>
          </a:xfrm>
          <a:prstGeom prst="rect">
            <a:avLst/>
          </a:prstGeom>
          <a:noFill/>
        </p:spPr>
        <p:txBody>
          <a:bodyPr wrap="square" rtlCol="0">
            <a:spAutoFit/>
          </a:bodyPr>
          <a:lstStyle/>
          <a:p>
            <a:pPr algn="ctr"/>
            <a:r>
              <a:rPr lang="en-US" sz="1000" dirty="0">
                <a:latin typeface="Helvetica" panose="020B0604020202020204" pitchFamily="2" charset="0"/>
              </a:rPr>
              <a:t>Consignee</a:t>
            </a:r>
          </a:p>
        </p:txBody>
      </p:sp>
      <p:cxnSp>
        <p:nvCxnSpPr>
          <p:cNvPr id="110" name="Straight Connector 109"/>
          <p:cNvCxnSpPr/>
          <p:nvPr/>
        </p:nvCxnSpPr>
        <p:spPr>
          <a:xfrm>
            <a:off x="9338627" y="2679509"/>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9338627" y="3909198"/>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895593" y="3793596"/>
            <a:ext cx="914400" cy="0"/>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933693" y="3565029"/>
            <a:ext cx="838200" cy="246221"/>
          </a:xfrm>
          <a:prstGeom prst="rect">
            <a:avLst/>
          </a:prstGeom>
          <a:noFill/>
        </p:spPr>
        <p:txBody>
          <a:bodyPr wrap="square" rtlCol="0">
            <a:spAutoFit/>
          </a:bodyPr>
          <a:lstStyle/>
          <a:p>
            <a:pPr algn="ctr"/>
            <a:r>
              <a:rPr lang="en-US" sz="1000" dirty="0">
                <a:latin typeface="Helvetica" panose="020B0604020202020204" pitchFamily="2" charset="0"/>
              </a:rPr>
              <a:t>View</a:t>
            </a:r>
          </a:p>
        </p:txBody>
      </p:sp>
      <p:sp>
        <p:nvSpPr>
          <p:cNvPr id="53" name="Right Arrow 52"/>
          <p:cNvSpPr/>
          <p:nvPr/>
        </p:nvSpPr>
        <p:spPr>
          <a:xfrm>
            <a:off x="2201725" y="1204542"/>
            <a:ext cx="8056128" cy="599601"/>
          </a:xfrm>
          <a:prstGeom prst="rightArrow">
            <a:avLst>
              <a:gd name="adj1" fmla="val 89592"/>
              <a:gd name="adj2" fmla="val 36803"/>
            </a:avLst>
          </a:prstGeom>
          <a:solidFill>
            <a:srgbClr val="92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smtClean="0">
                <a:solidFill>
                  <a:prstClr val="white"/>
                </a:solidFill>
                <a:latin typeface="Helvetica" panose="020B0604020202020204" pitchFamily="2" charset="0"/>
              </a:rPr>
              <a:t>Information Exchange Flow- Exports</a:t>
            </a:r>
            <a:endParaRPr lang="en-IN" sz="1800" b="1" dirty="0">
              <a:solidFill>
                <a:prstClr val="white"/>
              </a:solidFill>
              <a:latin typeface="Helvetica" panose="020B0604020202020204" pitchFamily="2" charset="0"/>
            </a:endParaRPr>
          </a:p>
        </p:txBody>
      </p:sp>
      <p:sp>
        <p:nvSpPr>
          <p:cNvPr id="118" name="Right Arrow 117"/>
          <p:cNvSpPr/>
          <p:nvPr/>
        </p:nvSpPr>
        <p:spPr>
          <a:xfrm rot="16200000">
            <a:off x="8841819" y="3122281"/>
            <a:ext cx="3369727" cy="780990"/>
          </a:xfrm>
          <a:prstGeom prst="rightArrow">
            <a:avLst>
              <a:gd name="adj1" fmla="val 72163"/>
              <a:gd name="adj2" fmla="val 47696"/>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prstClr val="white"/>
                </a:solidFill>
                <a:latin typeface="Helvetica" panose="020B0604020202020204" pitchFamily="2" charset="0"/>
              </a:rPr>
              <a:t>Destination</a:t>
            </a:r>
          </a:p>
        </p:txBody>
      </p:sp>
      <p:sp>
        <p:nvSpPr>
          <p:cNvPr id="119" name="Right Arrow 118"/>
          <p:cNvSpPr/>
          <p:nvPr/>
        </p:nvSpPr>
        <p:spPr>
          <a:xfrm rot="5400000">
            <a:off x="-132921" y="3122281"/>
            <a:ext cx="3369727" cy="780990"/>
          </a:xfrm>
          <a:prstGeom prst="rightArrow">
            <a:avLst>
              <a:gd name="adj1" fmla="val 72163"/>
              <a:gd name="adj2" fmla="val 47696"/>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prstClr val="white"/>
                </a:solidFill>
                <a:latin typeface="Helvetica" panose="020B0604020202020204" pitchFamily="2" charset="0"/>
              </a:rPr>
              <a:t>Origin</a:t>
            </a:r>
          </a:p>
        </p:txBody>
      </p:sp>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1909" y="4532523"/>
            <a:ext cx="507442" cy="507442"/>
          </a:xfrm>
          <a:prstGeom prst="rect">
            <a:avLst/>
          </a:prstGeom>
        </p:spPr>
      </p:pic>
    </p:spTree>
    <p:extLst>
      <p:ext uri="{BB962C8B-B14F-4D97-AF65-F5344CB8AC3E}">
        <p14:creationId xmlns:p14="http://schemas.microsoft.com/office/powerpoint/2010/main" val="357703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smtClean="0"/>
              <a:t>Digital Air </a:t>
            </a:r>
            <a:r>
              <a:rPr lang="en-IN" dirty="0"/>
              <a:t>Corridor - Import Information Flow</a:t>
            </a:r>
          </a:p>
        </p:txBody>
      </p:sp>
      <p:sp>
        <p:nvSpPr>
          <p:cNvPr id="3" name="Rectangle 2"/>
          <p:cNvSpPr/>
          <p:nvPr/>
        </p:nvSpPr>
        <p:spPr>
          <a:xfrm>
            <a:off x="4461768" y="2515394"/>
            <a:ext cx="3429000" cy="2514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4169" y="2623594"/>
            <a:ext cx="457200" cy="457200"/>
          </a:xfrm>
          <a:prstGeom prst="rect">
            <a:avLst/>
          </a:prstGeom>
        </p:spPr>
      </p:pic>
      <p:sp>
        <p:nvSpPr>
          <p:cNvPr id="65" name="TextBox 64"/>
          <p:cNvSpPr txBox="1"/>
          <p:nvPr/>
        </p:nvSpPr>
        <p:spPr>
          <a:xfrm>
            <a:off x="4462783" y="3080794"/>
            <a:ext cx="922020" cy="400110"/>
          </a:xfrm>
          <a:prstGeom prst="rect">
            <a:avLst/>
          </a:prstGeom>
          <a:noFill/>
        </p:spPr>
        <p:txBody>
          <a:bodyPr wrap="square" rtlCol="0">
            <a:spAutoFit/>
          </a:bodyPr>
          <a:lstStyle/>
          <a:p>
            <a:pPr algn="ctr"/>
            <a:r>
              <a:rPr lang="en-US" sz="1000" b="1" dirty="0" smtClean="0">
                <a:latin typeface="Helvetica" panose="020B0604020202020204" pitchFamily="2" charset="0"/>
              </a:rPr>
              <a:t>Destination Handler</a:t>
            </a:r>
            <a:endParaRPr lang="en-US" sz="1000" b="1" dirty="0">
              <a:latin typeface="Helvetica" panose="020B0604020202020204" pitchFamily="2" charset="0"/>
            </a:endParaRPr>
          </a:p>
        </p:txBody>
      </p:sp>
      <p:sp>
        <p:nvSpPr>
          <p:cNvPr id="69" name="TextBox 68"/>
          <p:cNvSpPr txBox="1"/>
          <p:nvPr/>
        </p:nvSpPr>
        <p:spPr>
          <a:xfrm>
            <a:off x="7122480" y="3080794"/>
            <a:ext cx="838200" cy="246221"/>
          </a:xfrm>
          <a:prstGeom prst="rect">
            <a:avLst/>
          </a:prstGeom>
          <a:noFill/>
        </p:spPr>
        <p:txBody>
          <a:bodyPr wrap="square" rtlCol="0">
            <a:spAutoFit/>
          </a:bodyPr>
          <a:lstStyle/>
          <a:p>
            <a:pPr algn="ctr"/>
            <a:r>
              <a:rPr lang="en-US" sz="1000" b="1" dirty="0">
                <a:latin typeface="Helvetica" panose="020B0604020202020204" pitchFamily="2" charset="0"/>
              </a:rPr>
              <a:t>Carrier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542" y="2679509"/>
            <a:ext cx="427925" cy="427925"/>
          </a:xfrm>
          <a:prstGeom prst="rect">
            <a:avLst/>
          </a:prstGeom>
        </p:spPr>
      </p:pic>
      <p:sp>
        <p:nvSpPr>
          <p:cNvPr id="70" name="TextBox 69"/>
          <p:cNvSpPr txBox="1"/>
          <p:nvPr/>
        </p:nvSpPr>
        <p:spPr>
          <a:xfrm>
            <a:off x="6293011" y="4648994"/>
            <a:ext cx="1277937" cy="246221"/>
          </a:xfrm>
          <a:prstGeom prst="rect">
            <a:avLst/>
          </a:prstGeom>
          <a:noFill/>
        </p:spPr>
        <p:txBody>
          <a:bodyPr wrap="square" rtlCol="0">
            <a:spAutoFit/>
          </a:bodyPr>
          <a:lstStyle/>
          <a:p>
            <a:pPr algn="ctr"/>
            <a:r>
              <a:rPr lang="en-US" sz="1000" b="1" dirty="0" smtClean="0">
                <a:latin typeface="Helvetica" panose="020B0604020202020204" pitchFamily="2" charset="0"/>
              </a:rPr>
              <a:t>Import </a:t>
            </a:r>
            <a:r>
              <a:rPr lang="en-US" sz="1000" b="1" dirty="0">
                <a:latin typeface="Helvetica" panose="020B0604020202020204" pitchFamily="2" charset="0"/>
              </a:rPr>
              <a:t>Customs</a:t>
            </a: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280" y="4191794"/>
            <a:ext cx="457200" cy="457200"/>
          </a:xfrm>
          <a:prstGeom prst="rect">
            <a:avLst/>
          </a:prstGeom>
        </p:spPr>
      </p:pic>
      <p:sp>
        <p:nvSpPr>
          <p:cNvPr id="73" name="TextBox 72"/>
          <p:cNvSpPr txBox="1"/>
          <p:nvPr/>
        </p:nvSpPr>
        <p:spPr>
          <a:xfrm>
            <a:off x="5257764" y="2806942"/>
            <a:ext cx="2122881" cy="400110"/>
          </a:xfrm>
          <a:prstGeom prst="rect">
            <a:avLst/>
          </a:prstGeom>
          <a:noFill/>
        </p:spPr>
        <p:txBody>
          <a:bodyPr wrap="square" rtlCol="0">
            <a:spAutoFit/>
          </a:bodyPr>
          <a:lstStyle/>
          <a:p>
            <a:pPr marL="228600" indent="-228600">
              <a:buFont typeface="+mj-lt"/>
              <a:buAutoNum type="arabicPeriod"/>
            </a:pPr>
            <a:r>
              <a:rPr lang="en-US" sz="1000" dirty="0">
                <a:latin typeface="Helvetica" panose="020B0604020202020204" pitchFamily="2" charset="0"/>
              </a:rPr>
              <a:t>ARR – Flight Arrived</a:t>
            </a:r>
          </a:p>
          <a:p>
            <a:pPr marL="228600" indent="-228600">
              <a:buFont typeface="+mj-lt"/>
              <a:buAutoNum type="arabicPeriod"/>
            </a:pPr>
            <a:r>
              <a:rPr lang="en-US" sz="1000" dirty="0">
                <a:latin typeface="Helvetica" panose="020B0604020202020204" pitchFamily="2" charset="0"/>
              </a:rPr>
              <a:t>RCF – Receive from Flight</a:t>
            </a:r>
          </a:p>
        </p:txBody>
      </p:sp>
      <p:cxnSp>
        <p:nvCxnSpPr>
          <p:cNvPr id="75" name="Straight Connector 74"/>
          <p:cNvCxnSpPr/>
          <p:nvPr/>
        </p:nvCxnSpPr>
        <p:spPr>
          <a:xfrm>
            <a:off x="5342893" y="3201194"/>
            <a:ext cx="1862075" cy="0"/>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57764" y="3253021"/>
            <a:ext cx="2538703" cy="861774"/>
          </a:xfrm>
          <a:prstGeom prst="rect">
            <a:avLst/>
          </a:prstGeom>
          <a:noFill/>
        </p:spPr>
        <p:txBody>
          <a:bodyPr wrap="square" rtlCol="0">
            <a:spAutoFit/>
          </a:bodyPr>
          <a:lstStyle/>
          <a:p>
            <a:r>
              <a:rPr lang="en-US" sz="1000" dirty="0" smtClean="0">
                <a:latin typeface="Helvetica" panose="020B0604020202020204" pitchFamily="2" charset="0"/>
              </a:rPr>
              <a:t>3.    NFD </a:t>
            </a:r>
            <a:r>
              <a:rPr lang="en-US" sz="1000" dirty="0">
                <a:latin typeface="Helvetica" panose="020B0604020202020204" pitchFamily="2" charset="0"/>
              </a:rPr>
              <a:t>– Notification for </a:t>
            </a:r>
            <a:r>
              <a:rPr lang="en-US" sz="1000" dirty="0" smtClean="0">
                <a:latin typeface="Helvetica" panose="020B0604020202020204" pitchFamily="2" charset="0"/>
              </a:rPr>
              <a:t>Delivery</a:t>
            </a:r>
          </a:p>
          <a:p>
            <a:pPr marL="228600" indent="-228600">
              <a:buAutoNum type="arabicPeriod" startAt="4"/>
            </a:pPr>
            <a:r>
              <a:rPr lang="en-US" sz="1000" dirty="0" smtClean="0">
                <a:latin typeface="Helvetica" panose="020B0604020202020204" pitchFamily="2" charset="0"/>
              </a:rPr>
              <a:t>DEP – Shipment Depart</a:t>
            </a:r>
          </a:p>
          <a:p>
            <a:r>
              <a:rPr lang="en-US" sz="1000" dirty="0" smtClean="0">
                <a:latin typeface="Helvetica" panose="020B0604020202020204" pitchFamily="2" charset="0"/>
              </a:rPr>
              <a:t>6</a:t>
            </a:r>
            <a:r>
              <a:rPr lang="en-US" sz="1000" dirty="0">
                <a:latin typeface="Helvetica" panose="020B0604020202020204" pitchFamily="2" charset="0"/>
              </a:rPr>
              <a:t>. </a:t>
            </a:r>
            <a:r>
              <a:rPr lang="en-US" sz="1000" dirty="0" smtClean="0">
                <a:latin typeface="Helvetica" panose="020B0604020202020204" pitchFamily="2" charset="0"/>
              </a:rPr>
              <a:t>   DLV </a:t>
            </a:r>
            <a:r>
              <a:rPr lang="en-US" sz="1000" dirty="0">
                <a:latin typeface="Helvetica" panose="020B0604020202020204" pitchFamily="2" charset="0"/>
              </a:rPr>
              <a:t>– Shipment Delivered</a:t>
            </a:r>
          </a:p>
          <a:p>
            <a:pPr marL="228600" indent="-228600">
              <a:buAutoNum type="arabicPeriod" startAt="4"/>
            </a:pPr>
            <a:endParaRPr lang="en-US" sz="1000" dirty="0" smtClean="0">
              <a:latin typeface="Helvetica" panose="020B0604020202020204" pitchFamily="2" charset="0"/>
            </a:endParaRPr>
          </a:p>
          <a:p>
            <a:endParaRPr lang="en-US" sz="1000" dirty="0">
              <a:latin typeface="Helvetica" panose="020B0604020202020204" pitchFamily="2" charset="0"/>
            </a:endParaRPr>
          </a:p>
        </p:txBody>
      </p:sp>
      <p:cxnSp>
        <p:nvCxnSpPr>
          <p:cNvPr id="18" name="Elbow Connector 17"/>
          <p:cNvCxnSpPr>
            <a:stCxn id="71" idx="1"/>
            <a:endCxn id="65" idx="2"/>
          </p:cNvCxnSpPr>
          <p:nvPr/>
        </p:nvCxnSpPr>
        <p:spPr>
          <a:xfrm rot="10800000">
            <a:off x="4923794" y="3480904"/>
            <a:ext cx="1741487" cy="939490"/>
          </a:xfrm>
          <a:prstGeom prst="bentConnector2">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842769" y="4419672"/>
            <a:ext cx="1752599" cy="400110"/>
          </a:xfrm>
          <a:prstGeom prst="rect">
            <a:avLst/>
          </a:prstGeom>
          <a:noFill/>
        </p:spPr>
        <p:txBody>
          <a:bodyPr wrap="square" rtlCol="0">
            <a:spAutoFit/>
          </a:bodyPr>
          <a:lstStyle/>
          <a:p>
            <a:r>
              <a:rPr lang="en-US" sz="1000" dirty="0">
                <a:latin typeface="Helvetica" panose="020B0604020202020204" pitchFamily="2" charset="0"/>
              </a:rPr>
              <a:t>5. CCD –  Shipment Custom Cleared</a:t>
            </a:r>
          </a:p>
        </p:txBody>
      </p:sp>
      <p:cxnSp>
        <p:nvCxnSpPr>
          <p:cNvPr id="79" name="Straight Connector 78"/>
          <p:cNvCxnSpPr/>
          <p:nvPr/>
        </p:nvCxnSpPr>
        <p:spPr>
          <a:xfrm>
            <a:off x="3547368" y="3793596"/>
            <a:ext cx="914400" cy="0"/>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585468" y="3565029"/>
            <a:ext cx="838200" cy="246221"/>
          </a:xfrm>
          <a:prstGeom prst="rect">
            <a:avLst/>
          </a:prstGeom>
          <a:noFill/>
        </p:spPr>
        <p:txBody>
          <a:bodyPr wrap="square" rtlCol="0">
            <a:spAutoFit/>
          </a:bodyPr>
          <a:lstStyle/>
          <a:p>
            <a:pPr algn="ctr"/>
            <a:r>
              <a:rPr lang="en-US" sz="1000" dirty="0">
                <a:latin typeface="Helvetica" panose="020B0604020202020204" pitchFamily="2" charset="0"/>
              </a:rPr>
              <a:t>View</a:t>
            </a:r>
          </a:p>
        </p:txBody>
      </p:sp>
      <p:sp>
        <p:nvSpPr>
          <p:cNvPr id="88" name="TextBox 87"/>
          <p:cNvSpPr txBox="1"/>
          <p:nvPr/>
        </p:nvSpPr>
        <p:spPr>
          <a:xfrm>
            <a:off x="2013968" y="3772694"/>
            <a:ext cx="1785875" cy="400110"/>
          </a:xfrm>
          <a:prstGeom prst="rect">
            <a:avLst/>
          </a:prstGeom>
          <a:noFill/>
        </p:spPr>
        <p:txBody>
          <a:bodyPr wrap="square" rtlCol="0">
            <a:spAutoFit/>
          </a:bodyPr>
          <a:lstStyle/>
          <a:p>
            <a:pPr algn="ctr"/>
            <a:r>
              <a:rPr lang="en-US" sz="1000" dirty="0" smtClean="0">
                <a:latin typeface="Helvetica" panose="020B0604020202020204" pitchFamily="2" charset="0"/>
              </a:rPr>
              <a:t>Air Cargo </a:t>
            </a:r>
            <a:r>
              <a:rPr lang="en-US" sz="1000" dirty="0">
                <a:latin typeface="Helvetica" panose="020B0604020202020204" pitchFamily="2" charset="0"/>
              </a:rPr>
              <a:t>Community System</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481" y="3203151"/>
            <a:ext cx="619252" cy="619252"/>
          </a:xfrm>
          <a:prstGeom prst="rect">
            <a:avLst/>
          </a:prstGeom>
        </p:spPr>
      </p:pic>
      <p:sp>
        <p:nvSpPr>
          <p:cNvPr id="89" name="TextBox 88"/>
          <p:cNvSpPr txBox="1"/>
          <p:nvPr/>
        </p:nvSpPr>
        <p:spPr>
          <a:xfrm>
            <a:off x="2213868" y="2440940"/>
            <a:ext cx="1333500" cy="246221"/>
          </a:xfrm>
          <a:prstGeom prst="rect">
            <a:avLst/>
          </a:prstGeom>
          <a:noFill/>
        </p:spPr>
        <p:txBody>
          <a:bodyPr wrap="square" rtlCol="0">
            <a:spAutoFit/>
          </a:bodyPr>
          <a:lstStyle/>
          <a:p>
            <a:pPr algn="ctr"/>
            <a:r>
              <a:rPr lang="en-US" sz="1000" dirty="0">
                <a:latin typeface="Helvetica" panose="020B0604020202020204" pitchFamily="2" charset="0"/>
              </a:rPr>
              <a:t>Freight Forwarder</a:t>
            </a: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7192" y="1960108"/>
            <a:ext cx="466851" cy="466851"/>
          </a:xfrm>
          <a:prstGeom prst="rect">
            <a:avLst/>
          </a:prstGeom>
        </p:spPr>
      </p:pic>
      <p:sp>
        <p:nvSpPr>
          <p:cNvPr id="90" name="TextBox 89"/>
          <p:cNvSpPr txBox="1"/>
          <p:nvPr/>
        </p:nvSpPr>
        <p:spPr>
          <a:xfrm>
            <a:off x="2201725" y="5018642"/>
            <a:ext cx="1333500" cy="246221"/>
          </a:xfrm>
          <a:prstGeom prst="rect">
            <a:avLst/>
          </a:prstGeom>
          <a:noFill/>
        </p:spPr>
        <p:txBody>
          <a:bodyPr wrap="square" rtlCol="0">
            <a:spAutoFit/>
          </a:bodyPr>
          <a:lstStyle/>
          <a:p>
            <a:pPr algn="ctr"/>
            <a:r>
              <a:rPr lang="en-US" sz="1000" dirty="0">
                <a:latin typeface="Helvetica" panose="020B0604020202020204" pitchFamily="2" charset="0"/>
              </a:rPr>
              <a:t>Shipper</a:t>
            </a: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0971" y="4514985"/>
            <a:ext cx="515009" cy="515009"/>
          </a:xfrm>
          <a:prstGeom prst="rect">
            <a:avLst/>
          </a:prstGeom>
        </p:spPr>
      </p:pic>
      <p:cxnSp>
        <p:nvCxnSpPr>
          <p:cNvPr id="92" name="Straight Connector 91"/>
          <p:cNvCxnSpPr/>
          <p:nvPr/>
        </p:nvCxnSpPr>
        <p:spPr>
          <a:xfrm>
            <a:off x="2880617" y="2679509"/>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880617" y="3909198"/>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471978" y="3772694"/>
            <a:ext cx="1785875" cy="400110"/>
          </a:xfrm>
          <a:prstGeom prst="rect">
            <a:avLst/>
          </a:prstGeom>
          <a:noFill/>
        </p:spPr>
        <p:txBody>
          <a:bodyPr wrap="square" rtlCol="0">
            <a:spAutoFit/>
          </a:bodyPr>
          <a:lstStyle/>
          <a:p>
            <a:pPr algn="ctr"/>
            <a:r>
              <a:rPr lang="en-US" sz="1000" dirty="0" smtClean="0">
                <a:latin typeface="Helvetica" panose="020B0604020202020204" pitchFamily="2" charset="0"/>
              </a:rPr>
              <a:t>Air Cargo </a:t>
            </a:r>
            <a:r>
              <a:rPr lang="en-US" sz="1000" dirty="0">
                <a:latin typeface="Helvetica" panose="020B0604020202020204" pitchFamily="2" charset="0"/>
              </a:rPr>
              <a:t>Community System</a:t>
            </a:r>
          </a:p>
        </p:txBody>
      </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3491" y="3203151"/>
            <a:ext cx="619252" cy="619252"/>
          </a:xfrm>
          <a:prstGeom prst="rect">
            <a:avLst/>
          </a:prstGeom>
        </p:spPr>
      </p:pic>
      <p:sp>
        <p:nvSpPr>
          <p:cNvPr id="105" name="TextBox 104"/>
          <p:cNvSpPr txBox="1"/>
          <p:nvPr/>
        </p:nvSpPr>
        <p:spPr>
          <a:xfrm>
            <a:off x="8671878" y="2440940"/>
            <a:ext cx="1333500" cy="246221"/>
          </a:xfrm>
          <a:prstGeom prst="rect">
            <a:avLst/>
          </a:prstGeom>
          <a:noFill/>
        </p:spPr>
        <p:txBody>
          <a:bodyPr wrap="square" rtlCol="0">
            <a:spAutoFit/>
          </a:bodyPr>
          <a:lstStyle/>
          <a:p>
            <a:pPr algn="ctr"/>
            <a:r>
              <a:rPr lang="en-US" sz="1000" dirty="0">
                <a:latin typeface="Helvetica" panose="020B0604020202020204" pitchFamily="2" charset="0"/>
              </a:rPr>
              <a:t>Freight Forwarder</a:t>
            </a:r>
          </a:p>
        </p:txBody>
      </p:sp>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5202" y="1960108"/>
            <a:ext cx="466851" cy="466851"/>
          </a:xfrm>
          <a:prstGeom prst="rect">
            <a:avLst/>
          </a:prstGeom>
        </p:spPr>
      </p:pic>
      <p:sp>
        <p:nvSpPr>
          <p:cNvPr id="107" name="TextBox 106"/>
          <p:cNvSpPr txBox="1"/>
          <p:nvPr/>
        </p:nvSpPr>
        <p:spPr>
          <a:xfrm>
            <a:off x="8659735" y="5018642"/>
            <a:ext cx="1333500" cy="246221"/>
          </a:xfrm>
          <a:prstGeom prst="rect">
            <a:avLst/>
          </a:prstGeom>
          <a:noFill/>
        </p:spPr>
        <p:txBody>
          <a:bodyPr wrap="square" rtlCol="0">
            <a:spAutoFit/>
          </a:bodyPr>
          <a:lstStyle/>
          <a:p>
            <a:pPr algn="ctr"/>
            <a:r>
              <a:rPr lang="en-US" sz="1000" dirty="0">
                <a:latin typeface="Helvetica" panose="020B0604020202020204" pitchFamily="2" charset="0"/>
              </a:rPr>
              <a:t>Consignee</a:t>
            </a:r>
          </a:p>
        </p:txBody>
      </p:sp>
      <p:cxnSp>
        <p:nvCxnSpPr>
          <p:cNvPr id="110" name="Straight Connector 109"/>
          <p:cNvCxnSpPr/>
          <p:nvPr/>
        </p:nvCxnSpPr>
        <p:spPr>
          <a:xfrm>
            <a:off x="9338627" y="2679509"/>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9338627" y="3909198"/>
            <a:ext cx="0" cy="565191"/>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895593" y="3793596"/>
            <a:ext cx="914400" cy="0"/>
          </a:xfrm>
          <a:prstGeom prst="line">
            <a:avLst/>
          </a:prstGeom>
          <a:ln>
            <a:solidFill>
              <a:srgbClr val="F38A78"/>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933693" y="3565029"/>
            <a:ext cx="838200" cy="246221"/>
          </a:xfrm>
          <a:prstGeom prst="rect">
            <a:avLst/>
          </a:prstGeom>
          <a:noFill/>
        </p:spPr>
        <p:txBody>
          <a:bodyPr wrap="square" rtlCol="0">
            <a:spAutoFit/>
          </a:bodyPr>
          <a:lstStyle/>
          <a:p>
            <a:pPr algn="ctr"/>
            <a:r>
              <a:rPr lang="en-US" sz="1000" dirty="0">
                <a:latin typeface="Helvetica" panose="020B0604020202020204" pitchFamily="2" charset="0"/>
              </a:rPr>
              <a:t>View</a:t>
            </a:r>
          </a:p>
        </p:txBody>
      </p:sp>
      <p:sp>
        <p:nvSpPr>
          <p:cNvPr id="53" name="Right Arrow 52"/>
          <p:cNvSpPr/>
          <p:nvPr/>
        </p:nvSpPr>
        <p:spPr>
          <a:xfrm>
            <a:off x="2245866" y="1147666"/>
            <a:ext cx="8056128" cy="599601"/>
          </a:xfrm>
          <a:prstGeom prst="rightArrow">
            <a:avLst>
              <a:gd name="adj1" fmla="val 89592"/>
              <a:gd name="adj2" fmla="val 36803"/>
            </a:avLst>
          </a:prstGeom>
          <a:solidFill>
            <a:srgbClr val="92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smtClean="0">
                <a:solidFill>
                  <a:prstClr val="white"/>
                </a:solidFill>
                <a:latin typeface="Helvetica" panose="020B0604020202020204" pitchFamily="2" charset="0"/>
              </a:rPr>
              <a:t>Information Exchange Flow- Imports</a:t>
            </a:r>
            <a:endParaRPr lang="en-IN" sz="1800" b="1" dirty="0">
              <a:solidFill>
                <a:prstClr val="white"/>
              </a:solidFill>
              <a:latin typeface="Helvetica" panose="020B0604020202020204" pitchFamily="2" charset="0"/>
            </a:endParaRPr>
          </a:p>
        </p:txBody>
      </p:sp>
      <p:sp>
        <p:nvSpPr>
          <p:cNvPr id="118" name="Right Arrow 117"/>
          <p:cNvSpPr/>
          <p:nvPr/>
        </p:nvSpPr>
        <p:spPr>
          <a:xfrm rot="16200000">
            <a:off x="8841819" y="3122281"/>
            <a:ext cx="3369727" cy="780990"/>
          </a:xfrm>
          <a:prstGeom prst="rightArrow">
            <a:avLst>
              <a:gd name="adj1" fmla="val 72163"/>
              <a:gd name="adj2" fmla="val 47696"/>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prstClr val="white"/>
                </a:solidFill>
                <a:latin typeface="Helvetica" panose="020B0604020202020204" pitchFamily="2" charset="0"/>
              </a:rPr>
              <a:t>Destination</a:t>
            </a:r>
          </a:p>
        </p:txBody>
      </p:sp>
      <p:sp>
        <p:nvSpPr>
          <p:cNvPr id="119" name="Right Arrow 118"/>
          <p:cNvSpPr/>
          <p:nvPr/>
        </p:nvSpPr>
        <p:spPr>
          <a:xfrm rot="5400000">
            <a:off x="-132921" y="3122281"/>
            <a:ext cx="3369727" cy="780990"/>
          </a:xfrm>
          <a:prstGeom prst="rightArrow">
            <a:avLst>
              <a:gd name="adj1" fmla="val 72163"/>
              <a:gd name="adj2" fmla="val 47696"/>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prstClr val="white"/>
                </a:solidFill>
                <a:latin typeface="Helvetica" panose="020B0604020202020204" pitchFamily="2" charset="0"/>
              </a:rPr>
              <a:t>Origin</a:t>
            </a:r>
          </a:p>
        </p:txBody>
      </p:sp>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1909" y="4532523"/>
            <a:ext cx="507442" cy="507442"/>
          </a:xfrm>
          <a:prstGeom prst="rect">
            <a:avLst/>
          </a:prstGeom>
        </p:spPr>
      </p:pic>
    </p:spTree>
    <p:extLst>
      <p:ext uri="{BB962C8B-B14F-4D97-AF65-F5344CB8AC3E}">
        <p14:creationId xmlns:p14="http://schemas.microsoft.com/office/powerpoint/2010/main" val="1800831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00724" y="5039789"/>
            <a:ext cx="7569063" cy="532606"/>
          </a:xfrm>
        </p:spPr>
        <p:txBody>
          <a:bodyPr>
            <a:normAutofit/>
          </a:bodyPr>
          <a:lstStyle/>
          <a:p>
            <a:pPr marL="235691" indent="-235691">
              <a:defRPr/>
            </a:pPr>
            <a:r>
              <a:rPr lang="en-IN" kern="0" dirty="0" smtClean="0">
                <a:latin typeface="Arial Narrow" panose="020B0606020202030204" pitchFamily="34" charset="0"/>
                <a:cs typeface="Tahoma" pitchFamily="34" charset="0"/>
              </a:rPr>
              <a:t>Marketplace Model for Multi Modal Logistics</a:t>
            </a:r>
            <a:endParaRPr lang="en-GB" kern="0" dirty="0">
              <a:latin typeface="Arial Narrow" panose="020B0606020202030204" pitchFamily="34" charset="0"/>
              <a:cs typeface="Tahoma" pitchFamily="34" charset="0"/>
            </a:endParaRPr>
          </a:p>
        </p:txBody>
      </p:sp>
    </p:spTree>
    <p:extLst>
      <p:ext uri="{BB962C8B-B14F-4D97-AF65-F5344CB8AC3E}">
        <p14:creationId xmlns:p14="http://schemas.microsoft.com/office/powerpoint/2010/main" val="1450024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p:cNvGrpSpPr/>
          <p:nvPr/>
        </p:nvGrpSpPr>
        <p:grpSpPr>
          <a:xfrm>
            <a:off x="1467687" y="3757628"/>
            <a:ext cx="107007" cy="350669"/>
            <a:chOff x="487395" y="2919548"/>
            <a:chExt cx="129719" cy="753087"/>
          </a:xfrm>
        </p:grpSpPr>
        <p:cxnSp>
          <p:nvCxnSpPr>
            <p:cNvPr id="101" name="Straight Arrow Connector 100"/>
            <p:cNvCxnSpPr/>
            <p:nvPr/>
          </p:nvCxnSpPr>
          <p:spPr>
            <a:xfrm flipH="1" flipV="1">
              <a:off x="487395" y="2968237"/>
              <a:ext cx="7693" cy="704398"/>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87911" y="2919548"/>
              <a:ext cx="129203" cy="5299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 name="Content Placeholder 1"/>
          <p:cNvSpPr>
            <a:spLocks noGrp="1"/>
          </p:cNvSpPr>
          <p:nvPr>
            <p:ph sz="quarter" idx="14"/>
          </p:nvPr>
        </p:nvSpPr>
        <p:spPr/>
        <p:txBody>
          <a:bodyPr/>
          <a:lstStyle/>
          <a:p>
            <a:r>
              <a:rPr lang="en-IN" dirty="0"/>
              <a:t>Trade Facilitation Platforms: Full Services Play </a:t>
            </a:r>
          </a:p>
        </p:txBody>
      </p:sp>
      <p:sp>
        <p:nvSpPr>
          <p:cNvPr id="3" name="Rectangle 2"/>
          <p:cNvSpPr/>
          <p:nvPr/>
        </p:nvSpPr>
        <p:spPr>
          <a:xfrm>
            <a:off x="1287084" y="2082257"/>
            <a:ext cx="3569359" cy="1627326"/>
          </a:xfrm>
          <a:prstGeom prst="rect">
            <a:avLst/>
          </a:prstGeom>
          <a:noFill/>
          <a:ln w="19050">
            <a:solidFill>
              <a:schemeClr val="accent6">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2"/>
          </a:p>
        </p:txBody>
      </p:sp>
      <p:sp>
        <p:nvSpPr>
          <p:cNvPr id="4" name="Rectangle 3"/>
          <p:cNvSpPr/>
          <p:nvPr/>
        </p:nvSpPr>
        <p:spPr>
          <a:xfrm>
            <a:off x="6001698" y="2081057"/>
            <a:ext cx="1659886" cy="990113"/>
          </a:xfrm>
          <a:prstGeom prst="rect">
            <a:avLst/>
          </a:prstGeom>
          <a:noFill/>
          <a:ln w="19050">
            <a:solidFill>
              <a:schemeClr val="accent6">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2"/>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0813" y="3857295"/>
            <a:ext cx="290372" cy="319409"/>
          </a:xfrm>
          <a:prstGeom prst="rect">
            <a:avLst/>
          </a:prstGeom>
        </p:spPr>
      </p:pic>
      <p:sp>
        <p:nvSpPr>
          <p:cNvPr id="7" name="Rectangle 6"/>
          <p:cNvSpPr/>
          <p:nvPr/>
        </p:nvSpPr>
        <p:spPr>
          <a:xfrm>
            <a:off x="1224165" y="4175036"/>
            <a:ext cx="488562" cy="447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7"/>
          </a:p>
        </p:txBody>
      </p:sp>
      <p:sp>
        <p:nvSpPr>
          <p:cNvPr id="8" name="TextBox 7"/>
          <p:cNvSpPr txBox="1">
            <a:spLocks noChangeArrowheads="1"/>
          </p:cNvSpPr>
          <p:nvPr/>
        </p:nvSpPr>
        <p:spPr bwMode="auto">
          <a:xfrm>
            <a:off x="1115794" y="4197397"/>
            <a:ext cx="694533" cy="35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Exporter/</a:t>
            </a:r>
          </a:p>
          <a:p>
            <a:pPr algn="ctr" eaLnBrk="1" hangingPunct="1"/>
            <a:r>
              <a:rPr lang="en-IN" sz="866" b="1" dirty="0">
                <a:solidFill>
                  <a:srgbClr val="0070C0"/>
                </a:solidFill>
                <a:latin typeface="Helvetica" panose="020B0604020202020204" pitchFamily="2" charset="0"/>
              </a:rPr>
              <a:t>Shipper</a:t>
            </a:r>
            <a:endParaRPr lang="en-US" sz="866" b="1" dirty="0">
              <a:solidFill>
                <a:srgbClr val="0070C0"/>
              </a:solidFill>
              <a:latin typeface="Helvetica" panose="020B0604020202020204" pitchFamily="2" charset="0"/>
            </a:endParaRPr>
          </a:p>
        </p:txBody>
      </p:sp>
      <p:grpSp>
        <p:nvGrpSpPr>
          <p:cNvPr id="9" name="Group 8"/>
          <p:cNvGrpSpPr/>
          <p:nvPr/>
        </p:nvGrpSpPr>
        <p:grpSpPr>
          <a:xfrm>
            <a:off x="1894844" y="3924465"/>
            <a:ext cx="1008894" cy="1071981"/>
            <a:chOff x="1025685" y="1736481"/>
            <a:chExt cx="1223027" cy="1299502"/>
          </a:xfrm>
        </p:grpSpPr>
        <p:sp>
          <p:nvSpPr>
            <p:cNvPr id="10" name="Rectangle 9"/>
            <p:cNvSpPr/>
            <p:nvPr/>
          </p:nvSpPr>
          <p:spPr>
            <a:xfrm>
              <a:off x="1348108" y="2076981"/>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8108" y="1736481"/>
              <a:ext cx="218911" cy="24080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998" y="1745551"/>
              <a:ext cx="202420" cy="222662"/>
            </a:xfrm>
            <a:prstGeom prst="rect">
              <a:avLst/>
            </a:prstGeom>
          </p:spPr>
        </p:pic>
        <p:sp>
          <p:nvSpPr>
            <p:cNvPr id="13" name="TextBox 12"/>
            <p:cNvSpPr txBox="1">
              <a:spLocks noChangeArrowheads="1"/>
            </p:cNvSpPr>
            <p:nvPr/>
          </p:nvSpPr>
          <p:spPr bwMode="auto">
            <a:xfrm>
              <a:off x="1025685" y="2116446"/>
              <a:ext cx="1223027" cy="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Forwarder</a:t>
              </a:r>
            </a:p>
            <a:p>
              <a:pPr algn="ctr" eaLnBrk="1" hangingPunct="1"/>
              <a:r>
                <a:rPr lang="en-IN" sz="866" b="1" dirty="0">
                  <a:solidFill>
                    <a:srgbClr val="0070C0"/>
                  </a:solidFill>
                  <a:latin typeface="Helvetica" panose="020B0604020202020204" pitchFamily="2" charset="0"/>
                </a:rPr>
                <a:t>Customs Broker</a:t>
              </a:r>
            </a:p>
            <a:p>
              <a:pPr algn="ctr" eaLnBrk="1" hangingPunct="1"/>
              <a:r>
                <a:rPr lang="en-IN" sz="866" b="1" dirty="0">
                  <a:solidFill>
                    <a:srgbClr val="0070C0"/>
                  </a:solidFill>
                  <a:latin typeface="Helvetica" panose="020B0604020202020204" pitchFamily="2" charset="0"/>
                </a:rPr>
                <a:t>Transporter</a:t>
              </a:r>
            </a:p>
            <a:p>
              <a:pPr algn="ctr" eaLnBrk="1" hangingPunct="1"/>
              <a:r>
                <a:rPr lang="en-IN" sz="866" b="1" dirty="0">
                  <a:solidFill>
                    <a:srgbClr val="0070C0"/>
                  </a:solidFill>
                  <a:latin typeface="Helvetica" panose="020B0604020202020204" pitchFamily="2" charset="0"/>
                </a:rPr>
                <a:t>Railways</a:t>
              </a:r>
              <a:endParaRPr lang="en-US" sz="866" b="1" dirty="0">
                <a:solidFill>
                  <a:srgbClr val="0070C0"/>
                </a:solidFill>
                <a:latin typeface="Helvetica" panose="020B0604020202020204" pitchFamily="2" charset="0"/>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0634" y="1802943"/>
              <a:ext cx="267611" cy="267611"/>
            </a:xfrm>
            <a:prstGeom prst="rect">
              <a:avLst/>
            </a:prstGeom>
          </p:spPr>
        </p:pic>
      </p:grpSp>
      <p:grpSp>
        <p:nvGrpSpPr>
          <p:cNvPr id="15" name="Group 14"/>
          <p:cNvGrpSpPr/>
          <p:nvPr/>
        </p:nvGrpSpPr>
        <p:grpSpPr>
          <a:xfrm>
            <a:off x="2817687" y="4100852"/>
            <a:ext cx="1106574" cy="672671"/>
            <a:chOff x="2062977" y="1084019"/>
            <a:chExt cx="1341440" cy="815441"/>
          </a:xfrm>
        </p:grpSpPr>
        <p:sp>
          <p:nvSpPr>
            <p:cNvPr id="16" name="Rectangle 15"/>
            <p:cNvSpPr/>
            <p:nvPr/>
          </p:nvSpPr>
          <p:spPr>
            <a:xfrm>
              <a:off x="2437569" y="1406482"/>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2377" y="1111402"/>
              <a:ext cx="262412" cy="28865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2293" y="1084019"/>
              <a:ext cx="281388" cy="309526"/>
            </a:xfrm>
            <a:prstGeom prst="rect">
              <a:avLst/>
            </a:prstGeom>
          </p:spPr>
        </p:pic>
        <p:sp>
          <p:nvSpPr>
            <p:cNvPr id="19" name="TextBox 18"/>
            <p:cNvSpPr txBox="1">
              <a:spLocks noChangeArrowheads="1"/>
            </p:cNvSpPr>
            <p:nvPr/>
          </p:nvSpPr>
          <p:spPr bwMode="auto">
            <a:xfrm>
              <a:off x="2062977" y="1464488"/>
              <a:ext cx="1341440"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Container Depot</a:t>
              </a:r>
            </a:p>
            <a:p>
              <a:pPr algn="ctr" eaLnBrk="1" hangingPunct="1"/>
              <a:r>
                <a:rPr lang="en-IN" sz="866" b="1" dirty="0">
                  <a:solidFill>
                    <a:srgbClr val="0070C0"/>
                  </a:solidFill>
                  <a:latin typeface="Helvetica" panose="020B0604020202020204" pitchFamily="2" charset="0"/>
                </a:rPr>
                <a:t>Warehouse</a:t>
              </a:r>
            </a:p>
          </p:txBody>
        </p:sp>
      </p:grpSp>
      <p:grpSp>
        <p:nvGrpSpPr>
          <p:cNvPr id="20" name="Group 19"/>
          <p:cNvGrpSpPr/>
          <p:nvPr/>
        </p:nvGrpSpPr>
        <p:grpSpPr>
          <a:xfrm>
            <a:off x="3941572" y="4412980"/>
            <a:ext cx="683320" cy="681573"/>
            <a:chOff x="3444471" y="1713238"/>
            <a:chExt cx="828352" cy="826233"/>
          </a:xfrm>
        </p:grpSpPr>
        <p:sp>
          <p:nvSpPr>
            <p:cNvPr id="21" name="Rectangle 20"/>
            <p:cNvSpPr/>
            <p:nvPr/>
          </p:nvSpPr>
          <p:spPr>
            <a:xfrm>
              <a:off x="3523269" y="2076980"/>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22" name="TextBox 21"/>
            <p:cNvSpPr txBox="1">
              <a:spLocks noChangeArrowheads="1"/>
            </p:cNvSpPr>
            <p:nvPr/>
          </p:nvSpPr>
          <p:spPr bwMode="auto">
            <a:xfrm>
              <a:off x="3444471" y="2104498"/>
              <a:ext cx="828352" cy="4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Export Customs</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0798" y="1713238"/>
              <a:ext cx="331058" cy="364164"/>
            </a:xfrm>
            <a:prstGeom prst="rect">
              <a:avLst/>
            </a:prstGeom>
          </p:spPr>
        </p:pic>
      </p:grpSp>
      <p:grpSp>
        <p:nvGrpSpPr>
          <p:cNvPr id="24" name="Group 23"/>
          <p:cNvGrpSpPr/>
          <p:nvPr/>
        </p:nvGrpSpPr>
        <p:grpSpPr>
          <a:xfrm>
            <a:off x="4731427" y="4682070"/>
            <a:ext cx="888508" cy="657148"/>
            <a:chOff x="4337941" y="1068671"/>
            <a:chExt cx="1077090" cy="796624"/>
          </a:xfrm>
        </p:grpSpPr>
        <p:sp>
          <p:nvSpPr>
            <p:cNvPr id="25" name="Rectangle 24"/>
            <p:cNvSpPr/>
            <p:nvPr/>
          </p:nvSpPr>
          <p:spPr>
            <a:xfrm>
              <a:off x="4595892" y="1401814"/>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26" name="TextBox 25"/>
            <p:cNvSpPr txBox="1">
              <a:spLocks noChangeArrowheads="1"/>
            </p:cNvSpPr>
            <p:nvPr/>
          </p:nvSpPr>
          <p:spPr bwMode="auto">
            <a:xfrm>
              <a:off x="4337941" y="1430323"/>
              <a:ext cx="1077090"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Export </a:t>
              </a:r>
            </a:p>
            <a:p>
              <a:pPr algn="ctr" eaLnBrk="1" hangingPunct="1"/>
              <a:r>
                <a:rPr lang="en-IN" sz="866" b="1" dirty="0">
                  <a:solidFill>
                    <a:srgbClr val="0070C0"/>
                  </a:solidFill>
                  <a:latin typeface="Helvetica" panose="020B0604020202020204" pitchFamily="2" charset="0"/>
                </a:rPr>
                <a:t>Port/Airport</a:t>
              </a:r>
            </a:p>
          </p:txBody>
        </p:sp>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2474" y="1068671"/>
              <a:ext cx="313552" cy="344907"/>
            </a:xfrm>
            <a:prstGeom prst="rect">
              <a:avLst/>
            </a:prstGeom>
          </p:spPr>
        </p:pic>
        <p:pic>
          <p:nvPicPr>
            <p:cNvPr id="28" name="Picture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487" y="1094387"/>
              <a:ext cx="287100" cy="315810"/>
            </a:xfrm>
            <a:prstGeom prst="rect">
              <a:avLst/>
            </a:prstGeom>
          </p:spPr>
        </p:pic>
      </p:grpSp>
      <p:grpSp>
        <p:nvGrpSpPr>
          <p:cNvPr id="29" name="Group 28"/>
          <p:cNvGrpSpPr/>
          <p:nvPr/>
        </p:nvGrpSpPr>
        <p:grpSpPr>
          <a:xfrm>
            <a:off x="5833540" y="4346570"/>
            <a:ext cx="608540" cy="585601"/>
            <a:chOff x="5665602" y="1684124"/>
            <a:chExt cx="737699" cy="709892"/>
          </a:xfrm>
        </p:grpSpPr>
        <p:sp>
          <p:nvSpPr>
            <p:cNvPr id="30" name="Rectangle 29"/>
            <p:cNvSpPr/>
            <p:nvPr/>
          </p:nvSpPr>
          <p:spPr>
            <a:xfrm>
              <a:off x="5684756" y="2076040"/>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31" name="TextBox 30"/>
            <p:cNvSpPr txBox="1">
              <a:spLocks noChangeArrowheads="1"/>
            </p:cNvSpPr>
            <p:nvPr/>
          </p:nvSpPr>
          <p:spPr bwMode="auto">
            <a:xfrm>
              <a:off x="5683205" y="2120564"/>
              <a:ext cx="720096" cy="27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Carrier</a:t>
              </a:r>
              <a:endParaRPr lang="en-US" sz="866" b="1" dirty="0">
                <a:solidFill>
                  <a:srgbClr val="0070C0"/>
                </a:solidFill>
                <a:latin typeface="Helvetica" panose="020B0604020202020204" pitchFamily="2" charset="0"/>
              </a:endParaRPr>
            </a:p>
          </p:txBody>
        </p:sp>
        <p:pic>
          <p:nvPicPr>
            <p:cNvPr id="32" name="Picture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116707">
              <a:off x="5665602" y="1684124"/>
              <a:ext cx="346428" cy="381071"/>
            </a:xfrm>
            <a:prstGeom prst="rect">
              <a:avLst/>
            </a:prstGeom>
          </p:spPr>
        </p:pic>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50034" y="1786784"/>
              <a:ext cx="324449" cy="356894"/>
            </a:xfrm>
            <a:prstGeom prst="rect">
              <a:avLst/>
            </a:prstGeom>
          </p:spPr>
        </p:pic>
      </p:grpSp>
      <p:grpSp>
        <p:nvGrpSpPr>
          <p:cNvPr id="34" name="Group 33"/>
          <p:cNvGrpSpPr/>
          <p:nvPr/>
        </p:nvGrpSpPr>
        <p:grpSpPr>
          <a:xfrm>
            <a:off x="7661582" y="4501158"/>
            <a:ext cx="671612" cy="668199"/>
            <a:chOff x="7765114" y="1713238"/>
            <a:chExt cx="814159" cy="810019"/>
          </a:xfrm>
        </p:grpSpPr>
        <p:sp>
          <p:nvSpPr>
            <p:cNvPr id="35" name="Rectangle 34"/>
            <p:cNvSpPr/>
            <p:nvPr/>
          </p:nvSpPr>
          <p:spPr>
            <a:xfrm>
              <a:off x="7857438" y="2076980"/>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36" name="TextBox 35"/>
            <p:cNvSpPr txBox="1">
              <a:spLocks noChangeArrowheads="1"/>
            </p:cNvSpPr>
            <p:nvPr/>
          </p:nvSpPr>
          <p:spPr bwMode="auto">
            <a:xfrm>
              <a:off x="7765114" y="2088285"/>
              <a:ext cx="814159"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Import Customs</a:t>
              </a:r>
            </a:p>
          </p:txBody>
        </p:sp>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84967" y="1713238"/>
              <a:ext cx="331058" cy="364164"/>
            </a:xfrm>
            <a:prstGeom prst="rect">
              <a:avLst/>
            </a:prstGeom>
          </p:spPr>
        </p:pic>
      </p:grpSp>
      <p:grpSp>
        <p:nvGrpSpPr>
          <p:cNvPr id="38" name="Group 37"/>
          <p:cNvGrpSpPr/>
          <p:nvPr/>
        </p:nvGrpSpPr>
        <p:grpSpPr>
          <a:xfrm>
            <a:off x="8448932" y="5041571"/>
            <a:ext cx="1095692" cy="640043"/>
            <a:chOff x="8664551" y="1084019"/>
            <a:chExt cx="1328248" cy="775888"/>
          </a:xfrm>
        </p:grpSpPr>
        <p:sp>
          <p:nvSpPr>
            <p:cNvPr id="39" name="Rectangle 38"/>
            <p:cNvSpPr/>
            <p:nvPr/>
          </p:nvSpPr>
          <p:spPr>
            <a:xfrm>
              <a:off x="8934443" y="1406482"/>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9251" y="1111402"/>
              <a:ext cx="262412" cy="288654"/>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9167" y="1084019"/>
              <a:ext cx="281388" cy="309526"/>
            </a:xfrm>
            <a:prstGeom prst="rect">
              <a:avLst/>
            </a:prstGeom>
          </p:spPr>
        </p:pic>
        <p:sp>
          <p:nvSpPr>
            <p:cNvPr id="42" name="TextBox 41"/>
            <p:cNvSpPr txBox="1">
              <a:spLocks noChangeArrowheads="1"/>
            </p:cNvSpPr>
            <p:nvPr/>
          </p:nvSpPr>
          <p:spPr bwMode="auto">
            <a:xfrm>
              <a:off x="8664551" y="1424935"/>
              <a:ext cx="1328248" cy="4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Container Depot</a:t>
              </a:r>
            </a:p>
            <a:p>
              <a:pPr algn="ctr" eaLnBrk="1" hangingPunct="1"/>
              <a:r>
                <a:rPr lang="en-IN" sz="866" b="1" dirty="0">
                  <a:solidFill>
                    <a:srgbClr val="0070C0"/>
                  </a:solidFill>
                  <a:latin typeface="Helvetica" panose="020B0604020202020204" pitchFamily="2" charset="0"/>
                </a:rPr>
                <a:t>Warehouse</a:t>
              </a:r>
            </a:p>
          </p:txBody>
        </p:sp>
      </p:grpSp>
      <p:grpSp>
        <p:nvGrpSpPr>
          <p:cNvPr id="43" name="Group 42"/>
          <p:cNvGrpSpPr/>
          <p:nvPr/>
        </p:nvGrpSpPr>
        <p:grpSpPr>
          <a:xfrm>
            <a:off x="9390725" y="4297074"/>
            <a:ext cx="1042884" cy="1041780"/>
            <a:chOff x="9749858" y="1736481"/>
            <a:chExt cx="1264232" cy="1262893"/>
          </a:xfrm>
        </p:grpSpPr>
        <p:sp>
          <p:nvSpPr>
            <p:cNvPr id="44" name="Rectangle 43"/>
            <p:cNvSpPr/>
            <p:nvPr/>
          </p:nvSpPr>
          <p:spPr>
            <a:xfrm>
              <a:off x="10006527" y="2076981"/>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6527" y="1736481"/>
              <a:ext cx="218911" cy="240802"/>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417" y="1745551"/>
              <a:ext cx="202420" cy="222662"/>
            </a:xfrm>
            <a:prstGeom prst="rect">
              <a:avLst/>
            </a:prstGeom>
          </p:spPr>
        </p:pic>
        <p:sp>
          <p:nvSpPr>
            <p:cNvPr id="47" name="TextBox 46"/>
            <p:cNvSpPr txBox="1">
              <a:spLocks noChangeArrowheads="1"/>
            </p:cNvSpPr>
            <p:nvPr/>
          </p:nvSpPr>
          <p:spPr bwMode="auto">
            <a:xfrm>
              <a:off x="9749858" y="2241358"/>
              <a:ext cx="1264232" cy="7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Forwarder</a:t>
              </a:r>
            </a:p>
            <a:p>
              <a:pPr algn="ctr" eaLnBrk="1" hangingPunct="1"/>
              <a:r>
                <a:rPr lang="en-IN" sz="866" b="1" dirty="0">
                  <a:solidFill>
                    <a:srgbClr val="0070C0"/>
                  </a:solidFill>
                  <a:latin typeface="Helvetica" panose="020B0604020202020204" pitchFamily="2" charset="0"/>
                </a:rPr>
                <a:t>Customs Broker</a:t>
              </a:r>
            </a:p>
            <a:p>
              <a:pPr algn="ctr" eaLnBrk="1" hangingPunct="1"/>
              <a:r>
                <a:rPr lang="en-IN" sz="866" b="1" dirty="0">
                  <a:solidFill>
                    <a:srgbClr val="0070C0"/>
                  </a:solidFill>
                  <a:latin typeface="Helvetica" panose="020B0604020202020204" pitchFamily="2" charset="0"/>
                </a:rPr>
                <a:t>Transporter</a:t>
              </a:r>
            </a:p>
            <a:p>
              <a:pPr algn="ctr" eaLnBrk="1" hangingPunct="1"/>
              <a:r>
                <a:rPr lang="en-IN" sz="866" b="1" dirty="0">
                  <a:solidFill>
                    <a:srgbClr val="0070C0"/>
                  </a:solidFill>
                  <a:latin typeface="Helvetica" panose="020B0604020202020204" pitchFamily="2" charset="0"/>
                </a:rPr>
                <a:t>Railways</a:t>
              </a:r>
              <a:endParaRPr lang="en-US" sz="866" b="1" dirty="0">
                <a:solidFill>
                  <a:srgbClr val="0070C0"/>
                </a:solidFill>
                <a:latin typeface="Helvetica" panose="020B0604020202020204" pitchFamily="2" charset="0"/>
              </a:endParaRPr>
            </a:p>
          </p:txBody>
        </p:sp>
        <p:pic>
          <p:nvPicPr>
            <p:cNvPr id="48"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9053" y="1802943"/>
              <a:ext cx="267611" cy="267611"/>
            </a:xfrm>
            <a:prstGeom prst="rect">
              <a:avLst/>
            </a:prstGeom>
          </p:spPr>
        </p:pic>
      </p:grpSp>
      <p:grpSp>
        <p:nvGrpSpPr>
          <p:cNvPr id="49" name="Group 48"/>
          <p:cNvGrpSpPr/>
          <p:nvPr/>
        </p:nvGrpSpPr>
        <p:grpSpPr>
          <a:xfrm>
            <a:off x="10465368" y="4994288"/>
            <a:ext cx="813818" cy="687172"/>
            <a:chOff x="11002923" y="1023605"/>
            <a:chExt cx="986547" cy="833022"/>
          </a:xfrm>
        </p:grpSpPr>
        <p:sp>
          <p:nvSpPr>
            <p:cNvPr id="50" name="Rectangle 49"/>
            <p:cNvSpPr/>
            <p:nvPr/>
          </p:nvSpPr>
          <p:spPr>
            <a:xfrm>
              <a:off x="11084784" y="1405888"/>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51" name="TextBox 50"/>
            <p:cNvSpPr txBox="1">
              <a:spLocks noChangeArrowheads="1"/>
            </p:cNvSpPr>
            <p:nvPr/>
          </p:nvSpPr>
          <p:spPr bwMode="auto">
            <a:xfrm>
              <a:off x="11002923" y="1421654"/>
              <a:ext cx="986547" cy="4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Importer/</a:t>
              </a:r>
            </a:p>
            <a:p>
              <a:pPr algn="ctr" eaLnBrk="1" hangingPunct="1"/>
              <a:r>
                <a:rPr lang="en-IN" sz="866" b="1" dirty="0">
                  <a:solidFill>
                    <a:srgbClr val="0070C0"/>
                  </a:solidFill>
                  <a:latin typeface="Helvetica" panose="020B0604020202020204" pitchFamily="2" charset="0"/>
                </a:rPr>
                <a:t>Consignee</a:t>
              </a:r>
            </a:p>
          </p:txBody>
        </p:sp>
        <p:pic>
          <p:nvPicPr>
            <p:cNvPr id="52" name="Picture 5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184911" y="1023605"/>
              <a:ext cx="382876" cy="382877"/>
            </a:xfrm>
            <a:prstGeom prst="rect">
              <a:avLst/>
            </a:prstGeom>
          </p:spPr>
        </p:pic>
      </p:grpSp>
      <p:cxnSp>
        <p:nvCxnSpPr>
          <p:cNvPr id="53" name="Curved Connector 52"/>
          <p:cNvCxnSpPr/>
          <p:nvPr/>
        </p:nvCxnSpPr>
        <p:spPr>
          <a:xfrm>
            <a:off x="1761113" y="4120991"/>
            <a:ext cx="371411" cy="187310"/>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2670363" y="4107314"/>
            <a:ext cx="396360" cy="248871"/>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a:off x="3751132" y="4373076"/>
            <a:ext cx="315321" cy="271566"/>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4441352" y="4604913"/>
            <a:ext cx="475285" cy="270646"/>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V="1">
            <a:off x="5464371" y="4699007"/>
            <a:ext cx="479345" cy="250645"/>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a:off x="6371663" y="4772388"/>
            <a:ext cx="404438" cy="368843"/>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V="1">
            <a:off x="7267734" y="4871525"/>
            <a:ext cx="479345" cy="250645"/>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urved Connector 59"/>
          <p:cNvCxnSpPr>
            <a:endCxn id="41" idx="1"/>
          </p:cNvCxnSpPr>
          <p:nvPr/>
        </p:nvCxnSpPr>
        <p:spPr>
          <a:xfrm>
            <a:off x="8276865" y="4880867"/>
            <a:ext cx="415100" cy="288371"/>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flipV="1">
            <a:off x="9135028" y="4669868"/>
            <a:ext cx="484350" cy="387843"/>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a:off x="10172345" y="4633067"/>
            <a:ext cx="467980" cy="450396"/>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35727" y="2044799"/>
            <a:ext cx="418401" cy="418401"/>
          </a:xfrm>
          <a:prstGeom prst="rect">
            <a:avLst/>
          </a:prstGeom>
        </p:spPr>
      </p:pic>
      <p:sp>
        <p:nvSpPr>
          <p:cNvPr id="64" name="TextBox 63"/>
          <p:cNvSpPr txBox="1">
            <a:spLocks noChangeArrowheads="1"/>
          </p:cNvSpPr>
          <p:nvPr/>
        </p:nvSpPr>
        <p:spPr bwMode="auto">
          <a:xfrm>
            <a:off x="1416341" y="2356666"/>
            <a:ext cx="1257171"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320" b="1" dirty="0">
                <a:latin typeface="Helvetica" panose="020B0604020202020204" pitchFamily="2" charset="0"/>
              </a:rPr>
              <a:t>Air </a:t>
            </a:r>
            <a:endParaRPr lang="en-US" sz="1320" dirty="0">
              <a:latin typeface="Helvetica" panose="020B0604020202020204" pitchFamily="2" charset="0"/>
            </a:endParaRPr>
          </a:p>
        </p:txBody>
      </p:sp>
      <p:sp>
        <p:nvSpPr>
          <p:cNvPr id="65" name="TextBox 64"/>
          <p:cNvSpPr txBox="1">
            <a:spLocks noChangeArrowheads="1"/>
          </p:cNvSpPr>
          <p:nvPr/>
        </p:nvSpPr>
        <p:spPr bwMode="auto">
          <a:xfrm>
            <a:off x="3166002" y="2356666"/>
            <a:ext cx="143801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1320" b="1" dirty="0">
                <a:latin typeface="Helvetica" panose="020B0604020202020204" pitchFamily="2" charset="0"/>
              </a:rPr>
              <a:t>Ocean</a:t>
            </a:r>
            <a:endParaRPr lang="en-US" sz="1320" dirty="0">
              <a:latin typeface="Helvetica" panose="020B0604020202020204" pitchFamily="2" charset="0"/>
            </a:endParaRPr>
          </a:p>
        </p:txBody>
      </p:sp>
      <p:pic>
        <p:nvPicPr>
          <p:cNvPr id="66" name="Picture 6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642835" y="2035113"/>
            <a:ext cx="484350" cy="484350"/>
          </a:xfrm>
          <a:prstGeom prst="rect">
            <a:avLst/>
          </a:prstGeom>
        </p:spPr>
      </p:pic>
      <p:grpSp>
        <p:nvGrpSpPr>
          <p:cNvPr id="70" name="Group 69"/>
          <p:cNvGrpSpPr/>
          <p:nvPr/>
        </p:nvGrpSpPr>
        <p:grpSpPr>
          <a:xfrm>
            <a:off x="6606151" y="4743846"/>
            <a:ext cx="807735" cy="641613"/>
            <a:chOff x="4406412" y="1068671"/>
            <a:chExt cx="979173" cy="777792"/>
          </a:xfrm>
        </p:grpSpPr>
        <p:sp>
          <p:nvSpPr>
            <p:cNvPr id="71" name="Rectangle 70"/>
            <p:cNvSpPr/>
            <p:nvPr/>
          </p:nvSpPr>
          <p:spPr>
            <a:xfrm>
              <a:off x="4595892" y="1401814"/>
              <a:ext cx="592257" cy="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
            </a:p>
          </p:txBody>
        </p:sp>
        <p:sp>
          <p:nvSpPr>
            <p:cNvPr id="72" name="TextBox 71"/>
            <p:cNvSpPr txBox="1">
              <a:spLocks noChangeArrowheads="1"/>
            </p:cNvSpPr>
            <p:nvPr/>
          </p:nvSpPr>
          <p:spPr bwMode="auto">
            <a:xfrm>
              <a:off x="4406412" y="1411490"/>
              <a:ext cx="979173" cy="4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66" b="1" dirty="0">
                  <a:solidFill>
                    <a:srgbClr val="0070C0"/>
                  </a:solidFill>
                  <a:latin typeface="Helvetica" panose="020B0604020202020204" pitchFamily="2" charset="0"/>
                </a:rPr>
                <a:t>Import </a:t>
              </a:r>
            </a:p>
            <a:p>
              <a:pPr algn="ctr" eaLnBrk="1" hangingPunct="1"/>
              <a:r>
                <a:rPr lang="en-IN" sz="866" b="1" dirty="0">
                  <a:solidFill>
                    <a:srgbClr val="0070C0"/>
                  </a:solidFill>
                  <a:latin typeface="Helvetica" panose="020B0604020202020204" pitchFamily="2" charset="0"/>
                </a:rPr>
                <a:t>Port/Airport</a:t>
              </a:r>
            </a:p>
          </p:txBody>
        </p:sp>
        <p:pic>
          <p:nvPicPr>
            <p:cNvPr id="73" name="Picture 7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92474" y="1068671"/>
              <a:ext cx="313552" cy="344907"/>
            </a:xfrm>
            <a:prstGeom prst="rect">
              <a:avLst/>
            </a:prstGeom>
          </p:spPr>
        </p:pic>
        <p:pic>
          <p:nvPicPr>
            <p:cNvPr id="74" name="Picture 7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487" y="1094387"/>
              <a:ext cx="287100" cy="315810"/>
            </a:xfrm>
            <a:prstGeom prst="rect">
              <a:avLst/>
            </a:prstGeom>
          </p:spPr>
        </p:pic>
      </p:grpSp>
      <p:sp>
        <p:nvSpPr>
          <p:cNvPr id="75" name="Rectangle 3"/>
          <p:cNvSpPr txBox="1">
            <a:spLocks noChangeArrowheads="1"/>
          </p:cNvSpPr>
          <p:nvPr/>
        </p:nvSpPr>
        <p:spPr bwMode="auto">
          <a:xfrm>
            <a:off x="4575272" y="1281251"/>
            <a:ext cx="2408281" cy="291453"/>
          </a:xfrm>
          <a:prstGeom prst="rect">
            <a:avLst/>
          </a:prstGeom>
          <a:solidFill>
            <a:schemeClr val="accent3"/>
          </a:solidFill>
          <a:ln w="9525">
            <a:noFill/>
            <a:miter lim="800000"/>
            <a:headEnd/>
            <a:tailEnd/>
          </a:ln>
        </p:spPr>
        <p:txBody>
          <a:bodyPr anchor="ctr"/>
          <a:lstStyle/>
          <a:p>
            <a:pPr marL="235689" indent="-235689" algn="ctr">
              <a:defRPr/>
            </a:pPr>
            <a:r>
              <a:rPr lang="en-US" sz="1320" b="1" kern="0" dirty="0">
                <a:latin typeface="Helvetica" panose="020B0604020202020204" pitchFamily="2" charset="0"/>
                <a:cs typeface="Tahoma" pitchFamily="34" charset="0"/>
              </a:rPr>
              <a:t>     National </a:t>
            </a:r>
            <a:r>
              <a:rPr lang="en-US" sz="1320" b="1" kern="0" dirty="0" smtClean="0">
                <a:latin typeface="Helvetica" panose="020B0604020202020204" pitchFamily="2" charset="0"/>
                <a:cs typeface="Tahoma" pitchFamily="34" charset="0"/>
              </a:rPr>
              <a:t>Trade Platform</a:t>
            </a:r>
            <a:endParaRPr lang="en-IN" sz="1320" b="1" kern="0" dirty="0">
              <a:latin typeface="Helvetica" panose="020B0604020202020204" pitchFamily="2" charset="0"/>
              <a:cs typeface="Tahoma" pitchFamily="34" charset="0"/>
            </a:endParaRPr>
          </a:p>
        </p:txBody>
      </p:sp>
      <p:sp>
        <p:nvSpPr>
          <p:cNvPr id="80" name="TextBox 79"/>
          <p:cNvSpPr txBox="1">
            <a:spLocks noChangeArrowheads="1"/>
          </p:cNvSpPr>
          <p:nvPr/>
        </p:nvSpPr>
        <p:spPr bwMode="auto">
          <a:xfrm>
            <a:off x="1280658" y="2938544"/>
            <a:ext cx="1528537"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Air Cargo Community(ACS)</a:t>
            </a:r>
          </a:p>
          <a:p>
            <a:pPr algn="ctr" eaLnBrk="1" hangingPunct="1"/>
            <a:r>
              <a:rPr lang="pt-BR" sz="825" dirty="0">
                <a:solidFill>
                  <a:schemeClr val="tx1">
                    <a:lumMod val="95000"/>
                    <a:lumOff val="5000"/>
                  </a:schemeClr>
                </a:solidFill>
                <a:latin typeface="Helvetica" panose="020B0604020202020204" pitchFamily="2" charset="0"/>
              </a:rPr>
              <a:t>Airport Community System</a:t>
            </a:r>
          </a:p>
          <a:p>
            <a:pPr algn="ctr" eaLnBrk="1" hangingPunct="1"/>
            <a:r>
              <a:rPr lang="pt-BR" sz="825" dirty="0">
                <a:solidFill>
                  <a:schemeClr val="tx1">
                    <a:lumMod val="95000"/>
                    <a:lumOff val="5000"/>
                  </a:schemeClr>
                </a:solidFill>
                <a:latin typeface="Helvetica" panose="020B0604020202020204" pitchFamily="2" charset="0"/>
              </a:rPr>
              <a:t>e-Manifest |  e-DO</a:t>
            </a:r>
            <a:endParaRPr lang="en-US" sz="825" dirty="0">
              <a:solidFill>
                <a:schemeClr val="tx1">
                  <a:lumMod val="95000"/>
                  <a:lumOff val="5000"/>
                </a:schemeClr>
              </a:solidFill>
              <a:latin typeface="Helvetica" panose="020B0604020202020204" pitchFamily="2" charset="0"/>
            </a:endParaRPr>
          </a:p>
        </p:txBody>
      </p:sp>
      <p:sp>
        <p:nvSpPr>
          <p:cNvPr id="82" name="TextBox 81"/>
          <p:cNvSpPr txBox="1">
            <a:spLocks noChangeArrowheads="1"/>
          </p:cNvSpPr>
          <p:nvPr/>
        </p:nvSpPr>
        <p:spPr bwMode="auto">
          <a:xfrm>
            <a:off x="2913577" y="2933577"/>
            <a:ext cx="19428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Container Digital Exchange (PCS)</a:t>
            </a:r>
          </a:p>
          <a:p>
            <a:pPr algn="ctr" eaLnBrk="1" hangingPunct="1"/>
            <a:r>
              <a:rPr lang="en-IN" sz="825" dirty="0">
                <a:solidFill>
                  <a:schemeClr val="tx1">
                    <a:lumMod val="95000"/>
                    <a:lumOff val="5000"/>
                  </a:schemeClr>
                </a:solidFill>
                <a:latin typeface="Helvetica" panose="020B0604020202020204" pitchFamily="2" charset="0"/>
              </a:rPr>
              <a:t>e-Manifest |  e-DO  |  e-VGM  |  UCC</a:t>
            </a:r>
            <a:endParaRPr lang="en-US" sz="825" dirty="0">
              <a:solidFill>
                <a:schemeClr val="tx1">
                  <a:lumMod val="95000"/>
                  <a:lumOff val="5000"/>
                </a:schemeClr>
              </a:solidFill>
              <a:latin typeface="Helvetica" panose="020B0604020202020204" pitchFamily="2" charset="0"/>
            </a:endParaRPr>
          </a:p>
        </p:txBody>
      </p:sp>
      <p:grpSp>
        <p:nvGrpSpPr>
          <p:cNvPr id="103" name="Group 102"/>
          <p:cNvGrpSpPr/>
          <p:nvPr/>
        </p:nvGrpSpPr>
        <p:grpSpPr>
          <a:xfrm>
            <a:off x="3410031" y="3797343"/>
            <a:ext cx="110936" cy="353738"/>
            <a:chOff x="2698136" y="2816209"/>
            <a:chExt cx="134482" cy="919209"/>
          </a:xfrm>
        </p:grpSpPr>
        <p:cxnSp>
          <p:nvCxnSpPr>
            <p:cNvPr id="104" name="Straight Arrow Connector 103"/>
            <p:cNvCxnSpPr/>
            <p:nvPr/>
          </p:nvCxnSpPr>
          <p:spPr>
            <a:xfrm flipV="1">
              <a:off x="2698136" y="2862776"/>
              <a:ext cx="0" cy="872642"/>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2703415" y="2816209"/>
              <a:ext cx="129203" cy="5299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2442502" y="3753120"/>
            <a:ext cx="106582" cy="230972"/>
            <a:chOff x="1666726" y="2558628"/>
            <a:chExt cx="129203" cy="726238"/>
          </a:xfrm>
        </p:grpSpPr>
        <p:cxnSp>
          <p:nvCxnSpPr>
            <p:cNvPr id="107" name="Straight Arrow Connector 106"/>
            <p:cNvCxnSpPr/>
            <p:nvPr/>
          </p:nvCxnSpPr>
          <p:spPr>
            <a:xfrm flipV="1">
              <a:off x="1670972" y="2603264"/>
              <a:ext cx="0" cy="681602"/>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1666726" y="2558628"/>
              <a:ext cx="129203" cy="5299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4414963" y="3911067"/>
            <a:ext cx="136469" cy="741393"/>
            <a:chOff x="4057832" y="3310033"/>
            <a:chExt cx="165434" cy="1196235"/>
          </a:xfrm>
        </p:grpSpPr>
        <p:cxnSp>
          <p:nvCxnSpPr>
            <p:cNvPr id="110" name="Straight Arrow Connector 109"/>
            <p:cNvCxnSpPr/>
            <p:nvPr/>
          </p:nvCxnSpPr>
          <p:spPr>
            <a:xfrm flipV="1">
              <a:off x="4057832" y="3379008"/>
              <a:ext cx="0" cy="1127260"/>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4063111" y="3310033"/>
              <a:ext cx="160155" cy="74544"/>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046820" y="3460172"/>
            <a:ext cx="158739" cy="1227803"/>
            <a:chOff x="4823797" y="3061518"/>
            <a:chExt cx="192431" cy="1637239"/>
          </a:xfrm>
        </p:grpSpPr>
        <p:cxnSp>
          <p:nvCxnSpPr>
            <p:cNvPr id="113" name="Straight Arrow Connector 112"/>
            <p:cNvCxnSpPr/>
            <p:nvPr/>
          </p:nvCxnSpPr>
          <p:spPr>
            <a:xfrm flipV="1">
              <a:off x="5016228" y="3097828"/>
              <a:ext cx="0" cy="1600929"/>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4823797" y="3061518"/>
              <a:ext cx="192431" cy="52483"/>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flipH="1">
            <a:off x="6575162" y="3289439"/>
            <a:ext cx="377855" cy="1575034"/>
            <a:chOff x="7134577" y="2822677"/>
            <a:chExt cx="179566" cy="2137164"/>
          </a:xfrm>
        </p:grpSpPr>
        <p:cxnSp>
          <p:nvCxnSpPr>
            <p:cNvPr id="115" name="Straight Arrow Connector 114"/>
            <p:cNvCxnSpPr/>
            <p:nvPr/>
          </p:nvCxnSpPr>
          <p:spPr>
            <a:xfrm flipV="1">
              <a:off x="7134577" y="2910878"/>
              <a:ext cx="0" cy="2048963"/>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7134578" y="2822677"/>
              <a:ext cx="179565" cy="94746"/>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7903043" y="2937199"/>
            <a:ext cx="261382" cy="1734392"/>
            <a:chOff x="7881386" y="2749518"/>
            <a:chExt cx="248234" cy="2273228"/>
          </a:xfrm>
        </p:grpSpPr>
        <p:cxnSp>
          <p:nvCxnSpPr>
            <p:cNvPr id="118" name="Straight Arrow Connector 117"/>
            <p:cNvCxnSpPr/>
            <p:nvPr/>
          </p:nvCxnSpPr>
          <p:spPr>
            <a:xfrm flipV="1">
              <a:off x="8129619" y="2816209"/>
              <a:ext cx="0" cy="2206537"/>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7881386" y="2749518"/>
              <a:ext cx="248234" cy="71754"/>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8382936" y="2915637"/>
            <a:ext cx="381084" cy="2206533"/>
            <a:chOff x="9389540" y="3288274"/>
            <a:chExt cx="141330" cy="2038072"/>
          </a:xfrm>
        </p:grpSpPr>
        <p:cxnSp>
          <p:nvCxnSpPr>
            <p:cNvPr id="121" name="Straight Arrow Connector 120"/>
            <p:cNvCxnSpPr/>
            <p:nvPr/>
          </p:nvCxnSpPr>
          <p:spPr>
            <a:xfrm flipV="1">
              <a:off x="9530870" y="3347306"/>
              <a:ext cx="0" cy="1979040"/>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9389540" y="3288274"/>
              <a:ext cx="134655" cy="62675"/>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8438425" y="2592446"/>
            <a:ext cx="1414611" cy="1749468"/>
            <a:chOff x="10515457" y="2784871"/>
            <a:chExt cx="134655" cy="1624630"/>
          </a:xfrm>
        </p:grpSpPr>
        <p:cxnSp>
          <p:nvCxnSpPr>
            <p:cNvPr id="124" name="Straight Arrow Connector 123"/>
            <p:cNvCxnSpPr/>
            <p:nvPr/>
          </p:nvCxnSpPr>
          <p:spPr>
            <a:xfrm flipV="1">
              <a:off x="10648422" y="2842705"/>
              <a:ext cx="0" cy="1566796"/>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0515457" y="2784871"/>
              <a:ext cx="134655" cy="62675"/>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8620701" y="2361430"/>
            <a:ext cx="2043471" cy="2645207"/>
            <a:chOff x="11604501" y="2994907"/>
            <a:chExt cx="129144" cy="2182617"/>
          </a:xfrm>
        </p:grpSpPr>
        <p:cxnSp>
          <p:nvCxnSpPr>
            <p:cNvPr id="128" name="Straight Arrow Connector 127"/>
            <p:cNvCxnSpPr/>
            <p:nvPr/>
          </p:nvCxnSpPr>
          <p:spPr>
            <a:xfrm flipV="1">
              <a:off x="11733645" y="3051087"/>
              <a:ext cx="0" cy="2126437"/>
            </a:xfrm>
            <a:prstGeom prst="straightConnector1">
              <a:avLst/>
            </a:prstGeom>
            <a:ln>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11604501" y="2994907"/>
              <a:ext cx="129144" cy="50676"/>
            </a:xfrm>
            <a:prstGeom prst="straightConnector1">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153" name="Straight Arrow Connector 152"/>
          <p:cNvCxnSpPr/>
          <p:nvPr/>
        </p:nvCxnSpPr>
        <p:spPr>
          <a:xfrm flipV="1">
            <a:off x="8945829" y="5529652"/>
            <a:ext cx="0" cy="158633"/>
          </a:xfrm>
          <a:prstGeom prst="straightConnector1">
            <a:avLst/>
          </a:prstGeom>
          <a:ln w="12700">
            <a:solidFill>
              <a:schemeClr val="bg1">
                <a:lumMod val="5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9885575" y="5357249"/>
            <a:ext cx="0" cy="232253"/>
          </a:xfrm>
          <a:prstGeom prst="straightConnector1">
            <a:avLst/>
          </a:prstGeom>
          <a:ln w="12700">
            <a:solidFill>
              <a:schemeClr val="bg1">
                <a:lumMod val="5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10815326" y="5475281"/>
            <a:ext cx="0" cy="191945"/>
          </a:xfrm>
          <a:prstGeom prst="straightConnector1">
            <a:avLst/>
          </a:prstGeom>
          <a:ln w="12700">
            <a:solidFill>
              <a:schemeClr val="bg1">
                <a:lumMod val="5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68" name="Rectangle 3"/>
          <p:cNvSpPr txBox="1">
            <a:spLocks noChangeArrowheads="1"/>
          </p:cNvSpPr>
          <p:nvPr/>
        </p:nvSpPr>
        <p:spPr bwMode="auto">
          <a:xfrm>
            <a:off x="1248586" y="1762194"/>
            <a:ext cx="3623651" cy="255159"/>
          </a:xfrm>
          <a:prstGeom prst="rect">
            <a:avLst/>
          </a:prstGeom>
          <a:solidFill>
            <a:srgbClr val="00B0F0"/>
          </a:solidFill>
          <a:ln w="9525">
            <a:noFill/>
            <a:miter lim="800000"/>
            <a:headEnd/>
            <a:tailEnd/>
          </a:ln>
        </p:spPr>
        <p:txBody>
          <a:bodyPr anchor="ctr"/>
          <a:lstStyle>
            <a:defPPr>
              <a:defRPr lang="en-US"/>
            </a:defPPr>
            <a:lvl1pPr marL="285718" indent="-285718" algn="ctr">
              <a:defRPr sz="1200" b="1" kern="0">
                <a:solidFill>
                  <a:schemeClr val="bg1"/>
                </a:solidFill>
                <a:latin typeface="Helvetica" panose="020B0604020202020204" pitchFamily="2" charset="0"/>
                <a:cs typeface="Tahoma" pitchFamily="34" charset="0"/>
              </a:defRPr>
            </a:lvl1pPr>
          </a:lstStyle>
          <a:p>
            <a:r>
              <a:rPr lang="en-US" sz="990" dirty="0"/>
              <a:t>Logistics Single Window</a:t>
            </a:r>
            <a:endParaRPr lang="en-IN" sz="990" dirty="0"/>
          </a:p>
        </p:txBody>
      </p:sp>
      <p:sp>
        <p:nvSpPr>
          <p:cNvPr id="169" name="Rectangle 3"/>
          <p:cNvSpPr txBox="1">
            <a:spLocks noChangeArrowheads="1"/>
          </p:cNvSpPr>
          <p:nvPr/>
        </p:nvSpPr>
        <p:spPr bwMode="auto">
          <a:xfrm>
            <a:off x="5669962" y="1762194"/>
            <a:ext cx="2255889" cy="255159"/>
          </a:xfrm>
          <a:prstGeom prst="rect">
            <a:avLst/>
          </a:prstGeom>
          <a:solidFill>
            <a:srgbClr val="00B0F0"/>
          </a:solidFill>
          <a:ln w="9525">
            <a:noFill/>
            <a:miter lim="800000"/>
            <a:headEnd/>
            <a:tailEnd/>
          </a:ln>
        </p:spPr>
        <p:txBody>
          <a:bodyPr anchor="ctr"/>
          <a:lstStyle>
            <a:defPPr>
              <a:defRPr lang="en-US"/>
            </a:defPPr>
            <a:lvl1pPr marL="285718" indent="-285718" algn="ctr">
              <a:defRPr sz="1200" b="1" kern="0">
                <a:solidFill>
                  <a:schemeClr val="bg1"/>
                </a:solidFill>
                <a:latin typeface="Helvetica" panose="020B0604020202020204" pitchFamily="2" charset="0"/>
                <a:cs typeface="Tahoma" pitchFamily="34" charset="0"/>
              </a:defRPr>
            </a:lvl1pPr>
          </a:lstStyle>
          <a:p>
            <a:r>
              <a:rPr lang="en-US" sz="990" dirty="0" smtClean="0"/>
              <a:t>Logistics Marketplace</a:t>
            </a:r>
            <a:endParaRPr lang="en-IN" sz="990" dirty="0"/>
          </a:p>
        </p:txBody>
      </p:sp>
      <p:sp>
        <p:nvSpPr>
          <p:cNvPr id="170" name="TextBox 169"/>
          <p:cNvSpPr txBox="1">
            <a:spLocks noChangeArrowheads="1"/>
          </p:cNvSpPr>
          <p:nvPr/>
        </p:nvSpPr>
        <p:spPr bwMode="auto">
          <a:xfrm>
            <a:off x="2997773" y="3479044"/>
            <a:ext cx="1774472"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a:solidFill>
                  <a:schemeClr val="tx1">
                    <a:lumMod val="95000"/>
                    <a:lumOff val="5000"/>
                  </a:schemeClr>
                </a:solidFill>
                <a:latin typeface="Helvetica" panose="020B0604020202020204" pitchFamily="2" charset="0"/>
              </a:rPr>
              <a:t>Rail/Road Community Platform</a:t>
            </a:r>
            <a:endParaRPr lang="en-US" sz="825" dirty="0">
              <a:solidFill>
                <a:schemeClr val="tx1">
                  <a:lumMod val="95000"/>
                  <a:lumOff val="5000"/>
                </a:schemeClr>
              </a:solidFill>
              <a:latin typeface="Helvetica" panose="020B0604020202020204" pitchFamily="2" charset="0"/>
            </a:endParaRPr>
          </a:p>
        </p:txBody>
      </p:sp>
      <p:cxnSp>
        <p:nvCxnSpPr>
          <p:cNvPr id="189" name="Elbow Connector 188"/>
          <p:cNvCxnSpPr>
            <a:stCxn id="168" idx="3"/>
          </p:cNvCxnSpPr>
          <p:nvPr/>
        </p:nvCxnSpPr>
        <p:spPr>
          <a:xfrm flipV="1">
            <a:off x="4872236" y="1516087"/>
            <a:ext cx="249310" cy="3736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H="1" flipV="1">
            <a:off x="5340703" y="1516087"/>
            <a:ext cx="330824" cy="383520"/>
          </a:xfrm>
          <a:prstGeom prst="bentConnector3">
            <a:avLst>
              <a:gd name="adj1" fmla="val 99947"/>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4" name="Picture 20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10664" y="2695801"/>
            <a:ext cx="668527" cy="219837"/>
          </a:xfrm>
          <a:prstGeom prst="rect">
            <a:avLst/>
          </a:prstGeom>
        </p:spPr>
      </p:pic>
      <p:pic>
        <p:nvPicPr>
          <p:cNvPr id="205" name="Picture 20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37784" y="2702081"/>
            <a:ext cx="694453" cy="216734"/>
          </a:xfrm>
          <a:prstGeom prst="rect">
            <a:avLst/>
          </a:prstGeom>
        </p:spPr>
      </p:pic>
      <p:pic>
        <p:nvPicPr>
          <p:cNvPr id="206" name="Picture 20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50747" y="3291131"/>
            <a:ext cx="668527" cy="219837"/>
          </a:xfrm>
          <a:prstGeom prst="rect">
            <a:avLst/>
          </a:prstGeom>
        </p:spPr>
      </p:pic>
      <p:pic>
        <p:nvPicPr>
          <p:cNvPr id="159" name="Picture 1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51411" y="987330"/>
            <a:ext cx="618822" cy="618822"/>
          </a:xfrm>
          <a:prstGeom prst="rect">
            <a:avLst/>
          </a:prstGeom>
        </p:spPr>
      </p:pic>
      <p:grpSp>
        <p:nvGrpSpPr>
          <p:cNvPr id="162" name="Group 187">
            <a:extLst>
              <a:ext uri="{FF2B5EF4-FFF2-40B4-BE49-F238E27FC236}">
                <a16:creationId xmlns:a16="http://schemas.microsoft.com/office/drawing/2014/main" id="{946A2C0C-082A-436F-9AB4-DFD4422E4A35}"/>
              </a:ext>
            </a:extLst>
          </p:cNvPr>
          <p:cNvGrpSpPr>
            <a:grpSpLocks/>
          </p:cNvGrpSpPr>
          <p:nvPr/>
        </p:nvGrpSpPr>
        <p:grpSpPr bwMode="auto">
          <a:xfrm>
            <a:off x="6392961" y="2208395"/>
            <a:ext cx="733350" cy="404652"/>
            <a:chOff x="0" y="0"/>
            <a:chExt cx="889408" cy="490592"/>
          </a:xfrm>
        </p:grpSpPr>
        <p:sp>
          <p:nvSpPr>
            <p:cNvPr id="164" name="Freeform 986">
              <a:extLst>
                <a:ext uri="{FF2B5EF4-FFF2-40B4-BE49-F238E27FC236}">
                  <a16:creationId xmlns:a16="http://schemas.microsoft.com/office/drawing/2014/main" id="{1D7645FD-E3C9-4021-B6C3-71EF5E06DE15}"/>
                </a:ext>
              </a:extLst>
            </p:cNvPr>
            <p:cNvSpPr>
              <a:spLocks noChangeArrowheads="1"/>
            </p:cNvSpPr>
            <p:nvPr/>
          </p:nvSpPr>
          <p:spPr bwMode="auto">
            <a:xfrm>
              <a:off x="724285" y="394255"/>
              <a:ext cx="115959" cy="37465"/>
            </a:xfrm>
            <a:custGeom>
              <a:avLst/>
              <a:gdLst>
                <a:gd name="T0" fmla="*/ 311264 w 21600"/>
                <a:gd name="T1" fmla="*/ 32492 h 21600"/>
                <a:gd name="T2" fmla="*/ 311264 w 21600"/>
                <a:gd name="T3" fmla="*/ 32492 h 21600"/>
                <a:gd name="T4" fmla="*/ 311264 w 21600"/>
                <a:gd name="T5" fmla="*/ 32492 h 21600"/>
                <a:gd name="T6" fmla="*/ 311264 w 21600"/>
                <a:gd name="T7" fmla="*/ 324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1073" y="0"/>
                  </a:lnTo>
                  <a:lnTo>
                    <a:pt x="21600" y="0"/>
                  </a:lnTo>
                  <a:lnTo>
                    <a:pt x="21600" y="17117"/>
                  </a:lnTo>
                  <a:lnTo>
                    <a:pt x="0" y="216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5" name="Freeform 987">
              <a:extLst>
                <a:ext uri="{FF2B5EF4-FFF2-40B4-BE49-F238E27FC236}">
                  <a16:creationId xmlns:a16="http://schemas.microsoft.com/office/drawing/2014/main" id="{BA5192C6-3CEE-45D1-8C1B-AC79A4B225B6}"/>
                </a:ext>
              </a:extLst>
            </p:cNvPr>
            <p:cNvSpPr>
              <a:spLocks noChangeArrowheads="1"/>
            </p:cNvSpPr>
            <p:nvPr/>
          </p:nvSpPr>
          <p:spPr bwMode="auto">
            <a:xfrm>
              <a:off x="711797" y="394255"/>
              <a:ext cx="32113" cy="39249"/>
            </a:xfrm>
            <a:custGeom>
              <a:avLst/>
              <a:gdLst>
                <a:gd name="T0" fmla="*/ 23872 w 21600"/>
                <a:gd name="T1" fmla="*/ 35660 h 21600"/>
                <a:gd name="T2" fmla="*/ 23872 w 21600"/>
                <a:gd name="T3" fmla="*/ 35660 h 21600"/>
                <a:gd name="T4" fmla="*/ 23872 w 21600"/>
                <a:gd name="T5" fmla="*/ 35660 h 21600"/>
                <a:gd name="T6" fmla="*/ 23872 w 21600"/>
                <a:gd name="T7" fmla="*/ 356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078" y="20411"/>
                  </a:lnTo>
                  <a:lnTo>
                    <a:pt x="0" y="21600"/>
                  </a:lnTo>
                  <a:lnTo>
                    <a:pt x="3522"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6" name="Freeform 988">
              <a:extLst>
                <a:ext uri="{FF2B5EF4-FFF2-40B4-BE49-F238E27FC236}">
                  <a16:creationId xmlns:a16="http://schemas.microsoft.com/office/drawing/2014/main" id="{616256FF-88C4-4E8E-9994-1BFD4A4333E7}"/>
                </a:ext>
              </a:extLst>
            </p:cNvPr>
            <p:cNvSpPr>
              <a:spLocks noChangeArrowheads="1"/>
            </p:cNvSpPr>
            <p:nvPr/>
          </p:nvSpPr>
          <p:spPr bwMode="auto">
            <a:xfrm>
              <a:off x="697525" y="394255"/>
              <a:ext cx="33897" cy="41033"/>
            </a:xfrm>
            <a:custGeom>
              <a:avLst/>
              <a:gdLst>
                <a:gd name="T0" fmla="*/ 26598 w 21600"/>
                <a:gd name="T1" fmla="*/ 38976 h 21600"/>
                <a:gd name="T2" fmla="*/ 26598 w 21600"/>
                <a:gd name="T3" fmla="*/ 38976 h 21600"/>
                <a:gd name="T4" fmla="*/ 26598 w 21600"/>
                <a:gd name="T5" fmla="*/ 38976 h 21600"/>
                <a:gd name="T6" fmla="*/ 26598 w 21600"/>
                <a:gd name="T7" fmla="*/ 3897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23" y="20443"/>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1" name="Freeform 989">
              <a:extLst>
                <a:ext uri="{FF2B5EF4-FFF2-40B4-BE49-F238E27FC236}">
                  <a16:creationId xmlns:a16="http://schemas.microsoft.com/office/drawing/2014/main" id="{52E62E98-CD0C-4A2E-95E5-1E5E44577CF0}"/>
                </a:ext>
              </a:extLst>
            </p:cNvPr>
            <p:cNvSpPr>
              <a:spLocks noChangeArrowheads="1"/>
            </p:cNvSpPr>
            <p:nvPr/>
          </p:nvSpPr>
          <p:spPr bwMode="auto">
            <a:xfrm>
              <a:off x="683254" y="394255"/>
              <a:ext cx="33896" cy="41033"/>
            </a:xfrm>
            <a:custGeom>
              <a:avLst/>
              <a:gdLst>
                <a:gd name="T0" fmla="*/ 26596 w 21600"/>
                <a:gd name="T1" fmla="*/ 38976 h 21600"/>
                <a:gd name="T2" fmla="*/ 26596 w 21600"/>
                <a:gd name="T3" fmla="*/ 38976 h 21600"/>
                <a:gd name="T4" fmla="*/ 26596 w 21600"/>
                <a:gd name="T5" fmla="*/ 38976 h 21600"/>
                <a:gd name="T6" fmla="*/ 26596 w 21600"/>
                <a:gd name="T7" fmla="*/ 3897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153" y="20473"/>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3" name="Freeform 990">
              <a:extLst>
                <a:ext uri="{FF2B5EF4-FFF2-40B4-BE49-F238E27FC236}">
                  <a16:creationId xmlns:a16="http://schemas.microsoft.com/office/drawing/2014/main" id="{A5A1A97D-78FE-4C8C-8CF2-266F90E7FE95}"/>
                </a:ext>
              </a:extLst>
            </p:cNvPr>
            <p:cNvSpPr>
              <a:spLocks noChangeArrowheads="1"/>
            </p:cNvSpPr>
            <p:nvPr/>
          </p:nvSpPr>
          <p:spPr bwMode="auto">
            <a:xfrm>
              <a:off x="668982" y="394255"/>
              <a:ext cx="33897" cy="42817"/>
            </a:xfrm>
            <a:custGeom>
              <a:avLst/>
              <a:gdLst>
                <a:gd name="T0" fmla="*/ 26598 w 21600"/>
                <a:gd name="T1" fmla="*/ 42438 h 21600"/>
                <a:gd name="T2" fmla="*/ 26598 w 21600"/>
                <a:gd name="T3" fmla="*/ 42438 h 21600"/>
                <a:gd name="T4" fmla="*/ 26598 w 21600"/>
                <a:gd name="T5" fmla="*/ 42438 h 21600"/>
                <a:gd name="T6" fmla="*/ 26598 w 21600"/>
                <a:gd name="T7" fmla="*/ 4243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23" y="20677"/>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6" name="Freeform 991">
              <a:extLst>
                <a:ext uri="{FF2B5EF4-FFF2-40B4-BE49-F238E27FC236}">
                  <a16:creationId xmlns:a16="http://schemas.microsoft.com/office/drawing/2014/main" id="{8CC951E6-5CA0-497E-94D2-966DCA9DBEB0}"/>
                </a:ext>
              </a:extLst>
            </p:cNvPr>
            <p:cNvSpPr>
              <a:spLocks noChangeArrowheads="1"/>
            </p:cNvSpPr>
            <p:nvPr/>
          </p:nvSpPr>
          <p:spPr bwMode="auto">
            <a:xfrm>
              <a:off x="654711" y="394255"/>
              <a:ext cx="33896" cy="42817"/>
            </a:xfrm>
            <a:custGeom>
              <a:avLst/>
              <a:gdLst>
                <a:gd name="T0" fmla="*/ 26596 w 21600"/>
                <a:gd name="T1" fmla="*/ 42438 h 21600"/>
                <a:gd name="T2" fmla="*/ 26596 w 21600"/>
                <a:gd name="T3" fmla="*/ 42438 h 21600"/>
                <a:gd name="T4" fmla="*/ 26596 w 21600"/>
                <a:gd name="T5" fmla="*/ 42438 h 21600"/>
                <a:gd name="T6" fmla="*/ 26596 w 21600"/>
                <a:gd name="T7" fmla="*/ 4243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23" y="20700"/>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7" name="Freeform 992">
              <a:extLst>
                <a:ext uri="{FF2B5EF4-FFF2-40B4-BE49-F238E27FC236}">
                  <a16:creationId xmlns:a16="http://schemas.microsoft.com/office/drawing/2014/main" id="{8448E1D4-6F56-468E-AE0F-FB68022916A9}"/>
                </a:ext>
              </a:extLst>
            </p:cNvPr>
            <p:cNvSpPr>
              <a:spLocks noChangeArrowheads="1"/>
            </p:cNvSpPr>
            <p:nvPr/>
          </p:nvSpPr>
          <p:spPr bwMode="auto">
            <a:xfrm>
              <a:off x="640439" y="394255"/>
              <a:ext cx="33897" cy="44601"/>
            </a:xfrm>
            <a:custGeom>
              <a:avLst/>
              <a:gdLst>
                <a:gd name="T0" fmla="*/ 26598 w 21600"/>
                <a:gd name="T1" fmla="*/ 46048 h 21600"/>
                <a:gd name="T2" fmla="*/ 26598 w 21600"/>
                <a:gd name="T3" fmla="*/ 46048 h 21600"/>
                <a:gd name="T4" fmla="*/ 26598 w 21600"/>
                <a:gd name="T5" fmla="*/ 46048 h 21600"/>
                <a:gd name="T6" fmla="*/ 26598 w 21600"/>
                <a:gd name="T7" fmla="*/ 4604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62" y="20546"/>
                  </a:lnTo>
                  <a:lnTo>
                    <a:pt x="0" y="21600"/>
                  </a:lnTo>
                  <a:lnTo>
                    <a:pt x="409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8" name="Freeform 993">
              <a:extLst>
                <a:ext uri="{FF2B5EF4-FFF2-40B4-BE49-F238E27FC236}">
                  <a16:creationId xmlns:a16="http://schemas.microsoft.com/office/drawing/2014/main" id="{C49F936E-673A-4FA3-950F-1B7500300174}"/>
                </a:ext>
              </a:extLst>
            </p:cNvPr>
            <p:cNvSpPr>
              <a:spLocks noChangeArrowheads="1"/>
            </p:cNvSpPr>
            <p:nvPr/>
          </p:nvSpPr>
          <p:spPr bwMode="auto">
            <a:xfrm>
              <a:off x="627952" y="349656"/>
              <a:ext cx="33896" cy="89200"/>
            </a:xfrm>
            <a:custGeom>
              <a:avLst/>
              <a:gdLst>
                <a:gd name="T0" fmla="*/ 26596 w 21600"/>
                <a:gd name="T1" fmla="*/ 184181 h 21600"/>
                <a:gd name="T2" fmla="*/ 26596 w 21600"/>
                <a:gd name="T3" fmla="*/ 184181 h 21600"/>
                <a:gd name="T4" fmla="*/ 26596 w 21600"/>
                <a:gd name="T5" fmla="*/ 184181 h 21600"/>
                <a:gd name="T6" fmla="*/ 26596 w 21600"/>
                <a:gd name="T7" fmla="*/ 1841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800"/>
                  </a:moveTo>
                  <a:lnTo>
                    <a:pt x="17923" y="21168"/>
                  </a:lnTo>
                  <a:lnTo>
                    <a:pt x="0" y="21600"/>
                  </a:lnTo>
                  <a:lnTo>
                    <a:pt x="7813" y="0"/>
                  </a:lnTo>
                  <a:lnTo>
                    <a:pt x="7813" y="10800"/>
                  </a:lnTo>
                  <a:lnTo>
                    <a:pt x="21600" y="108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0" name="Freeform 994">
              <a:extLst>
                <a:ext uri="{FF2B5EF4-FFF2-40B4-BE49-F238E27FC236}">
                  <a16:creationId xmlns:a16="http://schemas.microsoft.com/office/drawing/2014/main" id="{8ADBF5AE-58CD-4189-A1CA-31292DA68EEB}"/>
                </a:ext>
              </a:extLst>
            </p:cNvPr>
            <p:cNvSpPr>
              <a:spLocks noChangeArrowheads="1"/>
            </p:cNvSpPr>
            <p:nvPr/>
          </p:nvSpPr>
          <p:spPr bwMode="auto">
            <a:xfrm>
              <a:off x="613680" y="251538"/>
              <a:ext cx="33897" cy="189102"/>
            </a:xfrm>
            <a:custGeom>
              <a:avLst/>
              <a:gdLst>
                <a:gd name="T0" fmla="*/ 26598 w 21600"/>
                <a:gd name="T1" fmla="*/ 827768 h 21600"/>
                <a:gd name="T2" fmla="*/ 26598 w 21600"/>
                <a:gd name="T3" fmla="*/ 827768 h 21600"/>
                <a:gd name="T4" fmla="*/ 26598 w 21600"/>
                <a:gd name="T5" fmla="*/ 827768 h 21600"/>
                <a:gd name="T6" fmla="*/ 26598 w 21600"/>
                <a:gd name="T7" fmla="*/ 82776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6364"/>
                  </a:moveTo>
                  <a:lnTo>
                    <a:pt x="17550" y="21395"/>
                  </a:lnTo>
                  <a:lnTo>
                    <a:pt x="0" y="21600"/>
                  </a:lnTo>
                  <a:lnTo>
                    <a:pt x="16650" y="0"/>
                  </a:lnTo>
                  <a:lnTo>
                    <a:pt x="16650" y="16364"/>
                  </a:lnTo>
                  <a:lnTo>
                    <a:pt x="21600" y="1636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2" name="Freeform 995">
              <a:extLst>
                <a:ext uri="{FF2B5EF4-FFF2-40B4-BE49-F238E27FC236}">
                  <a16:creationId xmlns:a16="http://schemas.microsoft.com/office/drawing/2014/main" id="{B9DC2BF4-7A65-429E-98F6-15B3A90D2DAF}"/>
                </a:ext>
              </a:extLst>
            </p:cNvPr>
            <p:cNvSpPr>
              <a:spLocks noChangeArrowheads="1"/>
            </p:cNvSpPr>
            <p:nvPr/>
          </p:nvSpPr>
          <p:spPr bwMode="auto">
            <a:xfrm>
              <a:off x="599409" y="153420"/>
              <a:ext cx="41032" cy="287221"/>
            </a:xfrm>
            <a:custGeom>
              <a:avLst/>
              <a:gdLst>
                <a:gd name="T0" fmla="*/ 38973 w 21600"/>
                <a:gd name="T1" fmla="*/ 1909634 h 21600"/>
                <a:gd name="T2" fmla="*/ 38973 w 21600"/>
                <a:gd name="T3" fmla="*/ 1909634 h 21600"/>
                <a:gd name="T4" fmla="*/ 38973 w 21600"/>
                <a:gd name="T5" fmla="*/ 1909634 h 21600"/>
                <a:gd name="T6" fmla="*/ 38973 w 21600"/>
                <a:gd name="T7" fmla="*/ 190963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4766"/>
                  </a:moveTo>
                  <a:lnTo>
                    <a:pt x="15101" y="21466"/>
                  </a:lnTo>
                  <a:lnTo>
                    <a:pt x="0" y="21600"/>
                  </a:lnTo>
                  <a:lnTo>
                    <a:pt x="21600" y="0"/>
                  </a:lnTo>
                  <a:lnTo>
                    <a:pt x="21600" y="14766"/>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3" name="Freeform 996">
              <a:extLst>
                <a:ext uri="{FF2B5EF4-FFF2-40B4-BE49-F238E27FC236}">
                  <a16:creationId xmlns:a16="http://schemas.microsoft.com/office/drawing/2014/main" id="{A045E2E1-E2A9-4296-8C25-63951275575F}"/>
                </a:ext>
              </a:extLst>
            </p:cNvPr>
            <p:cNvSpPr>
              <a:spLocks noChangeArrowheads="1"/>
            </p:cNvSpPr>
            <p:nvPr/>
          </p:nvSpPr>
          <p:spPr bwMode="auto">
            <a:xfrm>
              <a:off x="585137" y="55302"/>
              <a:ext cx="55304" cy="387122"/>
            </a:xfrm>
            <a:custGeom>
              <a:avLst/>
              <a:gdLst>
                <a:gd name="T0" fmla="*/ 70799 w 21600"/>
                <a:gd name="T1" fmla="*/ 3469061 h 21600"/>
                <a:gd name="T2" fmla="*/ 70799 w 21600"/>
                <a:gd name="T3" fmla="*/ 3469061 h 21600"/>
                <a:gd name="T4" fmla="*/ 70799 w 21600"/>
                <a:gd name="T5" fmla="*/ 3469061 h 21600"/>
                <a:gd name="T6" fmla="*/ 70799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970"/>
                  </a:moveTo>
                  <a:lnTo>
                    <a:pt x="11084" y="21500"/>
                  </a:lnTo>
                  <a:lnTo>
                    <a:pt x="0" y="21600"/>
                  </a:lnTo>
                  <a:lnTo>
                    <a:pt x="21600" y="0"/>
                  </a:lnTo>
                  <a:lnTo>
                    <a:pt x="21600" y="1097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4" name="Freeform 997">
              <a:extLst>
                <a:ext uri="{FF2B5EF4-FFF2-40B4-BE49-F238E27FC236}">
                  <a16:creationId xmlns:a16="http://schemas.microsoft.com/office/drawing/2014/main" id="{DC78C9F2-A7A3-4CB5-B259-66AC0AC9F715}"/>
                </a:ext>
              </a:extLst>
            </p:cNvPr>
            <p:cNvSpPr>
              <a:spLocks noChangeArrowheads="1"/>
            </p:cNvSpPr>
            <p:nvPr/>
          </p:nvSpPr>
          <p:spPr bwMode="auto">
            <a:xfrm>
              <a:off x="570865" y="55302"/>
              <a:ext cx="69576" cy="387122"/>
            </a:xfrm>
            <a:custGeom>
              <a:avLst/>
              <a:gdLst>
                <a:gd name="T0" fmla="*/ 112056 w 21600"/>
                <a:gd name="T1" fmla="*/ 3469061 h 21600"/>
                <a:gd name="T2" fmla="*/ 112056 w 21600"/>
                <a:gd name="T3" fmla="*/ 3469061 h 21600"/>
                <a:gd name="T4" fmla="*/ 112056 w 21600"/>
                <a:gd name="T5" fmla="*/ 3469061 h 21600"/>
                <a:gd name="T6" fmla="*/ 112056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5450"/>
                  </a:moveTo>
                  <a:lnTo>
                    <a:pt x="8821" y="21481"/>
                  </a:lnTo>
                  <a:lnTo>
                    <a:pt x="0" y="21600"/>
                  </a:lnTo>
                  <a:lnTo>
                    <a:pt x="17190" y="0"/>
                  </a:lnTo>
                  <a:lnTo>
                    <a:pt x="21600" y="0"/>
                  </a:lnTo>
                  <a:lnTo>
                    <a:pt x="21600" y="545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5" name="Freeform 998">
              <a:extLst>
                <a:ext uri="{FF2B5EF4-FFF2-40B4-BE49-F238E27FC236}">
                  <a16:creationId xmlns:a16="http://schemas.microsoft.com/office/drawing/2014/main" id="{DE0B8E79-478B-48DC-9AF5-FBC18433C5FB}"/>
                </a:ext>
              </a:extLst>
            </p:cNvPr>
            <p:cNvSpPr>
              <a:spLocks noChangeArrowheads="1"/>
            </p:cNvSpPr>
            <p:nvPr/>
          </p:nvSpPr>
          <p:spPr bwMode="auto">
            <a:xfrm>
              <a:off x="560162" y="55302"/>
              <a:ext cx="80279" cy="387122"/>
            </a:xfrm>
            <a:custGeom>
              <a:avLst/>
              <a:gdLst>
                <a:gd name="T0" fmla="*/ 149185 w 21600"/>
                <a:gd name="T1" fmla="*/ 3469061 h 21600"/>
                <a:gd name="T2" fmla="*/ 149185 w 21600"/>
                <a:gd name="T3" fmla="*/ 3469061 h 21600"/>
                <a:gd name="T4" fmla="*/ 149185 w 21600"/>
                <a:gd name="T5" fmla="*/ 3469061 h 21600"/>
                <a:gd name="T6" fmla="*/ 149185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6943" y="21540"/>
                  </a:lnTo>
                  <a:lnTo>
                    <a:pt x="2411" y="21600"/>
                  </a:lnTo>
                  <a:lnTo>
                    <a:pt x="2411" y="20804"/>
                  </a:lnTo>
                  <a:lnTo>
                    <a:pt x="0" y="20804"/>
                  </a:lnTo>
                  <a:lnTo>
                    <a:pt x="14175"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6" name="Freeform 999">
              <a:extLst>
                <a:ext uri="{FF2B5EF4-FFF2-40B4-BE49-F238E27FC236}">
                  <a16:creationId xmlns:a16="http://schemas.microsoft.com/office/drawing/2014/main" id="{ED97A4D6-A945-4D1D-9C3E-4A6E854FFCD5}"/>
                </a:ext>
              </a:extLst>
            </p:cNvPr>
            <p:cNvSpPr>
              <a:spLocks noChangeArrowheads="1"/>
            </p:cNvSpPr>
            <p:nvPr/>
          </p:nvSpPr>
          <p:spPr bwMode="auto">
            <a:xfrm>
              <a:off x="545890" y="55302"/>
              <a:ext cx="80279" cy="387122"/>
            </a:xfrm>
            <a:custGeom>
              <a:avLst/>
              <a:gdLst>
                <a:gd name="T0" fmla="*/ 149185 w 21600"/>
                <a:gd name="T1" fmla="*/ 3469061 h 21600"/>
                <a:gd name="T2" fmla="*/ 149185 w 21600"/>
                <a:gd name="T3" fmla="*/ 3469061 h 21600"/>
                <a:gd name="T4" fmla="*/ 149185 w 21600"/>
                <a:gd name="T5" fmla="*/ 3469061 h 21600"/>
                <a:gd name="T6" fmla="*/ 149185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6943" y="21600"/>
                  </a:lnTo>
                  <a:lnTo>
                    <a:pt x="6171" y="21600"/>
                  </a:lnTo>
                  <a:lnTo>
                    <a:pt x="6171" y="20804"/>
                  </a:lnTo>
                  <a:lnTo>
                    <a:pt x="289" y="20804"/>
                  </a:lnTo>
                  <a:lnTo>
                    <a:pt x="0" y="20924"/>
                  </a:lnTo>
                  <a:lnTo>
                    <a:pt x="4821" y="13644"/>
                  </a:lnTo>
                  <a:lnTo>
                    <a:pt x="6171" y="13644"/>
                  </a:lnTo>
                  <a:lnTo>
                    <a:pt x="6171" y="11775"/>
                  </a:lnTo>
                  <a:lnTo>
                    <a:pt x="14175"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7" name="Freeform 1000">
              <a:extLst>
                <a:ext uri="{FF2B5EF4-FFF2-40B4-BE49-F238E27FC236}">
                  <a16:creationId xmlns:a16="http://schemas.microsoft.com/office/drawing/2014/main" id="{417CF876-6EB3-4ECF-91B3-7B37EAB5CA06}"/>
                </a:ext>
              </a:extLst>
            </p:cNvPr>
            <p:cNvSpPr>
              <a:spLocks noChangeArrowheads="1"/>
            </p:cNvSpPr>
            <p:nvPr/>
          </p:nvSpPr>
          <p:spPr bwMode="auto">
            <a:xfrm>
              <a:off x="528051" y="55302"/>
              <a:ext cx="83847" cy="399609"/>
            </a:xfrm>
            <a:custGeom>
              <a:avLst/>
              <a:gdLst>
                <a:gd name="T0" fmla="*/ 162741 w 21600"/>
                <a:gd name="T1" fmla="*/ 3696476 h 21600"/>
                <a:gd name="T2" fmla="*/ 162741 w 21600"/>
                <a:gd name="T3" fmla="*/ 3696476 h 21600"/>
                <a:gd name="T4" fmla="*/ 162741 w 21600"/>
                <a:gd name="T5" fmla="*/ 3696476 h 21600"/>
                <a:gd name="T6" fmla="*/ 162741 w 21600"/>
                <a:gd name="T7" fmla="*/ 369647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8089" y="20155"/>
                  </a:lnTo>
                  <a:lnTo>
                    <a:pt x="4780" y="20155"/>
                  </a:lnTo>
                  <a:lnTo>
                    <a:pt x="3677" y="20559"/>
                  </a:lnTo>
                  <a:lnTo>
                    <a:pt x="2574" y="20906"/>
                  </a:lnTo>
                  <a:lnTo>
                    <a:pt x="1379" y="21253"/>
                  </a:lnTo>
                  <a:lnTo>
                    <a:pt x="0" y="21600"/>
                  </a:lnTo>
                  <a:lnTo>
                    <a:pt x="5607" y="13218"/>
                  </a:lnTo>
                  <a:lnTo>
                    <a:pt x="10386" y="13218"/>
                  </a:lnTo>
                  <a:lnTo>
                    <a:pt x="10386" y="6108"/>
                  </a:lnTo>
                  <a:lnTo>
                    <a:pt x="1443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8" name="Freeform 1001">
              <a:extLst>
                <a:ext uri="{FF2B5EF4-FFF2-40B4-BE49-F238E27FC236}">
                  <a16:creationId xmlns:a16="http://schemas.microsoft.com/office/drawing/2014/main" id="{ECADDCEB-591A-45B7-B4BA-E9125FA019AB}"/>
                </a:ext>
              </a:extLst>
            </p:cNvPr>
            <p:cNvSpPr>
              <a:spLocks noChangeArrowheads="1"/>
            </p:cNvSpPr>
            <p:nvPr/>
          </p:nvSpPr>
          <p:spPr bwMode="auto">
            <a:xfrm>
              <a:off x="511994" y="55302"/>
              <a:ext cx="85632" cy="413881"/>
            </a:xfrm>
            <a:custGeom>
              <a:avLst/>
              <a:gdLst>
                <a:gd name="T0" fmla="*/ 169742 w 21600"/>
                <a:gd name="T1" fmla="*/ 3965229 h 21600"/>
                <a:gd name="T2" fmla="*/ 169742 w 21600"/>
                <a:gd name="T3" fmla="*/ 3965229 h 21600"/>
                <a:gd name="T4" fmla="*/ 169742 w 21600"/>
                <a:gd name="T5" fmla="*/ 3965229 h 21600"/>
                <a:gd name="T6" fmla="*/ 169742 w 21600"/>
                <a:gd name="T7" fmla="*/ 39652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4130" y="11023"/>
                  </a:lnTo>
                  <a:lnTo>
                    <a:pt x="14130" y="763"/>
                  </a:lnTo>
                  <a:lnTo>
                    <a:pt x="14670" y="0"/>
                  </a:lnTo>
                  <a:lnTo>
                    <a:pt x="21600" y="0"/>
                  </a:lnTo>
                  <a:close/>
                  <a:moveTo>
                    <a:pt x="12870" y="12774"/>
                  </a:moveTo>
                  <a:lnTo>
                    <a:pt x="8370" y="19589"/>
                  </a:lnTo>
                  <a:lnTo>
                    <a:pt x="7200" y="19980"/>
                  </a:lnTo>
                  <a:lnTo>
                    <a:pt x="6030" y="20352"/>
                  </a:lnTo>
                  <a:lnTo>
                    <a:pt x="4680" y="20688"/>
                  </a:lnTo>
                  <a:lnTo>
                    <a:pt x="3240" y="21023"/>
                  </a:lnTo>
                  <a:lnTo>
                    <a:pt x="2430" y="21190"/>
                  </a:lnTo>
                  <a:lnTo>
                    <a:pt x="1620" y="21321"/>
                  </a:lnTo>
                  <a:lnTo>
                    <a:pt x="810" y="21470"/>
                  </a:lnTo>
                  <a:lnTo>
                    <a:pt x="0" y="21600"/>
                  </a:lnTo>
                  <a:lnTo>
                    <a:pt x="5940" y="12774"/>
                  </a:lnTo>
                  <a:lnTo>
                    <a:pt x="12870" y="1277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0" name="Freeform 1002">
              <a:extLst>
                <a:ext uri="{FF2B5EF4-FFF2-40B4-BE49-F238E27FC236}">
                  <a16:creationId xmlns:a16="http://schemas.microsoft.com/office/drawing/2014/main" id="{A203C0BE-A6DD-45FA-AA53-B1006F0A1425}"/>
                </a:ext>
              </a:extLst>
            </p:cNvPr>
            <p:cNvSpPr>
              <a:spLocks noChangeArrowheads="1"/>
            </p:cNvSpPr>
            <p:nvPr/>
          </p:nvSpPr>
          <p:spPr bwMode="auto">
            <a:xfrm>
              <a:off x="497723" y="55302"/>
              <a:ext cx="87415" cy="424585"/>
            </a:xfrm>
            <a:custGeom>
              <a:avLst/>
              <a:gdLst>
                <a:gd name="T0" fmla="*/ 176886 w 21600"/>
                <a:gd name="T1" fmla="*/ 4172982 h 21600"/>
                <a:gd name="T2" fmla="*/ 176886 w 21600"/>
                <a:gd name="T3" fmla="*/ 4172982 h 21600"/>
                <a:gd name="T4" fmla="*/ 176886 w 21600"/>
                <a:gd name="T5" fmla="*/ 4172982 h 21600"/>
                <a:gd name="T6" fmla="*/ 176886 w 21600"/>
                <a:gd name="T7" fmla="*/ 41729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705" y="5768"/>
                  </a:lnTo>
                  <a:lnTo>
                    <a:pt x="17705" y="0"/>
                  </a:lnTo>
                  <a:lnTo>
                    <a:pt x="21600" y="0"/>
                  </a:lnTo>
                  <a:close/>
                  <a:moveTo>
                    <a:pt x="13102" y="12483"/>
                  </a:moveTo>
                  <a:lnTo>
                    <a:pt x="7702" y="20399"/>
                  </a:lnTo>
                  <a:lnTo>
                    <a:pt x="6993" y="20545"/>
                  </a:lnTo>
                  <a:lnTo>
                    <a:pt x="5400" y="20854"/>
                  </a:lnTo>
                  <a:lnTo>
                    <a:pt x="3718" y="21127"/>
                  </a:lnTo>
                  <a:lnTo>
                    <a:pt x="1948" y="21382"/>
                  </a:lnTo>
                  <a:lnTo>
                    <a:pt x="0" y="21600"/>
                  </a:lnTo>
                  <a:lnTo>
                    <a:pt x="6285" y="12338"/>
                  </a:lnTo>
                  <a:lnTo>
                    <a:pt x="6993" y="12447"/>
                  </a:lnTo>
                  <a:lnTo>
                    <a:pt x="7082" y="12483"/>
                  </a:lnTo>
                  <a:lnTo>
                    <a:pt x="13102" y="124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1" name="Freeform 1003">
              <a:extLst>
                <a:ext uri="{FF2B5EF4-FFF2-40B4-BE49-F238E27FC236}">
                  <a16:creationId xmlns:a16="http://schemas.microsoft.com/office/drawing/2014/main" id="{DB1C7ECF-6030-4275-94A8-FF7D48EE837B}"/>
                </a:ext>
              </a:extLst>
            </p:cNvPr>
            <p:cNvSpPr>
              <a:spLocks noChangeArrowheads="1"/>
            </p:cNvSpPr>
            <p:nvPr/>
          </p:nvSpPr>
          <p:spPr bwMode="auto">
            <a:xfrm>
              <a:off x="481668" y="55302"/>
              <a:ext cx="89199" cy="429937"/>
            </a:xfrm>
            <a:custGeom>
              <a:avLst/>
              <a:gdLst>
                <a:gd name="T0" fmla="*/ 184179 w 21600"/>
                <a:gd name="T1" fmla="*/ 4278848 h 21600"/>
                <a:gd name="T2" fmla="*/ 184179 w 21600"/>
                <a:gd name="T3" fmla="*/ 4278848 h 21600"/>
                <a:gd name="T4" fmla="*/ 184179 w 21600"/>
                <a:gd name="T5" fmla="*/ 4278848 h 21600"/>
                <a:gd name="T6" fmla="*/ 184179 w 21600"/>
                <a:gd name="T7" fmla="*/ 427884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21077" y="736"/>
                  </a:lnTo>
                  <a:lnTo>
                    <a:pt x="21077" y="0"/>
                  </a:lnTo>
                  <a:lnTo>
                    <a:pt x="21600" y="0"/>
                  </a:lnTo>
                  <a:close/>
                  <a:moveTo>
                    <a:pt x="13152" y="12307"/>
                  </a:moveTo>
                  <a:lnTo>
                    <a:pt x="7403" y="20811"/>
                  </a:lnTo>
                  <a:lnTo>
                    <a:pt x="5661" y="21062"/>
                  </a:lnTo>
                  <a:lnTo>
                    <a:pt x="3832" y="21277"/>
                  </a:lnTo>
                  <a:lnTo>
                    <a:pt x="2003" y="21456"/>
                  </a:lnTo>
                  <a:lnTo>
                    <a:pt x="0" y="21600"/>
                  </a:lnTo>
                  <a:lnTo>
                    <a:pt x="3135" y="17151"/>
                  </a:lnTo>
                  <a:lnTo>
                    <a:pt x="3397" y="16953"/>
                  </a:lnTo>
                  <a:lnTo>
                    <a:pt x="3658" y="16720"/>
                  </a:lnTo>
                  <a:lnTo>
                    <a:pt x="3832" y="16487"/>
                  </a:lnTo>
                  <a:lnTo>
                    <a:pt x="3832" y="16110"/>
                  </a:lnTo>
                  <a:lnTo>
                    <a:pt x="6881" y="11643"/>
                  </a:lnTo>
                  <a:lnTo>
                    <a:pt x="7839" y="11805"/>
                  </a:lnTo>
                  <a:lnTo>
                    <a:pt x="8710" y="11948"/>
                  </a:lnTo>
                  <a:lnTo>
                    <a:pt x="9581" y="12110"/>
                  </a:lnTo>
                  <a:lnTo>
                    <a:pt x="10539" y="12271"/>
                  </a:lnTo>
                  <a:lnTo>
                    <a:pt x="10626" y="12307"/>
                  </a:lnTo>
                  <a:lnTo>
                    <a:pt x="13152" y="1230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2" name="Freeform 1004">
              <a:extLst>
                <a:ext uri="{FF2B5EF4-FFF2-40B4-BE49-F238E27FC236}">
                  <a16:creationId xmlns:a16="http://schemas.microsoft.com/office/drawing/2014/main" id="{0A07B62A-848F-40AA-A3FF-1E46FA532BFB}"/>
                </a:ext>
              </a:extLst>
            </p:cNvPr>
            <p:cNvSpPr>
              <a:spLocks noChangeArrowheads="1"/>
            </p:cNvSpPr>
            <p:nvPr/>
          </p:nvSpPr>
          <p:spPr bwMode="auto">
            <a:xfrm>
              <a:off x="469180" y="280081"/>
              <a:ext cx="53520" cy="208726"/>
            </a:xfrm>
            <a:custGeom>
              <a:avLst/>
              <a:gdLst>
                <a:gd name="T0" fmla="*/ 66305 w 21600"/>
                <a:gd name="T1" fmla="*/ 1008485 h 21600"/>
                <a:gd name="T2" fmla="*/ 66305 w 21600"/>
                <a:gd name="T3" fmla="*/ 1008485 h 21600"/>
                <a:gd name="T4" fmla="*/ 66305 w 21600"/>
                <a:gd name="T5" fmla="*/ 1008485 h 21600"/>
                <a:gd name="T6" fmla="*/ 66305 w 21600"/>
                <a:gd name="T7" fmla="*/ 100848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873"/>
                  </a:moveTo>
                  <a:lnTo>
                    <a:pt x="11511" y="20571"/>
                  </a:lnTo>
                  <a:lnTo>
                    <a:pt x="8811" y="20902"/>
                  </a:lnTo>
                  <a:lnTo>
                    <a:pt x="5826" y="21196"/>
                  </a:lnTo>
                  <a:lnTo>
                    <a:pt x="2984" y="21416"/>
                  </a:lnTo>
                  <a:lnTo>
                    <a:pt x="0" y="21600"/>
                  </a:lnTo>
                  <a:lnTo>
                    <a:pt x="3837" y="14510"/>
                  </a:lnTo>
                  <a:lnTo>
                    <a:pt x="4689" y="14327"/>
                  </a:lnTo>
                  <a:lnTo>
                    <a:pt x="5684" y="14069"/>
                  </a:lnTo>
                  <a:lnTo>
                    <a:pt x="7105" y="13665"/>
                  </a:lnTo>
                  <a:lnTo>
                    <a:pt x="8384" y="13261"/>
                  </a:lnTo>
                  <a:lnTo>
                    <a:pt x="9379" y="12820"/>
                  </a:lnTo>
                  <a:lnTo>
                    <a:pt x="10232" y="12380"/>
                  </a:lnTo>
                  <a:lnTo>
                    <a:pt x="10942" y="11902"/>
                  </a:lnTo>
                  <a:lnTo>
                    <a:pt x="11368" y="11351"/>
                  </a:lnTo>
                  <a:lnTo>
                    <a:pt x="11653" y="10837"/>
                  </a:lnTo>
                  <a:lnTo>
                    <a:pt x="11795" y="10286"/>
                  </a:lnTo>
                  <a:lnTo>
                    <a:pt x="11795" y="9845"/>
                  </a:lnTo>
                  <a:lnTo>
                    <a:pt x="11226" y="8963"/>
                  </a:lnTo>
                  <a:lnTo>
                    <a:pt x="10800" y="8596"/>
                  </a:lnTo>
                  <a:lnTo>
                    <a:pt x="10232" y="8192"/>
                  </a:lnTo>
                  <a:lnTo>
                    <a:pt x="8811" y="7457"/>
                  </a:lnTo>
                  <a:lnTo>
                    <a:pt x="7816" y="7090"/>
                  </a:lnTo>
                  <a:lnTo>
                    <a:pt x="11653" y="0"/>
                  </a:lnTo>
                  <a:lnTo>
                    <a:pt x="14495" y="404"/>
                  </a:lnTo>
                  <a:lnTo>
                    <a:pt x="16911" y="845"/>
                  </a:lnTo>
                  <a:lnTo>
                    <a:pt x="19326" y="1359"/>
                  </a:lnTo>
                  <a:lnTo>
                    <a:pt x="21600" y="187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4" name="Freeform 1005">
              <a:extLst>
                <a:ext uri="{FF2B5EF4-FFF2-40B4-BE49-F238E27FC236}">
                  <a16:creationId xmlns:a16="http://schemas.microsoft.com/office/drawing/2014/main" id="{BAC53FE4-24E2-42E4-8F75-BC0C86E5E410}"/>
                </a:ext>
              </a:extLst>
            </p:cNvPr>
            <p:cNvSpPr>
              <a:spLocks noChangeArrowheads="1"/>
            </p:cNvSpPr>
            <p:nvPr/>
          </p:nvSpPr>
          <p:spPr bwMode="auto">
            <a:xfrm>
              <a:off x="454908" y="274730"/>
              <a:ext cx="55304" cy="215863"/>
            </a:xfrm>
            <a:custGeom>
              <a:avLst/>
              <a:gdLst>
                <a:gd name="T0" fmla="*/ 70799 w 21600"/>
                <a:gd name="T1" fmla="*/ 1078635 h 21600"/>
                <a:gd name="T2" fmla="*/ 70799 w 21600"/>
                <a:gd name="T3" fmla="*/ 1078635 h 21600"/>
                <a:gd name="T4" fmla="*/ 70799 w 21600"/>
                <a:gd name="T5" fmla="*/ 1078635 h 21600"/>
                <a:gd name="T6" fmla="*/ 70799 w 21600"/>
                <a:gd name="T7" fmla="*/ 107863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314"/>
                  </a:moveTo>
                  <a:lnTo>
                    <a:pt x="16815" y="10161"/>
                  </a:lnTo>
                  <a:lnTo>
                    <a:pt x="16542" y="9663"/>
                  </a:lnTo>
                  <a:lnTo>
                    <a:pt x="16268" y="9201"/>
                  </a:lnTo>
                  <a:lnTo>
                    <a:pt x="15722" y="8739"/>
                  </a:lnTo>
                  <a:lnTo>
                    <a:pt x="15038" y="8313"/>
                  </a:lnTo>
                  <a:lnTo>
                    <a:pt x="14218" y="7922"/>
                  </a:lnTo>
                  <a:lnTo>
                    <a:pt x="13261" y="7496"/>
                  </a:lnTo>
                  <a:lnTo>
                    <a:pt x="12304" y="7141"/>
                  </a:lnTo>
                  <a:lnTo>
                    <a:pt x="10937" y="6786"/>
                  </a:lnTo>
                  <a:lnTo>
                    <a:pt x="9706" y="6501"/>
                  </a:lnTo>
                  <a:lnTo>
                    <a:pt x="8339" y="6217"/>
                  </a:lnTo>
                  <a:lnTo>
                    <a:pt x="11757" y="0"/>
                  </a:lnTo>
                  <a:lnTo>
                    <a:pt x="14354" y="249"/>
                  </a:lnTo>
                  <a:lnTo>
                    <a:pt x="16815" y="568"/>
                  </a:lnTo>
                  <a:lnTo>
                    <a:pt x="19139" y="924"/>
                  </a:lnTo>
                  <a:lnTo>
                    <a:pt x="21600" y="1314"/>
                  </a:lnTo>
                  <a:close/>
                  <a:moveTo>
                    <a:pt x="15722" y="12221"/>
                  </a:moveTo>
                  <a:lnTo>
                    <a:pt x="10800" y="21032"/>
                  </a:lnTo>
                  <a:lnTo>
                    <a:pt x="8339" y="21245"/>
                  </a:lnTo>
                  <a:lnTo>
                    <a:pt x="5605" y="21422"/>
                  </a:lnTo>
                  <a:lnTo>
                    <a:pt x="2734" y="21529"/>
                  </a:lnTo>
                  <a:lnTo>
                    <a:pt x="0" y="21600"/>
                  </a:lnTo>
                  <a:lnTo>
                    <a:pt x="3281" y="15383"/>
                  </a:lnTo>
                  <a:lnTo>
                    <a:pt x="5468" y="15134"/>
                  </a:lnTo>
                  <a:lnTo>
                    <a:pt x="7519" y="14886"/>
                  </a:lnTo>
                  <a:lnTo>
                    <a:pt x="9296" y="14530"/>
                  </a:lnTo>
                  <a:lnTo>
                    <a:pt x="10937" y="14139"/>
                  </a:lnTo>
                  <a:lnTo>
                    <a:pt x="12577" y="13713"/>
                  </a:lnTo>
                  <a:lnTo>
                    <a:pt x="13808" y="13251"/>
                  </a:lnTo>
                  <a:lnTo>
                    <a:pt x="14901" y="12754"/>
                  </a:lnTo>
                  <a:lnTo>
                    <a:pt x="15722" y="1222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5" name="Freeform 1006">
              <a:extLst>
                <a:ext uri="{FF2B5EF4-FFF2-40B4-BE49-F238E27FC236}">
                  <a16:creationId xmlns:a16="http://schemas.microsoft.com/office/drawing/2014/main" id="{A2E35CD1-0BC6-4201-A591-34D7516940AF}"/>
                </a:ext>
              </a:extLst>
            </p:cNvPr>
            <p:cNvSpPr>
              <a:spLocks noChangeArrowheads="1"/>
            </p:cNvSpPr>
            <p:nvPr/>
          </p:nvSpPr>
          <p:spPr bwMode="auto">
            <a:xfrm>
              <a:off x="440635" y="269378"/>
              <a:ext cx="57090" cy="221212"/>
            </a:xfrm>
            <a:custGeom>
              <a:avLst/>
              <a:gdLst>
                <a:gd name="T0" fmla="*/ 75446 w 21600"/>
                <a:gd name="T1" fmla="*/ 1132749 h 21600"/>
                <a:gd name="T2" fmla="*/ 75446 w 21600"/>
                <a:gd name="T3" fmla="*/ 1132749 h 21600"/>
                <a:gd name="T4" fmla="*/ 75446 w 21600"/>
                <a:gd name="T5" fmla="*/ 1132749 h 21600"/>
                <a:gd name="T6" fmla="*/ 75446 w 21600"/>
                <a:gd name="T7" fmla="*/ 11327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906"/>
                  </a:moveTo>
                  <a:lnTo>
                    <a:pt x="17978" y="7630"/>
                  </a:lnTo>
                  <a:lnTo>
                    <a:pt x="17039" y="7316"/>
                  </a:lnTo>
                  <a:lnTo>
                    <a:pt x="15965" y="7037"/>
                  </a:lnTo>
                  <a:lnTo>
                    <a:pt x="14355" y="6689"/>
                  </a:lnTo>
                  <a:lnTo>
                    <a:pt x="12611" y="6341"/>
                  </a:lnTo>
                  <a:lnTo>
                    <a:pt x="10733" y="6062"/>
                  </a:lnTo>
                  <a:lnTo>
                    <a:pt x="8452" y="5818"/>
                  </a:lnTo>
                  <a:lnTo>
                    <a:pt x="11806" y="0"/>
                  </a:lnTo>
                  <a:lnTo>
                    <a:pt x="14355" y="174"/>
                  </a:lnTo>
                  <a:lnTo>
                    <a:pt x="16904" y="383"/>
                  </a:lnTo>
                  <a:lnTo>
                    <a:pt x="19319" y="627"/>
                  </a:lnTo>
                  <a:lnTo>
                    <a:pt x="21600" y="906"/>
                  </a:lnTo>
                  <a:close/>
                  <a:moveTo>
                    <a:pt x="14221" y="14667"/>
                  </a:moveTo>
                  <a:lnTo>
                    <a:pt x="10599" y="21391"/>
                  </a:lnTo>
                  <a:lnTo>
                    <a:pt x="8452" y="21495"/>
                  </a:lnTo>
                  <a:lnTo>
                    <a:pt x="6440" y="21530"/>
                  </a:lnTo>
                  <a:lnTo>
                    <a:pt x="4293" y="21600"/>
                  </a:lnTo>
                  <a:lnTo>
                    <a:pt x="0" y="21600"/>
                  </a:lnTo>
                  <a:lnTo>
                    <a:pt x="3220" y="15712"/>
                  </a:lnTo>
                  <a:lnTo>
                    <a:pt x="4696" y="15677"/>
                  </a:lnTo>
                  <a:lnTo>
                    <a:pt x="7647" y="15538"/>
                  </a:lnTo>
                  <a:lnTo>
                    <a:pt x="9123" y="15399"/>
                  </a:lnTo>
                  <a:lnTo>
                    <a:pt x="10465" y="15259"/>
                  </a:lnTo>
                  <a:lnTo>
                    <a:pt x="11806" y="15085"/>
                  </a:lnTo>
                  <a:lnTo>
                    <a:pt x="13014" y="14911"/>
                  </a:lnTo>
                  <a:lnTo>
                    <a:pt x="14221" y="1466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6" name="Freeform 1007">
              <a:extLst>
                <a:ext uri="{FF2B5EF4-FFF2-40B4-BE49-F238E27FC236}">
                  <a16:creationId xmlns:a16="http://schemas.microsoft.com/office/drawing/2014/main" id="{4F52EABD-3C53-4637-B560-C3671C6963B4}"/>
                </a:ext>
              </a:extLst>
            </p:cNvPr>
            <p:cNvSpPr>
              <a:spLocks noChangeArrowheads="1"/>
            </p:cNvSpPr>
            <p:nvPr/>
          </p:nvSpPr>
          <p:spPr bwMode="auto">
            <a:xfrm>
              <a:off x="426364" y="242618"/>
              <a:ext cx="58873" cy="247974"/>
            </a:xfrm>
            <a:custGeom>
              <a:avLst/>
              <a:gdLst>
                <a:gd name="T0" fmla="*/ 80234 w 21600"/>
                <a:gd name="T1" fmla="*/ 1423405 h 21600"/>
                <a:gd name="T2" fmla="*/ 80234 w 21600"/>
                <a:gd name="T3" fmla="*/ 1423405 h 21600"/>
                <a:gd name="T4" fmla="*/ 80234 w 21600"/>
                <a:gd name="T5" fmla="*/ 1423405 h 21600"/>
                <a:gd name="T6" fmla="*/ 80234 w 21600"/>
                <a:gd name="T7" fmla="*/ 14234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673"/>
                  </a:moveTo>
                  <a:lnTo>
                    <a:pt x="18287" y="8112"/>
                  </a:lnTo>
                  <a:lnTo>
                    <a:pt x="16167" y="7801"/>
                  </a:lnTo>
                  <a:lnTo>
                    <a:pt x="14974" y="7677"/>
                  </a:lnTo>
                  <a:lnTo>
                    <a:pt x="13649" y="7552"/>
                  </a:lnTo>
                  <a:lnTo>
                    <a:pt x="12456" y="7459"/>
                  </a:lnTo>
                  <a:lnTo>
                    <a:pt x="11131" y="7366"/>
                  </a:lnTo>
                  <a:lnTo>
                    <a:pt x="8481" y="7304"/>
                  </a:lnTo>
                  <a:lnTo>
                    <a:pt x="12854" y="0"/>
                  </a:lnTo>
                  <a:lnTo>
                    <a:pt x="15902" y="2238"/>
                  </a:lnTo>
                  <a:lnTo>
                    <a:pt x="17360" y="2362"/>
                  </a:lnTo>
                  <a:lnTo>
                    <a:pt x="18685" y="2455"/>
                  </a:lnTo>
                  <a:lnTo>
                    <a:pt x="20142" y="2548"/>
                  </a:lnTo>
                  <a:lnTo>
                    <a:pt x="21600" y="2673"/>
                  </a:lnTo>
                  <a:close/>
                  <a:moveTo>
                    <a:pt x="13384" y="16130"/>
                  </a:moveTo>
                  <a:lnTo>
                    <a:pt x="10204" y="21569"/>
                  </a:lnTo>
                  <a:lnTo>
                    <a:pt x="8746" y="21600"/>
                  </a:lnTo>
                  <a:lnTo>
                    <a:pt x="5301" y="21600"/>
                  </a:lnTo>
                  <a:lnTo>
                    <a:pt x="3578" y="21569"/>
                  </a:lnTo>
                  <a:lnTo>
                    <a:pt x="1723" y="21507"/>
                  </a:lnTo>
                  <a:lnTo>
                    <a:pt x="0" y="21445"/>
                  </a:lnTo>
                  <a:lnTo>
                    <a:pt x="3180" y="16254"/>
                  </a:lnTo>
                  <a:lnTo>
                    <a:pt x="5036" y="16348"/>
                  </a:lnTo>
                  <a:lnTo>
                    <a:pt x="8879" y="16348"/>
                  </a:lnTo>
                  <a:lnTo>
                    <a:pt x="10469" y="16285"/>
                  </a:lnTo>
                  <a:lnTo>
                    <a:pt x="11926" y="16223"/>
                  </a:lnTo>
                  <a:lnTo>
                    <a:pt x="13384" y="1613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7" name="Freeform 1008">
              <a:extLst>
                <a:ext uri="{FF2B5EF4-FFF2-40B4-BE49-F238E27FC236}">
                  <a16:creationId xmlns:a16="http://schemas.microsoft.com/office/drawing/2014/main" id="{4E3574DA-19AF-425C-AEA0-D40BED2F16F0}"/>
                </a:ext>
              </a:extLst>
            </p:cNvPr>
            <p:cNvSpPr>
              <a:spLocks noChangeArrowheads="1"/>
            </p:cNvSpPr>
            <p:nvPr/>
          </p:nvSpPr>
          <p:spPr bwMode="auto">
            <a:xfrm>
              <a:off x="413877" y="212290"/>
              <a:ext cx="57089" cy="278300"/>
            </a:xfrm>
            <a:custGeom>
              <a:avLst/>
              <a:gdLst>
                <a:gd name="T0" fmla="*/ 75445 w 21600"/>
                <a:gd name="T1" fmla="*/ 1792845 h 21600"/>
                <a:gd name="T2" fmla="*/ 75445 w 21600"/>
                <a:gd name="T3" fmla="*/ 1792845 h 21600"/>
                <a:gd name="T4" fmla="*/ 75445 w 21600"/>
                <a:gd name="T5" fmla="*/ 1792845 h 21600"/>
                <a:gd name="T6" fmla="*/ 75445 w 21600"/>
                <a:gd name="T7" fmla="*/ 17928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4431"/>
                  </a:moveTo>
                  <a:lnTo>
                    <a:pt x="18287" y="9055"/>
                  </a:lnTo>
                  <a:lnTo>
                    <a:pt x="15372" y="8889"/>
                  </a:lnTo>
                  <a:lnTo>
                    <a:pt x="13782" y="8862"/>
                  </a:lnTo>
                  <a:lnTo>
                    <a:pt x="12059" y="8834"/>
                  </a:lnTo>
                  <a:lnTo>
                    <a:pt x="10071" y="8862"/>
                  </a:lnTo>
                  <a:lnTo>
                    <a:pt x="8216" y="8917"/>
                  </a:lnTo>
                  <a:lnTo>
                    <a:pt x="14179" y="0"/>
                  </a:lnTo>
                  <a:lnTo>
                    <a:pt x="20805" y="4348"/>
                  </a:lnTo>
                  <a:lnTo>
                    <a:pt x="21202" y="4375"/>
                  </a:lnTo>
                  <a:lnTo>
                    <a:pt x="21600" y="4431"/>
                  </a:lnTo>
                  <a:close/>
                  <a:moveTo>
                    <a:pt x="13119" y="16920"/>
                  </a:moveTo>
                  <a:lnTo>
                    <a:pt x="9939" y="21600"/>
                  </a:lnTo>
                  <a:lnTo>
                    <a:pt x="7421" y="21545"/>
                  </a:lnTo>
                  <a:lnTo>
                    <a:pt x="2385" y="21378"/>
                  </a:lnTo>
                  <a:lnTo>
                    <a:pt x="0" y="21240"/>
                  </a:lnTo>
                  <a:lnTo>
                    <a:pt x="3048" y="16477"/>
                  </a:lnTo>
                  <a:lnTo>
                    <a:pt x="5301" y="16671"/>
                  </a:lnTo>
                  <a:lnTo>
                    <a:pt x="7421" y="16809"/>
                  </a:lnTo>
                  <a:lnTo>
                    <a:pt x="8481" y="16865"/>
                  </a:lnTo>
                  <a:lnTo>
                    <a:pt x="10866" y="16920"/>
                  </a:lnTo>
                  <a:lnTo>
                    <a:pt x="13119" y="1692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8" name="Freeform 1009">
              <a:extLst>
                <a:ext uri="{FF2B5EF4-FFF2-40B4-BE49-F238E27FC236}">
                  <a16:creationId xmlns:a16="http://schemas.microsoft.com/office/drawing/2014/main" id="{F3E34B54-D9A4-4BDF-B006-52D0991320C4}"/>
                </a:ext>
              </a:extLst>
            </p:cNvPr>
            <p:cNvSpPr>
              <a:spLocks noChangeArrowheads="1"/>
            </p:cNvSpPr>
            <p:nvPr/>
          </p:nvSpPr>
          <p:spPr bwMode="auto">
            <a:xfrm>
              <a:off x="399605" y="181963"/>
              <a:ext cx="62441" cy="306844"/>
            </a:xfrm>
            <a:custGeom>
              <a:avLst/>
              <a:gdLst>
                <a:gd name="T0" fmla="*/ 90253 w 21600"/>
                <a:gd name="T1" fmla="*/ 2179473 h 21600"/>
                <a:gd name="T2" fmla="*/ 90253 w 21600"/>
                <a:gd name="T3" fmla="*/ 2179473 h 21600"/>
                <a:gd name="T4" fmla="*/ 90253 w 21600"/>
                <a:gd name="T5" fmla="*/ 2179473 h 21600"/>
                <a:gd name="T6" fmla="*/ 90253 w 21600"/>
                <a:gd name="T7" fmla="*/ 217947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4270"/>
                  </a:moveTo>
                  <a:lnTo>
                    <a:pt x="17456" y="10172"/>
                  </a:lnTo>
                  <a:lnTo>
                    <a:pt x="16828" y="10147"/>
                  </a:lnTo>
                  <a:lnTo>
                    <a:pt x="16200" y="10147"/>
                  </a:lnTo>
                  <a:lnTo>
                    <a:pt x="14944" y="10172"/>
                  </a:lnTo>
                  <a:lnTo>
                    <a:pt x="13814" y="10172"/>
                  </a:lnTo>
                  <a:lnTo>
                    <a:pt x="12684" y="10222"/>
                  </a:lnTo>
                  <a:lnTo>
                    <a:pt x="11679" y="10273"/>
                  </a:lnTo>
                  <a:lnTo>
                    <a:pt x="10549" y="10323"/>
                  </a:lnTo>
                  <a:lnTo>
                    <a:pt x="9544" y="10398"/>
                  </a:lnTo>
                  <a:lnTo>
                    <a:pt x="8540" y="10524"/>
                  </a:lnTo>
                  <a:lnTo>
                    <a:pt x="7409" y="10624"/>
                  </a:lnTo>
                  <a:lnTo>
                    <a:pt x="14819" y="0"/>
                  </a:lnTo>
                  <a:lnTo>
                    <a:pt x="21600" y="4270"/>
                  </a:lnTo>
                  <a:close/>
                  <a:moveTo>
                    <a:pt x="12433" y="17406"/>
                  </a:moveTo>
                  <a:lnTo>
                    <a:pt x="9419" y="21600"/>
                  </a:lnTo>
                  <a:lnTo>
                    <a:pt x="7033" y="21525"/>
                  </a:lnTo>
                  <a:lnTo>
                    <a:pt x="4647" y="21399"/>
                  </a:lnTo>
                  <a:lnTo>
                    <a:pt x="2386" y="21223"/>
                  </a:lnTo>
                  <a:lnTo>
                    <a:pt x="0" y="21047"/>
                  </a:lnTo>
                  <a:lnTo>
                    <a:pt x="3391" y="16451"/>
                  </a:lnTo>
                  <a:lnTo>
                    <a:pt x="4270" y="16627"/>
                  </a:lnTo>
                  <a:lnTo>
                    <a:pt x="6279" y="16928"/>
                  </a:lnTo>
                  <a:lnTo>
                    <a:pt x="7409" y="17054"/>
                  </a:lnTo>
                  <a:lnTo>
                    <a:pt x="8665" y="17180"/>
                  </a:lnTo>
                  <a:lnTo>
                    <a:pt x="9921" y="17280"/>
                  </a:lnTo>
                  <a:lnTo>
                    <a:pt x="11051" y="17355"/>
                  </a:lnTo>
                  <a:lnTo>
                    <a:pt x="12433" y="17406"/>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9" name="Freeform 1011">
              <a:extLst>
                <a:ext uri="{FF2B5EF4-FFF2-40B4-BE49-F238E27FC236}">
                  <a16:creationId xmlns:a16="http://schemas.microsoft.com/office/drawing/2014/main" id="{5474F50B-C8D6-4612-9F77-6E344E2A32F8}"/>
                </a:ext>
              </a:extLst>
            </p:cNvPr>
            <p:cNvSpPr>
              <a:spLocks noChangeArrowheads="1"/>
            </p:cNvSpPr>
            <p:nvPr/>
          </p:nvSpPr>
          <p:spPr bwMode="auto">
            <a:xfrm>
              <a:off x="387117" y="151635"/>
              <a:ext cx="64225" cy="335388"/>
            </a:xfrm>
            <a:custGeom>
              <a:avLst/>
              <a:gdLst>
                <a:gd name="T0" fmla="*/ 95484 w 21600"/>
                <a:gd name="T1" fmla="*/ 2603822 h 21600"/>
                <a:gd name="T2" fmla="*/ 95484 w 21600"/>
                <a:gd name="T3" fmla="*/ 2603822 h 21600"/>
                <a:gd name="T4" fmla="*/ 95484 w 21600"/>
                <a:gd name="T5" fmla="*/ 2603822 h 21600"/>
                <a:gd name="T6" fmla="*/ 95484 w 21600"/>
                <a:gd name="T7" fmla="*/ 26038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919"/>
                  </a:moveTo>
                  <a:lnTo>
                    <a:pt x="16200" y="11342"/>
                  </a:lnTo>
                  <a:lnTo>
                    <a:pt x="15000" y="11411"/>
                  </a:lnTo>
                  <a:lnTo>
                    <a:pt x="13680" y="11480"/>
                  </a:lnTo>
                  <a:lnTo>
                    <a:pt x="12600" y="11595"/>
                  </a:lnTo>
                  <a:lnTo>
                    <a:pt x="11280" y="11711"/>
                  </a:lnTo>
                  <a:lnTo>
                    <a:pt x="10200" y="11826"/>
                  </a:lnTo>
                  <a:lnTo>
                    <a:pt x="9240" y="11964"/>
                  </a:lnTo>
                  <a:lnTo>
                    <a:pt x="8160" y="12102"/>
                  </a:lnTo>
                  <a:lnTo>
                    <a:pt x="7320" y="12264"/>
                  </a:lnTo>
                  <a:lnTo>
                    <a:pt x="6120" y="12540"/>
                  </a:lnTo>
                  <a:lnTo>
                    <a:pt x="15240" y="0"/>
                  </a:lnTo>
                  <a:lnTo>
                    <a:pt x="21600" y="3919"/>
                  </a:lnTo>
                  <a:close/>
                  <a:moveTo>
                    <a:pt x="11520" y="17635"/>
                  </a:moveTo>
                  <a:lnTo>
                    <a:pt x="8760" y="21600"/>
                  </a:lnTo>
                  <a:lnTo>
                    <a:pt x="4200" y="21277"/>
                  </a:lnTo>
                  <a:lnTo>
                    <a:pt x="2040" y="21070"/>
                  </a:lnTo>
                  <a:lnTo>
                    <a:pt x="0" y="20862"/>
                  </a:lnTo>
                  <a:lnTo>
                    <a:pt x="3480" y="15975"/>
                  </a:lnTo>
                  <a:lnTo>
                    <a:pt x="4200" y="16252"/>
                  </a:lnTo>
                  <a:lnTo>
                    <a:pt x="5160" y="16528"/>
                  </a:lnTo>
                  <a:lnTo>
                    <a:pt x="7320" y="17036"/>
                  </a:lnTo>
                  <a:lnTo>
                    <a:pt x="8280" y="17220"/>
                  </a:lnTo>
                  <a:lnTo>
                    <a:pt x="9360" y="17381"/>
                  </a:lnTo>
                  <a:lnTo>
                    <a:pt x="10440" y="17520"/>
                  </a:lnTo>
                  <a:lnTo>
                    <a:pt x="11520" y="1763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0" name="Freeform 1012">
              <a:extLst>
                <a:ext uri="{FF2B5EF4-FFF2-40B4-BE49-F238E27FC236}">
                  <a16:creationId xmlns:a16="http://schemas.microsoft.com/office/drawing/2014/main" id="{C84C9FB1-F43C-4266-A729-5B60001EC530}"/>
                </a:ext>
              </a:extLst>
            </p:cNvPr>
            <p:cNvSpPr>
              <a:spLocks noChangeArrowheads="1"/>
            </p:cNvSpPr>
            <p:nvPr/>
          </p:nvSpPr>
          <p:spPr bwMode="auto">
            <a:xfrm>
              <a:off x="374630" y="121309"/>
              <a:ext cx="67793" cy="360362"/>
            </a:xfrm>
            <a:custGeom>
              <a:avLst/>
              <a:gdLst>
                <a:gd name="T0" fmla="*/ 106388 w 21600"/>
                <a:gd name="T1" fmla="*/ 3006036 h 21600"/>
                <a:gd name="T2" fmla="*/ 106388 w 21600"/>
                <a:gd name="T3" fmla="*/ 3006036 h 21600"/>
                <a:gd name="T4" fmla="*/ 106388 w 21600"/>
                <a:gd name="T5" fmla="*/ 3006036 h 21600"/>
                <a:gd name="T6" fmla="*/ 106388 w 21600"/>
                <a:gd name="T7" fmla="*/ 300603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661"/>
                  </a:moveTo>
                  <a:lnTo>
                    <a:pt x="14857" y="12716"/>
                  </a:lnTo>
                  <a:lnTo>
                    <a:pt x="13829" y="12823"/>
                  </a:lnTo>
                  <a:lnTo>
                    <a:pt x="12800" y="12951"/>
                  </a:lnTo>
                  <a:lnTo>
                    <a:pt x="11886" y="13080"/>
                  </a:lnTo>
                  <a:lnTo>
                    <a:pt x="11086" y="13230"/>
                  </a:lnTo>
                  <a:lnTo>
                    <a:pt x="9029" y="13701"/>
                  </a:lnTo>
                  <a:lnTo>
                    <a:pt x="8114" y="13958"/>
                  </a:lnTo>
                  <a:lnTo>
                    <a:pt x="7429" y="14236"/>
                  </a:lnTo>
                  <a:lnTo>
                    <a:pt x="6857" y="14514"/>
                  </a:lnTo>
                  <a:lnTo>
                    <a:pt x="6514" y="14814"/>
                  </a:lnTo>
                  <a:lnTo>
                    <a:pt x="6286" y="15135"/>
                  </a:lnTo>
                  <a:lnTo>
                    <a:pt x="6171" y="15456"/>
                  </a:lnTo>
                  <a:lnTo>
                    <a:pt x="6286" y="15777"/>
                  </a:lnTo>
                  <a:lnTo>
                    <a:pt x="6514" y="16077"/>
                  </a:lnTo>
                  <a:lnTo>
                    <a:pt x="6857" y="16398"/>
                  </a:lnTo>
                  <a:lnTo>
                    <a:pt x="7429" y="16676"/>
                  </a:lnTo>
                  <a:lnTo>
                    <a:pt x="8114" y="16933"/>
                  </a:lnTo>
                  <a:lnTo>
                    <a:pt x="9029" y="17190"/>
                  </a:lnTo>
                  <a:lnTo>
                    <a:pt x="11086" y="17661"/>
                  </a:lnTo>
                  <a:lnTo>
                    <a:pt x="11200" y="17682"/>
                  </a:lnTo>
                  <a:lnTo>
                    <a:pt x="8114" y="21600"/>
                  </a:lnTo>
                  <a:lnTo>
                    <a:pt x="6057" y="21407"/>
                  </a:lnTo>
                  <a:lnTo>
                    <a:pt x="4000" y="21193"/>
                  </a:lnTo>
                  <a:lnTo>
                    <a:pt x="1943" y="20915"/>
                  </a:lnTo>
                  <a:lnTo>
                    <a:pt x="0" y="20658"/>
                  </a:lnTo>
                  <a:lnTo>
                    <a:pt x="15657" y="0"/>
                  </a:lnTo>
                  <a:lnTo>
                    <a:pt x="21600" y="366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1" name="Freeform 1013">
              <a:extLst>
                <a:ext uri="{FF2B5EF4-FFF2-40B4-BE49-F238E27FC236}">
                  <a16:creationId xmlns:a16="http://schemas.microsoft.com/office/drawing/2014/main" id="{EB45762E-268B-4B18-80EE-7E5A4BACAB02}"/>
                </a:ext>
              </a:extLst>
            </p:cNvPr>
            <p:cNvSpPr>
              <a:spLocks noChangeArrowheads="1"/>
            </p:cNvSpPr>
            <p:nvPr/>
          </p:nvSpPr>
          <p:spPr bwMode="auto">
            <a:xfrm>
              <a:off x="362141" y="90981"/>
              <a:ext cx="71360" cy="383554"/>
            </a:xfrm>
            <a:custGeom>
              <a:avLst/>
              <a:gdLst>
                <a:gd name="T0" fmla="*/ 117876 w 21600"/>
                <a:gd name="T1" fmla="*/ 3405409 h 21600"/>
                <a:gd name="T2" fmla="*/ 117876 w 21600"/>
                <a:gd name="T3" fmla="*/ 3405409 h 21600"/>
                <a:gd name="T4" fmla="*/ 117876 w 21600"/>
                <a:gd name="T5" fmla="*/ 3405409 h 21600"/>
                <a:gd name="T6" fmla="*/ 117876 w 21600"/>
                <a:gd name="T7" fmla="*/ 340540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433"/>
                  </a:moveTo>
                  <a:lnTo>
                    <a:pt x="13224" y="14353"/>
                  </a:lnTo>
                  <a:lnTo>
                    <a:pt x="12453" y="14534"/>
                  </a:lnTo>
                  <a:lnTo>
                    <a:pt x="11571" y="14755"/>
                  </a:lnTo>
                  <a:lnTo>
                    <a:pt x="10469" y="15196"/>
                  </a:lnTo>
                  <a:lnTo>
                    <a:pt x="9808" y="15678"/>
                  </a:lnTo>
                  <a:lnTo>
                    <a:pt x="9588" y="15939"/>
                  </a:lnTo>
                  <a:lnTo>
                    <a:pt x="9588" y="16200"/>
                  </a:lnTo>
                  <a:lnTo>
                    <a:pt x="9698" y="16501"/>
                  </a:lnTo>
                  <a:lnTo>
                    <a:pt x="9918" y="16782"/>
                  </a:lnTo>
                  <a:lnTo>
                    <a:pt x="10249" y="17083"/>
                  </a:lnTo>
                  <a:lnTo>
                    <a:pt x="10800" y="17344"/>
                  </a:lnTo>
                  <a:lnTo>
                    <a:pt x="7604" y="21600"/>
                  </a:lnTo>
                  <a:lnTo>
                    <a:pt x="5841" y="21379"/>
                  </a:lnTo>
                  <a:lnTo>
                    <a:pt x="4188" y="21158"/>
                  </a:lnTo>
                  <a:lnTo>
                    <a:pt x="2645" y="20917"/>
                  </a:lnTo>
                  <a:lnTo>
                    <a:pt x="1212" y="20657"/>
                  </a:lnTo>
                  <a:lnTo>
                    <a:pt x="551" y="20556"/>
                  </a:lnTo>
                  <a:lnTo>
                    <a:pt x="0" y="20436"/>
                  </a:lnTo>
                  <a:lnTo>
                    <a:pt x="7384" y="10820"/>
                  </a:lnTo>
                  <a:lnTo>
                    <a:pt x="8265" y="10740"/>
                  </a:lnTo>
                  <a:lnTo>
                    <a:pt x="9147" y="10639"/>
                  </a:lnTo>
                  <a:lnTo>
                    <a:pt x="7714" y="10378"/>
                  </a:lnTo>
                  <a:lnTo>
                    <a:pt x="9037" y="8552"/>
                  </a:lnTo>
                  <a:lnTo>
                    <a:pt x="11792" y="9033"/>
                  </a:lnTo>
                  <a:lnTo>
                    <a:pt x="9698" y="7809"/>
                  </a:lnTo>
                  <a:lnTo>
                    <a:pt x="15649" y="0"/>
                  </a:lnTo>
                  <a:lnTo>
                    <a:pt x="21600" y="343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2" name="Freeform 1014">
              <a:extLst>
                <a:ext uri="{FF2B5EF4-FFF2-40B4-BE49-F238E27FC236}">
                  <a16:creationId xmlns:a16="http://schemas.microsoft.com/office/drawing/2014/main" id="{D91DF5E7-EDEB-4AD2-94DC-10A7E1F0FF1D}"/>
                </a:ext>
              </a:extLst>
            </p:cNvPr>
            <p:cNvSpPr>
              <a:spLocks noChangeArrowheads="1"/>
            </p:cNvSpPr>
            <p:nvPr/>
          </p:nvSpPr>
          <p:spPr bwMode="auto">
            <a:xfrm>
              <a:off x="351438" y="60654"/>
              <a:ext cx="71360" cy="404962"/>
            </a:xfrm>
            <a:custGeom>
              <a:avLst/>
              <a:gdLst>
                <a:gd name="T0" fmla="*/ 117876 w 21600"/>
                <a:gd name="T1" fmla="*/ 3796162 h 21600"/>
                <a:gd name="T2" fmla="*/ 117876 w 21600"/>
                <a:gd name="T3" fmla="*/ 3796162 h 21600"/>
                <a:gd name="T4" fmla="*/ 117876 w 21600"/>
                <a:gd name="T5" fmla="*/ 3796162 h 21600"/>
                <a:gd name="T6" fmla="*/ 117876 w 21600"/>
                <a:gd name="T7" fmla="*/ 379616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251"/>
                  </a:moveTo>
                  <a:lnTo>
                    <a:pt x="7023" y="21600"/>
                  </a:lnTo>
                  <a:lnTo>
                    <a:pt x="5852" y="21410"/>
                  </a:lnTo>
                  <a:lnTo>
                    <a:pt x="3405" y="20973"/>
                  </a:lnTo>
                  <a:lnTo>
                    <a:pt x="2128" y="20706"/>
                  </a:lnTo>
                  <a:lnTo>
                    <a:pt x="958" y="20440"/>
                  </a:lnTo>
                  <a:lnTo>
                    <a:pt x="0" y="20174"/>
                  </a:lnTo>
                  <a:lnTo>
                    <a:pt x="5959" y="12511"/>
                  </a:lnTo>
                  <a:lnTo>
                    <a:pt x="7448" y="12302"/>
                  </a:lnTo>
                  <a:lnTo>
                    <a:pt x="9044" y="12074"/>
                  </a:lnTo>
                  <a:lnTo>
                    <a:pt x="10747" y="11884"/>
                  </a:lnTo>
                  <a:lnTo>
                    <a:pt x="12343" y="11713"/>
                  </a:lnTo>
                  <a:lnTo>
                    <a:pt x="7235" y="10838"/>
                  </a:lnTo>
                  <a:lnTo>
                    <a:pt x="8619" y="9127"/>
                  </a:lnTo>
                  <a:lnTo>
                    <a:pt x="14897" y="10192"/>
                  </a:lnTo>
                  <a:lnTo>
                    <a:pt x="10002" y="7396"/>
                  </a:lnTo>
                  <a:lnTo>
                    <a:pt x="15854" y="0"/>
                  </a:lnTo>
                  <a:lnTo>
                    <a:pt x="21600" y="325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3" name="Freeform 1015">
              <a:extLst>
                <a:ext uri="{FF2B5EF4-FFF2-40B4-BE49-F238E27FC236}">
                  <a16:creationId xmlns:a16="http://schemas.microsoft.com/office/drawing/2014/main" id="{9BE07462-11B5-4AD4-8C8A-C4FEE2647310}"/>
                </a:ext>
              </a:extLst>
            </p:cNvPr>
            <p:cNvSpPr>
              <a:spLocks noChangeArrowheads="1"/>
            </p:cNvSpPr>
            <p:nvPr/>
          </p:nvSpPr>
          <p:spPr bwMode="auto">
            <a:xfrm>
              <a:off x="340734" y="30326"/>
              <a:ext cx="73143" cy="424585"/>
            </a:xfrm>
            <a:custGeom>
              <a:avLst/>
              <a:gdLst>
                <a:gd name="T0" fmla="*/ 123842 w 21600"/>
                <a:gd name="T1" fmla="*/ 4172982 h 21600"/>
                <a:gd name="T2" fmla="*/ 123842 w 21600"/>
                <a:gd name="T3" fmla="*/ 4172982 h 21600"/>
                <a:gd name="T4" fmla="*/ 123842 w 21600"/>
                <a:gd name="T5" fmla="*/ 4172982 h 21600"/>
                <a:gd name="T6" fmla="*/ 123842 w 21600"/>
                <a:gd name="T7" fmla="*/ 41729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106"/>
                  </a:moveTo>
                  <a:lnTo>
                    <a:pt x="15938" y="10173"/>
                  </a:lnTo>
                  <a:lnTo>
                    <a:pt x="10276" y="7067"/>
                  </a:lnTo>
                  <a:lnTo>
                    <a:pt x="16043" y="0"/>
                  </a:lnTo>
                  <a:lnTo>
                    <a:pt x="21600" y="3106"/>
                  </a:lnTo>
                  <a:close/>
                  <a:moveTo>
                    <a:pt x="15309" y="10845"/>
                  </a:moveTo>
                  <a:lnTo>
                    <a:pt x="14050" y="12499"/>
                  </a:lnTo>
                  <a:lnTo>
                    <a:pt x="6920" y="11318"/>
                  </a:lnTo>
                  <a:lnTo>
                    <a:pt x="8179" y="9665"/>
                  </a:lnTo>
                  <a:lnTo>
                    <a:pt x="15309" y="10845"/>
                  </a:lnTo>
                  <a:close/>
                  <a:moveTo>
                    <a:pt x="13736" y="12898"/>
                  </a:moveTo>
                  <a:lnTo>
                    <a:pt x="6711" y="21600"/>
                  </a:lnTo>
                  <a:lnTo>
                    <a:pt x="5557" y="21382"/>
                  </a:lnTo>
                  <a:lnTo>
                    <a:pt x="4614" y="21164"/>
                  </a:lnTo>
                  <a:lnTo>
                    <a:pt x="2936" y="20728"/>
                  </a:lnTo>
                  <a:lnTo>
                    <a:pt x="2097" y="20474"/>
                  </a:lnTo>
                  <a:lnTo>
                    <a:pt x="1468" y="20238"/>
                  </a:lnTo>
                  <a:lnTo>
                    <a:pt x="839" y="19983"/>
                  </a:lnTo>
                  <a:lnTo>
                    <a:pt x="105" y="19729"/>
                  </a:lnTo>
                  <a:lnTo>
                    <a:pt x="0" y="19729"/>
                  </a:lnTo>
                  <a:lnTo>
                    <a:pt x="4299" y="14442"/>
                  </a:lnTo>
                  <a:lnTo>
                    <a:pt x="5138" y="14243"/>
                  </a:lnTo>
                  <a:lnTo>
                    <a:pt x="5977" y="14061"/>
                  </a:lnTo>
                  <a:lnTo>
                    <a:pt x="6920" y="13879"/>
                  </a:lnTo>
                  <a:lnTo>
                    <a:pt x="7864" y="13716"/>
                  </a:lnTo>
                  <a:lnTo>
                    <a:pt x="9227" y="13498"/>
                  </a:lnTo>
                  <a:lnTo>
                    <a:pt x="10590" y="13298"/>
                  </a:lnTo>
                  <a:lnTo>
                    <a:pt x="12058" y="13080"/>
                  </a:lnTo>
                  <a:lnTo>
                    <a:pt x="13736" y="1289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7" name="Freeform 1016">
              <a:extLst>
                <a:ext uri="{FF2B5EF4-FFF2-40B4-BE49-F238E27FC236}">
                  <a16:creationId xmlns:a16="http://schemas.microsoft.com/office/drawing/2014/main" id="{55043F3C-D3D9-400C-B82C-D6E17DC7A4A5}"/>
                </a:ext>
              </a:extLst>
            </p:cNvPr>
            <p:cNvSpPr>
              <a:spLocks noChangeArrowheads="1"/>
            </p:cNvSpPr>
            <p:nvPr/>
          </p:nvSpPr>
          <p:spPr bwMode="auto">
            <a:xfrm>
              <a:off x="326462" y="-1"/>
              <a:ext cx="78496" cy="438857"/>
            </a:xfrm>
            <a:custGeom>
              <a:avLst/>
              <a:gdLst>
                <a:gd name="T0" fmla="*/ 142630 w 21600"/>
                <a:gd name="T1" fmla="*/ 4458238 h 21600"/>
                <a:gd name="T2" fmla="*/ 142630 w 21600"/>
                <a:gd name="T3" fmla="*/ 4458238 h 21600"/>
                <a:gd name="T4" fmla="*/ 142630 w 21600"/>
                <a:gd name="T5" fmla="*/ 4458238 h 21600"/>
                <a:gd name="T6" fmla="*/ 142630 w 21600"/>
                <a:gd name="T7" fmla="*/ 445823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998"/>
                  </a:moveTo>
                  <a:lnTo>
                    <a:pt x="16150" y="9818"/>
                  </a:lnTo>
                  <a:lnTo>
                    <a:pt x="10899" y="6820"/>
                  </a:lnTo>
                  <a:lnTo>
                    <a:pt x="16349" y="0"/>
                  </a:lnTo>
                  <a:lnTo>
                    <a:pt x="18132" y="1034"/>
                  </a:lnTo>
                  <a:lnTo>
                    <a:pt x="21600" y="2998"/>
                  </a:lnTo>
                  <a:close/>
                  <a:moveTo>
                    <a:pt x="14862" y="11414"/>
                  </a:moveTo>
                  <a:lnTo>
                    <a:pt x="13574" y="12992"/>
                  </a:lnTo>
                  <a:lnTo>
                    <a:pt x="6837" y="11852"/>
                  </a:lnTo>
                  <a:lnTo>
                    <a:pt x="8125" y="10274"/>
                  </a:lnTo>
                  <a:lnTo>
                    <a:pt x="14862" y="11414"/>
                  </a:lnTo>
                  <a:close/>
                  <a:moveTo>
                    <a:pt x="12385" y="14534"/>
                  </a:moveTo>
                  <a:lnTo>
                    <a:pt x="6837" y="21600"/>
                  </a:lnTo>
                  <a:lnTo>
                    <a:pt x="5945" y="21355"/>
                  </a:lnTo>
                  <a:lnTo>
                    <a:pt x="5251" y="21074"/>
                  </a:lnTo>
                  <a:lnTo>
                    <a:pt x="3864" y="20548"/>
                  </a:lnTo>
                  <a:lnTo>
                    <a:pt x="0" y="20548"/>
                  </a:lnTo>
                  <a:lnTo>
                    <a:pt x="3270" y="16323"/>
                  </a:lnTo>
                  <a:lnTo>
                    <a:pt x="4756" y="16410"/>
                  </a:lnTo>
                  <a:lnTo>
                    <a:pt x="5350" y="16165"/>
                  </a:lnTo>
                  <a:lnTo>
                    <a:pt x="6738" y="15744"/>
                  </a:lnTo>
                  <a:lnTo>
                    <a:pt x="8323" y="15323"/>
                  </a:lnTo>
                  <a:lnTo>
                    <a:pt x="9215" y="15113"/>
                  </a:lnTo>
                  <a:lnTo>
                    <a:pt x="10206" y="14920"/>
                  </a:lnTo>
                  <a:lnTo>
                    <a:pt x="12385" y="14534"/>
                  </a:lnTo>
                  <a:close/>
                  <a:moveTo>
                    <a:pt x="8323" y="9994"/>
                  </a:moveTo>
                  <a:lnTo>
                    <a:pt x="9017" y="9064"/>
                  </a:lnTo>
                  <a:lnTo>
                    <a:pt x="11295" y="9432"/>
                  </a:lnTo>
                  <a:lnTo>
                    <a:pt x="8323" y="999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0" name="Freeform 1017">
              <a:extLst>
                <a:ext uri="{FF2B5EF4-FFF2-40B4-BE49-F238E27FC236}">
                  <a16:creationId xmlns:a16="http://schemas.microsoft.com/office/drawing/2014/main" id="{172CEB67-B591-43AC-B48E-038D539E2494}"/>
                </a:ext>
              </a:extLst>
            </p:cNvPr>
            <p:cNvSpPr>
              <a:spLocks noChangeArrowheads="1"/>
            </p:cNvSpPr>
            <p:nvPr/>
          </p:nvSpPr>
          <p:spPr bwMode="auto">
            <a:xfrm>
              <a:off x="312191" y="-1"/>
              <a:ext cx="82064" cy="417450"/>
            </a:xfrm>
            <a:custGeom>
              <a:avLst/>
              <a:gdLst>
                <a:gd name="T0" fmla="*/ 155891 w 21600"/>
                <a:gd name="T1" fmla="*/ 4033900 h 21600"/>
                <a:gd name="T2" fmla="*/ 155891 w 21600"/>
                <a:gd name="T3" fmla="*/ 4033900 h 21600"/>
                <a:gd name="T4" fmla="*/ 155891 w 21600"/>
                <a:gd name="T5" fmla="*/ 4033900 h 21600"/>
                <a:gd name="T6" fmla="*/ 155891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585"/>
                  </a:moveTo>
                  <a:lnTo>
                    <a:pt x="16435" y="8754"/>
                  </a:lnTo>
                  <a:lnTo>
                    <a:pt x="11457" y="5603"/>
                  </a:lnTo>
                  <a:lnTo>
                    <a:pt x="15496" y="0"/>
                  </a:lnTo>
                  <a:lnTo>
                    <a:pt x="19158" y="0"/>
                  </a:lnTo>
                  <a:lnTo>
                    <a:pt x="20849" y="1087"/>
                  </a:lnTo>
                  <a:lnTo>
                    <a:pt x="21600" y="1585"/>
                  </a:lnTo>
                  <a:close/>
                  <a:moveTo>
                    <a:pt x="14557" y="11390"/>
                  </a:moveTo>
                  <a:lnTo>
                    <a:pt x="13430" y="13067"/>
                  </a:lnTo>
                  <a:lnTo>
                    <a:pt x="6950" y="11869"/>
                  </a:lnTo>
                  <a:lnTo>
                    <a:pt x="8358" y="9915"/>
                  </a:lnTo>
                  <a:lnTo>
                    <a:pt x="11082" y="9326"/>
                  </a:lnTo>
                  <a:lnTo>
                    <a:pt x="14369" y="9915"/>
                  </a:lnTo>
                  <a:lnTo>
                    <a:pt x="10800" y="10671"/>
                  </a:lnTo>
                  <a:lnTo>
                    <a:pt x="14557" y="11390"/>
                  </a:lnTo>
                  <a:close/>
                  <a:moveTo>
                    <a:pt x="11082" y="16237"/>
                  </a:moveTo>
                  <a:lnTo>
                    <a:pt x="7231" y="21600"/>
                  </a:lnTo>
                  <a:lnTo>
                    <a:pt x="0" y="21600"/>
                  </a:lnTo>
                  <a:lnTo>
                    <a:pt x="3381" y="16863"/>
                  </a:lnTo>
                  <a:lnTo>
                    <a:pt x="8170" y="17251"/>
                  </a:lnTo>
                  <a:lnTo>
                    <a:pt x="8828" y="16974"/>
                  </a:lnTo>
                  <a:lnTo>
                    <a:pt x="9485" y="16716"/>
                  </a:lnTo>
                  <a:lnTo>
                    <a:pt x="10237" y="16476"/>
                  </a:lnTo>
                  <a:lnTo>
                    <a:pt x="11082" y="1623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1" name="Freeform 1018">
              <a:extLst>
                <a:ext uri="{FF2B5EF4-FFF2-40B4-BE49-F238E27FC236}">
                  <a16:creationId xmlns:a16="http://schemas.microsoft.com/office/drawing/2014/main" id="{7B6E4036-AFEF-4995-A36D-6323A9AAD3CD}"/>
                </a:ext>
              </a:extLst>
            </p:cNvPr>
            <p:cNvSpPr>
              <a:spLocks noChangeArrowheads="1"/>
            </p:cNvSpPr>
            <p:nvPr/>
          </p:nvSpPr>
          <p:spPr bwMode="auto">
            <a:xfrm>
              <a:off x="297919" y="-1"/>
              <a:ext cx="87415" cy="417450"/>
            </a:xfrm>
            <a:custGeom>
              <a:avLst/>
              <a:gdLst>
                <a:gd name="T0" fmla="*/ 176886 w 21600"/>
                <a:gd name="T1" fmla="*/ 4033900 h 21600"/>
                <a:gd name="T2" fmla="*/ 176886 w 21600"/>
                <a:gd name="T3" fmla="*/ 4033900 h 21600"/>
                <a:gd name="T4" fmla="*/ 176886 w 21600"/>
                <a:gd name="T5" fmla="*/ 4033900 h 21600"/>
                <a:gd name="T6" fmla="*/ 176886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6711" y="7169"/>
                  </a:lnTo>
                  <a:lnTo>
                    <a:pt x="11911" y="4018"/>
                  </a:lnTo>
                  <a:lnTo>
                    <a:pt x="14578" y="0"/>
                  </a:lnTo>
                  <a:lnTo>
                    <a:pt x="21600" y="0"/>
                  </a:lnTo>
                  <a:close/>
                  <a:moveTo>
                    <a:pt x="15022" y="9528"/>
                  </a:moveTo>
                  <a:lnTo>
                    <a:pt x="14400" y="10505"/>
                  </a:lnTo>
                  <a:lnTo>
                    <a:pt x="13689" y="10671"/>
                  </a:lnTo>
                  <a:lnTo>
                    <a:pt x="14222" y="10800"/>
                  </a:lnTo>
                  <a:lnTo>
                    <a:pt x="13067" y="12459"/>
                  </a:lnTo>
                  <a:lnTo>
                    <a:pt x="9156" y="11685"/>
                  </a:lnTo>
                  <a:lnTo>
                    <a:pt x="6311" y="12348"/>
                  </a:lnTo>
                  <a:lnTo>
                    <a:pt x="7289" y="10837"/>
                  </a:lnTo>
                  <a:lnTo>
                    <a:pt x="13956" y="9326"/>
                  </a:lnTo>
                  <a:lnTo>
                    <a:pt x="15022" y="9528"/>
                  </a:lnTo>
                  <a:close/>
                  <a:moveTo>
                    <a:pt x="9867" y="17158"/>
                  </a:moveTo>
                  <a:lnTo>
                    <a:pt x="6933" y="21600"/>
                  </a:lnTo>
                  <a:lnTo>
                    <a:pt x="0" y="21600"/>
                  </a:lnTo>
                  <a:lnTo>
                    <a:pt x="3378" y="16587"/>
                  </a:lnTo>
                  <a:lnTo>
                    <a:pt x="9867" y="171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2" name="Freeform 1019">
              <a:extLst>
                <a:ext uri="{FF2B5EF4-FFF2-40B4-BE49-F238E27FC236}">
                  <a16:creationId xmlns:a16="http://schemas.microsoft.com/office/drawing/2014/main" id="{76543D7F-D58A-4A83-9352-EAF20DF94FD3}"/>
                </a:ext>
              </a:extLst>
            </p:cNvPr>
            <p:cNvSpPr>
              <a:spLocks noChangeArrowheads="1"/>
            </p:cNvSpPr>
            <p:nvPr/>
          </p:nvSpPr>
          <p:spPr bwMode="auto">
            <a:xfrm>
              <a:off x="285432" y="-1"/>
              <a:ext cx="85632" cy="417450"/>
            </a:xfrm>
            <a:custGeom>
              <a:avLst/>
              <a:gdLst>
                <a:gd name="T0" fmla="*/ 169742 w 21600"/>
                <a:gd name="T1" fmla="*/ 4033900 h 21600"/>
                <a:gd name="T2" fmla="*/ 169742 w 21600"/>
                <a:gd name="T3" fmla="*/ 4033900 h 21600"/>
                <a:gd name="T4" fmla="*/ 169742 w 21600"/>
                <a:gd name="T5" fmla="*/ 4033900 h 21600"/>
                <a:gd name="T6" fmla="*/ 169742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762" y="5603"/>
                  </a:lnTo>
                  <a:lnTo>
                    <a:pt x="13924" y="3115"/>
                  </a:lnTo>
                  <a:lnTo>
                    <a:pt x="12496" y="3115"/>
                  </a:lnTo>
                  <a:lnTo>
                    <a:pt x="14638" y="0"/>
                  </a:lnTo>
                  <a:lnTo>
                    <a:pt x="21600" y="0"/>
                  </a:lnTo>
                  <a:close/>
                  <a:moveTo>
                    <a:pt x="14817" y="9915"/>
                  </a:moveTo>
                  <a:lnTo>
                    <a:pt x="13478" y="11869"/>
                  </a:lnTo>
                  <a:lnTo>
                    <a:pt x="12585" y="11685"/>
                  </a:lnTo>
                  <a:lnTo>
                    <a:pt x="8747" y="12551"/>
                  </a:lnTo>
                  <a:lnTo>
                    <a:pt x="6426" y="12127"/>
                  </a:lnTo>
                  <a:lnTo>
                    <a:pt x="6694" y="11722"/>
                  </a:lnTo>
                  <a:lnTo>
                    <a:pt x="14817" y="9915"/>
                  </a:lnTo>
                  <a:close/>
                  <a:moveTo>
                    <a:pt x="10086" y="16863"/>
                  </a:moveTo>
                  <a:lnTo>
                    <a:pt x="6873" y="21600"/>
                  </a:lnTo>
                  <a:lnTo>
                    <a:pt x="0" y="21600"/>
                  </a:lnTo>
                  <a:lnTo>
                    <a:pt x="3481" y="16311"/>
                  </a:lnTo>
                  <a:lnTo>
                    <a:pt x="10086" y="16863"/>
                  </a:lnTo>
                  <a:close/>
                  <a:moveTo>
                    <a:pt x="4106" y="15537"/>
                  </a:moveTo>
                  <a:lnTo>
                    <a:pt x="5445" y="13583"/>
                  </a:lnTo>
                  <a:lnTo>
                    <a:pt x="7587" y="13583"/>
                  </a:lnTo>
                  <a:lnTo>
                    <a:pt x="7587" y="15426"/>
                  </a:lnTo>
                  <a:lnTo>
                    <a:pt x="4106" y="1553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3" name="Freeform 1020">
              <a:extLst>
                <a:ext uri="{FF2B5EF4-FFF2-40B4-BE49-F238E27FC236}">
                  <a16:creationId xmlns:a16="http://schemas.microsoft.com/office/drawing/2014/main" id="{0FE3DAFD-8F1D-43D7-B595-5C9D52DF5AAF}"/>
                </a:ext>
              </a:extLst>
            </p:cNvPr>
            <p:cNvSpPr>
              <a:spLocks noChangeArrowheads="1"/>
            </p:cNvSpPr>
            <p:nvPr/>
          </p:nvSpPr>
          <p:spPr bwMode="auto">
            <a:xfrm>
              <a:off x="271160" y="-1"/>
              <a:ext cx="85632" cy="417450"/>
            </a:xfrm>
            <a:custGeom>
              <a:avLst/>
              <a:gdLst>
                <a:gd name="T0" fmla="*/ 169742 w 21600"/>
                <a:gd name="T1" fmla="*/ 4033900 h 21600"/>
                <a:gd name="T2" fmla="*/ 169742 w 21600"/>
                <a:gd name="T3" fmla="*/ 4033900 h 21600"/>
                <a:gd name="T4" fmla="*/ 169742 w 21600"/>
                <a:gd name="T5" fmla="*/ 4033900 h 21600"/>
                <a:gd name="T6" fmla="*/ 169742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911" y="4018"/>
                  </a:lnTo>
                  <a:lnTo>
                    <a:pt x="17477" y="3115"/>
                  </a:lnTo>
                  <a:lnTo>
                    <a:pt x="12637" y="3115"/>
                  </a:lnTo>
                  <a:lnTo>
                    <a:pt x="14699" y="0"/>
                  </a:lnTo>
                  <a:lnTo>
                    <a:pt x="21600" y="0"/>
                  </a:lnTo>
                  <a:close/>
                  <a:moveTo>
                    <a:pt x="14251" y="10837"/>
                  </a:moveTo>
                  <a:lnTo>
                    <a:pt x="13265" y="12348"/>
                  </a:lnTo>
                  <a:lnTo>
                    <a:pt x="12279" y="12551"/>
                  </a:lnTo>
                  <a:lnTo>
                    <a:pt x="9142" y="11980"/>
                  </a:lnTo>
                  <a:lnTo>
                    <a:pt x="14251" y="10837"/>
                  </a:lnTo>
                  <a:close/>
                  <a:moveTo>
                    <a:pt x="10307" y="16587"/>
                  </a:moveTo>
                  <a:lnTo>
                    <a:pt x="6901" y="21600"/>
                  </a:lnTo>
                  <a:lnTo>
                    <a:pt x="0" y="21600"/>
                  </a:lnTo>
                  <a:lnTo>
                    <a:pt x="3764" y="16016"/>
                  </a:lnTo>
                  <a:lnTo>
                    <a:pt x="10307" y="16587"/>
                  </a:lnTo>
                  <a:close/>
                  <a:moveTo>
                    <a:pt x="4033" y="15647"/>
                  </a:moveTo>
                  <a:lnTo>
                    <a:pt x="5467" y="13583"/>
                  </a:lnTo>
                  <a:lnTo>
                    <a:pt x="11114" y="13583"/>
                  </a:lnTo>
                  <a:lnTo>
                    <a:pt x="11114" y="15426"/>
                  </a:lnTo>
                  <a:lnTo>
                    <a:pt x="4033" y="1564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5" name="Freeform 1021">
              <a:extLst>
                <a:ext uri="{FF2B5EF4-FFF2-40B4-BE49-F238E27FC236}">
                  <a16:creationId xmlns:a16="http://schemas.microsoft.com/office/drawing/2014/main" id="{5E7E3107-A7A8-437E-9344-96986C835744}"/>
                </a:ext>
              </a:extLst>
            </p:cNvPr>
            <p:cNvSpPr>
              <a:spLocks noChangeArrowheads="1"/>
            </p:cNvSpPr>
            <p:nvPr/>
          </p:nvSpPr>
          <p:spPr bwMode="auto">
            <a:xfrm>
              <a:off x="256889" y="-1"/>
              <a:ext cx="87415" cy="417450"/>
            </a:xfrm>
            <a:custGeom>
              <a:avLst/>
              <a:gdLst>
                <a:gd name="T0" fmla="*/ 176886 w 21600"/>
                <a:gd name="T1" fmla="*/ 4033900 h 21600"/>
                <a:gd name="T2" fmla="*/ 176886 w 21600"/>
                <a:gd name="T3" fmla="*/ 4033900 h 21600"/>
                <a:gd name="T4" fmla="*/ 176886 w 21600"/>
                <a:gd name="T5" fmla="*/ 4033900 h 21600"/>
                <a:gd name="T6" fmla="*/ 176886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467" y="3115"/>
                  </a:lnTo>
                  <a:lnTo>
                    <a:pt x="12622" y="3115"/>
                  </a:lnTo>
                  <a:lnTo>
                    <a:pt x="14667" y="0"/>
                  </a:lnTo>
                  <a:lnTo>
                    <a:pt x="21600" y="0"/>
                  </a:lnTo>
                  <a:close/>
                  <a:moveTo>
                    <a:pt x="13689" y="11722"/>
                  </a:moveTo>
                  <a:lnTo>
                    <a:pt x="13422" y="12127"/>
                  </a:lnTo>
                  <a:lnTo>
                    <a:pt x="12622" y="11980"/>
                  </a:lnTo>
                  <a:lnTo>
                    <a:pt x="13689" y="11722"/>
                  </a:lnTo>
                  <a:close/>
                  <a:moveTo>
                    <a:pt x="12444" y="13583"/>
                  </a:moveTo>
                  <a:lnTo>
                    <a:pt x="11111" y="15537"/>
                  </a:lnTo>
                  <a:lnTo>
                    <a:pt x="4089" y="15739"/>
                  </a:lnTo>
                  <a:lnTo>
                    <a:pt x="10489" y="16311"/>
                  </a:lnTo>
                  <a:lnTo>
                    <a:pt x="7022" y="21600"/>
                  </a:lnTo>
                  <a:lnTo>
                    <a:pt x="0" y="21600"/>
                  </a:lnTo>
                  <a:lnTo>
                    <a:pt x="5511" y="13583"/>
                  </a:lnTo>
                  <a:lnTo>
                    <a:pt x="12444" y="135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6" name="Freeform 1022">
              <a:extLst>
                <a:ext uri="{FF2B5EF4-FFF2-40B4-BE49-F238E27FC236}">
                  <a16:creationId xmlns:a16="http://schemas.microsoft.com/office/drawing/2014/main" id="{BD031162-1BE1-4AE0-A3BF-B984669CC87F}"/>
                </a:ext>
              </a:extLst>
            </p:cNvPr>
            <p:cNvSpPr>
              <a:spLocks noChangeArrowheads="1"/>
            </p:cNvSpPr>
            <p:nvPr/>
          </p:nvSpPr>
          <p:spPr bwMode="auto">
            <a:xfrm>
              <a:off x="242617" y="-1"/>
              <a:ext cx="87415" cy="417450"/>
            </a:xfrm>
            <a:custGeom>
              <a:avLst/>
              <a:gdLst>
                <a:gd name="T0" fmla="*/ 176886 w 21600"/>
                <a:gd name="T1" fmla="*/ 4033900 h 21600"/>
                <a:gd name="T2" fmla="*/ 176886 w 21600"/>
                <a:gd name="T3" fmla="*/ 4033900 h 21600"/>
                <a:gd name="T4" fmla="*/ 176886 w 21600"/>
                <a:gd name="T5" fmla="*/ 4033900 h 21600"/>
                <a:gd name="T6" fmla="*/ 176886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547" y="3115"/>
                  </a:lnTo>
                  <a:lnTo>
                    <a:pt x="12585" y="3115"/>
                  </a:lnTo>
                  <a:lnTo>
                    <a:pt x="14727" y="0"/>
                  </a:lnTo>
                  <a:lnTo>
                    <a:pt x="21600" y="0"/>
                  </a:lnTo>
                  <a:close/>
                  <a:moveTo>
                    <a:pt x="12407" y="13583"/>
                  </a:moveTo>
                  <a:lnTo>
                    <a:pt x="10979" y="15647"/>
                  </a:lnTo>
                  <a:lnTo>
                    <a:pt x="7498" y="15739"/>
                  </a:lnTo>
                  <a:lnTo>
                    <a:pt x="10711" y="16016"/>
                  </a:lnTo>
                  <a:lnTo>
                    <a:pt x="6962" y="21600"/>
                  </a:lnTo>
                  <a:lnTo>
                    <a:pt x="0" y="21600"/>
                  </a:lnTo>
                  <a:lnTo>
                    <a:pt x="5534" y="13583"/>
                  </a:lnTo>
                  <a:lnTo>
                    <a:pt x="12407" y="135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7" name="Freeform 1023">
              <a:extLst>
                <a:ext uri="{FF2B5EF4-FFF2-40B4-BE49-F238E27FC236}">
                  <a16:creationId xmlns:a16="http://schemas.microsoft.com/office/drawing/2014/main" id="{64A28C8F-9E79-4882-8261-082A2FA0389D}"/>
                </a:ext>
              </a:extLst>
            </p:cNvPr>
            <p:cNvSpPr>
              <a:spLocks noChangeArrowheads="1"/>
            </p:cNvSpPr>
            <p:nvPr/>
          </p:nvSpPr>
          <p:spPr bwMode="auto">
            <a:xfrm>
              <a:off x="230129" y="-1"/>
              <a:ext cx="85632" cy="417450"/>
            </a:xfrm>
            <a:custGeom>
              <a:avLst/>
              <a:gdLst>
                <a:gd name="T0" fmla="*/ 169742 w 21600"/>
                <a:gd name="T1" fmla="*/ 4033900 h 21600"/>
                <a:gd name="T2" fmla="*/ 169742 w 21600"/>
                <a:gd name="T3" fmla="*/ 4033900 h 21600"/>
                <a:gd name="T4" fmla="*/ 169742 w 21600"/>
                <a:gd name="T5" fmla="*/ 4033900 h 21600"/>
                <a:gd name="T6" fmla="*/ 169742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547" y="3115"/>
                  </a:lnTo>
                  <a:lnTo>
                    <a:pt x="12585" y="3115"/>
                  </a:lnTo>
                  <a:lnTo>
                    <a:pt x="14727" y="0"/>
                  </a:lnTo>
                  <a:lnTo>
                    <a:pt x="21600" y="0"/>
                  </a:lnTo>
                  <a:close/>
                  <a:moveTo>
                    <a:pt x="12407" y="13583"/>
                  </a:moveTo>
                  <a:lnTo>
                    <a:pt x="6873" y="21600"/>
                  </a:lnTo>
                  <a:lnTo>
                    <a:pt x="0" y="21600"/>
                  </a:lnTo>
                  <a:lnTo>
                    <a:pt x="5534" y="13583"/>
                  </a:lnTo>
                  <a:lnTo>
                    <a:pt x="12407" y="135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8" name="Freeform 1024">
              <a:extLst>
                <a:ext uri="{FF2B5EF4-FFF2-40B4-BE49-F238E27FC236}">
                  <a16:creationId xmlns:a16="http://schemas.microsoft.com/office/drawing/2014/main" id="{EEB65A51-B372-40BD-BCA3-33398298C914}"/>
                </a:ext>
              </a:extLst>
            </p:cNvPr>
            <p:cNvSpPr>
              <a:spLocks noChangeArrowheads="1"/>
            </p:cNvSpPr>
            <p:nvPr/>
          </p:nvSpPr>
          <p:spPr bwMode="auto">
            <a:xfrm>
              <a:off x="214074" y="-1"/>
              <a:ext cx="87415" cy="424585"/>
            </a:xfrm>
            <a:custGeom>
              <a:avLst/>
              <a:gdLst>
                <a:gd name="T0" fmla="*/ 176886 w 21600"/>
                <a:gd name="T1" fmla="*/ 4172982 h 21600"/>
                <a:gd name="T2" fmla="*/ 176886 w 21600"/>
                <a:gd name="T3" fmla="*/ 4172982 h 21600"/>
                <a:gd name="T4" fmla="*/ 176886 w 21600"/>
                <a:gd name="T5" fmla="*/ 4172982 h 21600"/>
                <a:gd name="T6" fmla="*/ 176886 w 21600"/>
                <a:gd name="T7" fmla="*/ 41729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484" y="3070"/>
                  </a:lnTo>
                  <a:lnTo>
                    <a:pt x="12696" y="3070"/>
                  </a:lnTo>
                  <a:lnTo>
                    <a:pt x="14723" y="0"/>
                  </a:lnTo>
                  <a:lnTo>
                    <a:pt x="21600" y="0"/>
                  </a:lnTo>
                  <a:close/>
                  <a:moveTo>
                    <a:pt x="12519" y="13389"/>
                  </a:moveTo>
                  <a:lnTo>
                    <a:pt x="7053" y="21291"/>
                  </a:lnTo>
                  <a:lnTo>
                    <a:pt x="617" y="21291"/>
                  </a:lnTo>
                  <a:lnTo>
                    <a:pt x="264" y="21455"/>
                  </a:lnTo>
                  <a:lnTo>
                    <a:pt x="0" y="21600"/>
                  </a:lnTo>
                  <a:lnTo>
                    <a:pt x="7318" y="10918"/>
                  </a:lnTo>
                  <a:lnTo>
                    <a:pt x="8993" y="13389"/>
                  </a:lnTo>
                  <a:lnTo>
                    <a:pt x="12519" y="1338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9" name="Freeform 1025">
              <a:extLst>
                <a:ext uri="{FF2B5EF4-FFF2-40B4-BE49-F238E27FC236}">
                  <a16:creationId xmlns:a16="http://schemas.microsoft.com/office/drawing/2014/main" id="{DEDD9EC1-1582-4903-889B-B60434C5ECC9}"/>
                </a:ext>
              </a:extLst>
            </p:cNvPr>
            <p:cNvSpPr>
              <a:spLocks noChangeArrowheads="1"/>
            </p:cNvSpPr>
            <p:nvPr/>
          </p:nvSpPr>
          <p:spPr bwMode="auto">
            <a:xfrm>
              <a:off x="196234" y="-1"/>
              <a:ext cx="92768" cy="451345"/>
            </a:xfrm>
            <a:custGeom>
              <a:avLst/>
              <a:gdLst>
                <a:gd name="T0" fmla="*/ 199211 w 21600"/>
                <a:gd name="T1" fmla="*/ 4715573 h 21600"/>
                <a:gd name="T2" fmla="*/ 199211 w 21600"/>
                <a:gd name="T3" fmla="*/ 4715573 h 21600"/>
                <a:gd name="T4" fmla="*/ 199211 w 21600"/>
                <a:gd name="T5" fmla="*/ 4715573 h 21600"/>
                <a:gd name="T6" fmla="*/ 199211 w 21600"/>
                <a:gd name="T7" fmla="*/ 471557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575" y="2879"/>
                  </a:lnTo>
                  <a:lnTo>
                    <a:pt x="13078" y="2879"/>
                  </a:lnTo>
                  <a:lnTo>
                    <a:pt x="15103" y="0"/>
                  </a:lnTo>
                  <a:lnTo>
                    <a:pt x="21600" y="0"/>
                  </a:lnTo>
                  <a:close/>
                  <a:moveTo>
                    <a:pt x="12909" y="12555"/>
                  </a:moveTo>
                  <a:lnTo>
                    <a:pt x="7678" y="19965"/>
                  </a:lnTo>
                  <a:lnTo>
                    <a:pt x="4809" y="19965"/>
                  </a:lnTo>
                  <a:lnTo>
                    <a:pt x="4303" y="20186"/>
                  </a:lnTo>
                  <a:lnTo>
                    <a:pt x="3881" y="20408"/>
                  </a:lnTo>
                  <a:lnTo>
                    <a:pt x="3375" y="20612"/>
                  </a:lnTo>
                  <a:lnTo>
                    <a:pt x="2784" y="20833"/>
                  </a:lnTo>
                  <a:lnTo>
                    <a:pt x="2194" y="21038"/>
                  </a:lnTo>
                  <a:lnTo>
                    <a:pt x="844" y="21413"/>
                  </a:lnTo>
                  <a:lnTo>
                    <a:pt x="0" y="21600"/>
                  </a:lnTo>
                  <a:lnTo>
                    <a:pt x="9534" y="7904"/>
                  </a:lnTo>
                  <a:lnTo>
                    <a:pt x="12825" y="12555"/>
                  </a:lnTo>
                  <a:lnTo>
                    <a:pt x="12909" y="1255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0" name="Freeform 1026">
              <a:extLst>
                <a:ext uri="{FF2B5EF4-FFF2-40B4-BE49-F238E27FC236}">
                  <a16:creationId xmlns:a16="http://schemas.microsoft.com/office/drawing/2014/main" id="{30DC2442-6373-408A-9508-F1724C744524}"/>
                </a:ext>
              </a:extLst>
            </p:cNvPr>
            <p:cNvSpPr>
              <a:spLocks noChangeArrowheads="1"/>
            </p:cNvSpPr>
            <p:nvPr/>
          </p:nvSpPr>
          <p:spPr bwMode="auto">
            <a:xfrm>
              <a:off x="181963" y="-1"/>
              <a:ext cx="92767" cy="467401"/>
            </a:xfrm>
            <a:custGeom>
              <a:avLst/>
              <a:gdLst>
                <a:gd name="T0" fmla="*/ 199209 w 21600"/>
                <a:gd name="T1" fmla="*/ 5057040 h 21600"/>
                <a:gd name="T2" fmla="*/ 199209 w 21600"/>
                <a:gd name="T3" fmla="*/ 5057040 h 21600"/>
                <a:gd name="T4" fmla="*/ 199209 w 21600"/>
                <a:gd name="T5" fmla="*/ 5057040 h 21600"/>
                <a:gd name="T6" fmla="*/ 199209 w 21600"/>
                <a:gd name="T7" fmla="*/ 505704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97" y="2784"/>
                  </a:lnTo>
                  <a:lnTo>
                    <a:pt x="13241" y="2784"/>
                  </a:lnTo>
                  <a:lnTo>
                    <a:pt x="15228" y="0"/>
                  </a:lnTo>
                  <a:lnTo>
                    <a:pt x="21600" y="0"/>
                  </a:lnTo>
                  <a:close/>
                  <a:moveTo>
                    <a:pt x="14648" y="9902"/>
                  </a:moveTo>
                  <a:lnTo>
                    <a:pt x="7779" y="19590"/>
                  </a:lnTo>
                  <a:lnTo>
                    <a:pt x="7283" y="19804"/>
                  </a:lnTo>
                  <a:lnTo>
                    <a:pt x="6703" y="20035"/>
                  </a:lnTo>
                  <a:lnTo>
                    <a:pt x="6124" y="20249"/>
                  </a:lnTo>
                  <a:lnTo>
                    <a:pt x="5462" y="20447"/>
                  </a:lnTo>
                  <a:lnTo>
                    <a:pt x="4717" y="20644"/>
                  </a:lnTo>
                  <a:lnTo>
                    <a:pt x="3890" y="20826"/>
                  </a:lnTo>
                  <a:lnTo>
                    <a:pt x="3145" y="21023"/>
                  </a:lnTo>
                  <a:lnTo>
                    <a:pt x="2317" y="21188"/>
                  </a:lnTo>
                  <a:lnTo>
                    <a:pt x="1159" y="21402"/>
                  </a:lnTo>
                  <a:lnTo>
                    <a:pt x="0" y="21600"/>
                  </a:lnTo>
                  <a:lnTo>
                    <a:pt x="6207" y="12835"/>
                  </a:lnTo>
                  <a:lnTo>
                    <a:pt x="8193" y="13000"/>
                  </a:lnTo>
                  <a:lnTo>
                    <a:pt x="8193" y="9935"/>
                  </a:lnTo>
                  <a:lnTo>
                    <a:pt x="10428" y="6854"/>
                  </a:lnTo>
                  <a:lnTo>
                    <a:pt x="12414" y="6854"/>
                  </a:lnTo>
                  <a:lnTo>
                    <a:pt x="14648" y="9902"/>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1" name="Freeform 1027">
              <a:extLst>
                <a:ext uri="{FF2B5EF4-FFF2-40B4-BE49-F238E27FC236}">
                  <a16:creationId xmlns:a16="http://schemas.microsoft.com/office/drawing/2014/main" id="{1F46A391-E3CD-423E-A256-C267F7AD6DCC}"/>
                </a:ext>
              </a:extLst>
            </p:cNvPr>
            <p:cNvSpPr>
              <a:spLocks noChangeArrowheads="1"/>
            </p:cNvSpPr>
            <p:nvPr/>
          </p:nvSpPr>
          <p:spPr bwMode="auto">
            <a:xfrm>
              <a:off x="165907" y="0"/>
              <a:ext cx="94550" cy="478103"/>
            </a:xfrm>
            <a:custGeom>
              <a:avLst/>
              <a:gdLst>
                <a:gd name="T0" fmla="*/ 206938 w 21600"/>
                <a:gd name="T1" fmla="*/ 5291272 h 21600"/>
                <a:gd name="T2" fmla="*/ 206938 w 21600"/>
                <a:gd name="T3" fmla="*/ 5291272 h 21600"/>
                <a:gd name="T4" fmla="*/ 206938 w 21600"/>
                <a:gd name="T5" fmla="*/ 5291272 h 21600"/>
                <a:gd name="T6" fmla="*/ 206938 w 21600"/>
                <a:gd name="T7" fmla="*/ 52912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51" y="2724"/>
                  </a:lnTo>
                  <a:lnTo>
                    <a:pt x="13398" y="2724"/>
                  </a:lnTo>
                  <a:lnTo>
                    <a:pt x="15266" y="0"/>
                  </a:lnTo>
                  <a:lnTo>
                    <a:pt x="21600" y="0"/>
                  </a:lnTo>
                  <a:close/>
                  <a:moveTo>
                    <a:pt x="16241" y="7479"/>
                  </a:moveTo>
                  <a:lnTo>
                    <a:pt x="7065" y="20439"/>
                  </a:lnTo>
                  <a:lnTo>
                    <a:pt x="6415" y="20601"/>
                  </a:lnTo>
                  <a:lnTo>
                    <a:pt x="5765" y="20730"/>
                  </a:lnTo>
                  <a:lnTo>
                    <a:pt x="4466" y="20971"/>
                  </a:lnTo>
                  <a:lnTo>
                    <a:pt x="3086" y="21197"/>
                  </a:lnTo>
                  <a:lnTo>
                    <a:pt x="1543" y="21407"/>
                  </a:lnTo>
                  <a:lnTo>
                    <a:pt x="0" y="21600"/>
                  </a:lnTo>
                  <a:lnTo>
                    <a:pt x="8283" y="9930"/>
                  </a:lnTo>
                  <a:lnTo>
                    <a:pt x="8283" y="12444"/>
                  </a:lnTo>
                  <a:lnTo>
                    <a:pt x="11531" y="12718"/>
                  </a:lnTo>
                  <a:lnTo>
                    <a:pt x="11531" y="6706"/>
                  </a:lnTo>
                  <a:lnTo>
                    <a:pt x="15672" y="6706"/>
                  </a:lnTo>
                  <a:lnTo>
                    <a:pt x="16241" y="747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2" name="Freeform 1028">
              <a:extLst>
                <a:ext uri="{FF2B5EF4-FFF2-40B4-BE49-F238E27FC236}">
                  <a16:creationId xmlns:a16="http://schemas.microsoft.com/office/drawing/2014/main" id="{B96AB15D-5E66-49D5-9074-AD5F9B69E10F}"/>
                </a:ext>
              </a:extLst>
            </p:cNvPr>
            <p:cNvSpPr>
              <a:spLocks noChangeArrowheads="1"/>
            </p:cNvSpPr>
            <p:nvPr/>
          </p:nvSpPr>
          <p:spPr bwMode="auto">
            <a:xfrm>
              <a:off x="151635" y="-1"/>
              <a:ext cx="94551" cy="485240"/>
            </a:xfrm>
            <a:custGeom>
              <a:avLst/>
              <a:gdLst>
                <a:gd name="T0" fmla="*/ 206944 w 21600"/>
                <a:gd name="T1" fmla="*/ 5450413 h 21600"/>
                <a:gd name="T2" fmla="*/ 206944 w 21600"/>
                <a:gd name="T3" fmla="*/ 5450413 h 21600"/>
                <a:gd name="T4" fmla="*/ 206944 w 21600"/>
                <a:gd name="T5" fmla="*/ 5450413 h 21600"/>
                <a:gd name="T6" fmla="*/ 206944 w 21600"/>
                <a:gd name="T7" fmla="*/ 545041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73" y="2686"/>
                  </a:lnTo>
                  <a:lnTo>
                    <a:pt x="13490" y="2686"/>
                  </a:lnTo>
                  <a:lnTo>
                    <a:pt x="15417" y="0"/>
                  </a:lnTo>
                  <a:lnTo>
                    <a:pt x="21600" y="0"/>
                  </a:lnTo>
                  <a:close/>
                  <a:moveTo>
                    <a:pt x="16943" y="6612"/>
                  </a:moveTo>
                  <a:lnTo>
                    <a:pt x="14775" y="9584"/>
                  </a:lnTo>
                  <a:lnTo>
                    <a:pt x="14775" y="6612"/>
                  </a:lnTo>
                  <a:lnTo>
                    <a:pt x="16943" y="6612"/>
                  </a:lnTo>
                  <a:close/>
                  <a:moveTo>
                    <a:pt x="12848" y="12381"/>
                  </a:moveTo>
                  <a:lnTo>
                    <a:pt x="6825" y="20837"/>
                  </a:lnTo>
                  <a:lnTo>
                    <a:pt x="5219" y="21060"/>
                  </a:lnTo>
                  <a:lnTo>
                    <a:pt x="3613" y="21266"/>
                  </a:lnTo>
                  <a:lnTo>
                    <a:pt x="1847" y="21441"/>
                  </a:lnTo>
                  <a:lnTo>
                    <a:pt x="0" y="21600"/>
                  </a:lnTo>
                  <a:lnTo>
                    <a:pt x="11563" y="5404"/>
                  </a:lnTo>
                  <a:lnTo>
                    <a:pt x="11563" y="12270"/>
                  </a:lnTo>
                  <a:lnTo>
                    <a:pt x="12848" y="1238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3" name="Freeform 1029">
              <a:extLst>
                <a:ext uri="{FF2B5EF4-FFF2-40B4-BE49-F238E27FC236}">
                  <a16:creationId xmlns:a16="http://schemas.microsoft.com/office/drawing/2014/main" id="{203501DA-E03B-4F44-8D1F-1ED01824B74C}"/>
                </a:ext>
              </a:extLst>
            </p:cNvPr>
            <p:cNvSpPr>
              <a:spLocks noChangeArrowheads="1"/>
            </p:cNvSpPr>
            <p:nvPr/>
          </p:nvSpPr>
          <p:spPr bwMode="auto">
            <a:xfrm>
              <a:off x="137363" y="-1"/>
              <a:ext cx="96336" cy="488809"/>
            </a:xfrm>
            <a:custGeom>
              <a:avLst/>
              <a:gdLst>
                <a:gd name="T0" fmla="*/ 214829 w 21600"/>
                <a:gd name="T1" fmla="*/ 5530896 h 21600"/>
                <a:gd name="T2" fmla="*/ 214829 w 21600"/>
                <a:gd name="T3" fmla="*/ 5530896 h 21600"/>
                <a:gd name="T4" fmla="*/ 214829 w 21600"/>
                <a:gd name="T5" fmla="*/ 5530896 h 21600"/>
                <a:gd name="T6" fmla="*/ 214829 w 21600"/>
                <a:gd name="T7" fmla="*/ 553089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760" y="2665"/>
                  </a:lnTo>
                  <a:lnTo>
                    <a:pt x="14720" y="2665"/>
                  </a:lnTo>
                  <a:lnTo>
                    <a:pt x="14720" y="9712"/>
                  </a:lnTo>
                  <a:lnTo>
                    <a:pt x="6560" y="21127"/>
                  </a:lnTo>
                  <a:lnTo>
                    <a:pt x="5040" y="21285"/>
                  </a:lnTo>
                  <a:lnTo>
                    <a:pt x="3360" y="21411"/>
                  </a:lnTo>
                  <a:lnTo>
                    <a:pt x="1760" y="21521"/>
                  </a:lnTo>
                  <a:lnTo>
                    <a:pt x="0" y="21600"/>
                  </a:lnTo>
                  <a:lnTo>
                    <a:pt x="2240" y="18494"/>
                  </a:lnTo>
                  <a:lnTo>
                    <a:pt x="2720" y="18399"/>
                  </a:lnTo>
                  <a:lnTo>
                    <a:pt x="3440" y="18226"/>
                  </a:lnTo>
                  <a:lnTo>
                    <a:pt x="4080" y="18053"/>
                  </a:lnTo>
                  <a:lnTo>
                    <a:pt x="5200" y="17674"/>
                  </a:lnTo>
                  <a:lnTo>
                    <a:pt x="5600" y="17469"/>
                  </a:lnTo>
                  <a:lnTo>
                    <a:pt x="5920" y="17233"/>
                  </a:lnTo>
                  <a:lnTo>
                    <a:pt x="6080" y="17012"/>
                  </a:lnTo>
                  <a:lnTo>
                    <a:pt x="6160" y="16775"/>
                  </a:lnTo>
                  <a:lnTo>
                    <a:pt x="6000" y="16429"/>
                  </a:lnTo>
                  <a:lnTo>
                    <a:pt x="5680" y="16113"/>
                  </a:lnTo>
                  <a:lnTo>
                    <a:pt x="5440" y="15971"/>
                  </a:lnTo>
                  <a:lnTo>
                    <a:pt x="5120" y="15829"/>
                  </a:lnTo>
                  <a:lnTo>
                    <a:pt x="4720" y="15688"/>
                  </a:lnTo>
                  <a:lnTo>
                    <a:pt x="4320" y="15530"/>
                  </a:lnTo>
                  <a:lnTo>
                    <a:pt x="1544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4" name="Freeform 1030">
              <a:extLst>
                <a:ext uri="{FF2B5EF4-FFF2-40B4-BE49-F238E27FC236}">
                  <a16:creationId xmlns:a16="http://schemas.microsoft.com/office/drawing/2014/main" id="{D87ECE3B-6297-40AF-B101-A285EE251B9A}"/>
                </a:ext>
              </a:extLst>
            </p:cNvPr>
            <p:cNvSpPr>
              <a:spLocks noChangeArrowheads="1"/>
            </p:cNvSpPr>
            <p:nvPr/>
          </p:nvSpPr>
          <p:spPr bwMode="auto">
            <a:xfrm>
              <a:off x="123092" y="-1"/>
              <a:ext cx="96335" cy="490594"/>
            </a:xfrm>
            <a:custGeom>
              <a:avLst/>
              <a:gdLst>
                <a:gd name="T0" fmla="*/ 214827 w 21600"/>
                <a:gd name="T1" fmla="*/ 5571353 h 21600"/>
                <a:gd name="T2" fmla="*/ 214827 w 21600"/>
                <a:gd name="T3" fmla="*/ 5571353 h 21600"/>
                <a:gd name="T4" fmla="*/ 214827 w 21600"/>
                <a:gd name="T5" fmla="*/ 5571353 h 21600"/>
                <a:gd name="T6" fmla="*/ 214827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87" y="2651"/>
                  </a:lnTo>
                  <a:lnTo>
                    <a:pt x="17774" y="2651"/>
                  </a:lnTo>
                  <a:lnTo>
                    <a:pt x="17774" y="5333"/>
                  </a:lnTo>
                  <a:lnTo>
                    <a:pt x="6297" y="21318"/>
                  </a:lnTo>
                  <a:lnTo>
                    <a:pt x="4782" y="21412"/>
                  </a:lnTo>
                  <a:lnTo>
                    <a:pt x="3188" y="21490"/>
                  </a:lnTo>
                  <a:lnTo>
                    <a:pt x="1594" y="21553"/>
                  </a:lnTo>
                  <a:lnTo>
                    <a:pt x="0" y="21600"/>
                  </a:lnTo>
                  <a:lnTo>
                    <a:pt x="1913" y="18808"/>
                  </a:lnTo>
                  <a:lnTo>
                    <a:pt x="2949" y="18714"/>
                  </a:lnTo>
                  <a:lnTo>
                    <a:pt x="4065" y="18588"/>
                  </a:lnTo>
                  <a:lnTo>
                    <a:pt x="4942" y="18463"/>
                  </a:lnTo>
                  <a:lnTo>
                    <a:pt x="5818" y="18306"/>
                  </a:lnTo>
                  <a:lnTo>
                    <a:pt x="6536" y="18133"/>
                  </a:lnTo>
                  <a:lnTo>
                    <a:pt x="7173" y="17961"/>
                  </a:lnTo>
                  <a:lnTo>
                    <a:pt x="8289" y="17584"/>
                  </a:lnTo>
                  <a:lnTo>
                    <a:pt x="8688" y="17380"/>
                  </a:lnTo>
                  <a:lnTo>
                    <a:pt x="9007" y="17145"/>
                  </a:lnTo>
                  <a:lnTo>
                    <a:pt x="9166" y="16925"/>
                  </a:lnTo>
                  <a:lnTo>
                    <a:pt x="9246" y="16690"/>
                  </a:lnTo>
                  <a:lnTo>
                    <a:pt x="9166" y="16455"/>
                  </a:lnTo>
                  <a:lnTo>
                    <a:pt x="9007" y="16220"/>
                  </a:lnTo>
                  <a:lnTo>
                    <a:pt x="8688" y="16000"/>
                  </a:lnTo>
                  <a:lnTo>
                    <a:pt x="8289" y="15796"/>
                  </a:lnTo>
                  <a:lnTo>
                    <a:pt x="7731" y="15592"/>
                  </a:lnTo>
                  <a:lnTo>
                    <a:pt x="7173" y="15404"/>
                  </a:lnTo>
                  <a:lnTo>
                    <a:pt x="6536" y="15231"/>
                  </a:lnTo>
                  <a:lnTo>
                    <a:pt x="5818" y="15059"/>
                  </a:lnTo>
                  <a:lnTo>
                    <a:pt x="5261" y="14965"/>
                  </a:lnTo>
                  <a:lnTo>
                    <a:pt x="4782" y="14886"/>
                  </a:lnTo>
                  <a:lnTo>
                    <a:pt x="1538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5" name="Freeform 1031">
              <a:extLst>
                <a:ext uri="{FF2B5EF4-FFF2-40B4-BE49-F238E27FC236}">
                  <a16:creationId xmlns:a16="http://schemas.microsoft.com/office/drawing/2014/main" id="{95175418-142C-409D-A558-F1BA20D85D1D}"/>
                </a:ext>
              </a:extLst>
            </p:cNvPr>
            <p:cNvSpPr>
              <a:spLocks noChangeArrowheads="1"/>
            </p:cNvSpPr>
            <p:nvPr/>
          </p:nvSpPr>
          <p:spPr bwMode="auto">
            <a:xfrm>
              <a:off x="108820" y="-1"/>
              <a:ext cx="96336" cy="490594"/>
            </a:xfrm>
            <a:custGeom>
              <a:avLst/>
              <a:gdLst>
                <a:gd name="T0" fmla="*/ 214829 w 21600"/>
                <a:gd name="T1" fmla="*/ 5571353 h 21600"/>
                <a:gd name="T2" fmla="*/ 214829 w 21600"/>
                <a:gd name="T3" fmla="*/ 5571353 h 21600"/>
                <a:gd name="T4" fmla="*/ 214829 w 21600"/>
                <a:gd name="T5" fmla="*/ 5571353 h 21600"/>
                <a:gd name="T6" fmla="*/ 214829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0562" y="15440"/>
                  </a:lnTo>
                  <a:lnTo>
                    <a:pt x="9768" y="15236"/>
                  </a:lnTo>
                  <a:lnTo>
                    <a:pt x="8974" y="15048"/>
                  </a:lnTo>
                  <a:lnTo>
                    <a:pt x="8100" y="14907"/>
                  </a:lnTo>
                  <a:lnTo>
                    <a:pt x="7147" y="14766"/>
                  </a:lnTo>
                  <a:lnTo>
                    <a:pt x="6115" y="14656"/>
                  </a:lnTo>
                  <a:lnTo>
                    <a:pt x="5082" y="14562"/>
                  </a:lnTo>
                  <a:lnTo>
                    <a:pt x="7147" y="11615"/>
                  </a:lnTo>
                  <a:lnTo>
                    <a:pt x="7465" y="11615"/>
                  </a:lnTo>
                  <a:lnTo>
                    <a:pt x="7465" y="11176"/>
                  </a:lnTo>
                  <a:lnTo>
                    <a:pt x="15406" y="0"/>
                  </a:lnTo>
                  <a:lnTo>
                    <a:pt x="21600" y="0"/>
                  </a:lnTo>
                  <a:close/>
                  <a:moveTo>
                    <a:pt x="8497" y="18387"/>
                  </a:moveTo>
                  <a:lnTo>
                    <a:pt x="6274" y="21475"/>
                  </a:lnTo>
                  <a:lnTo>
                    <a:pt x="4924" y="21537"/>
                  </a:lnTo>
                  <a:lnTo>
                    <a:pt x="2224" y="21600"/>
                  </a:lnTo>
                  <a:lnTo>
                    <a:pt x="0" y="21600"/>
                  </a:lnTo>
                  <a:lnTo>
                    <a:pt x="1985" y="18951"/>
                  </a:lnTo>
                  <a:lnTo>
                    <a:pt x="3732" y="18888"/>
                  </a:lnTo>
                  <a:lnTo>
                    <a:pt x="5479" y="18763"/>
                  </a:lnTo>
                  <a:lnTo>
                    <a:pt x="6274" y="18684"/>
                  </a:lnTo>
                  <a:lnTo>
                    <a:pt x="7068" y="18590"/>
                  </a:lnTo>
                  <a:lnTo>
                    <a:pt x="7782" y="18496"/>
                  </a:lnTo>
                  <a:lnTo>
                    <a:pt x="8497" y="1838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6" name="Freeform 1032">
              <a:extLst>
                <a:ext uri="{FF2B5EF4-FFF2-40B4-BE49-F238E27FC236}">
                  <a16:creationId xmlns:a16="http://schemas.microsoft.com/office/drawing/2014/main" id="{160E2D03-8922-474E-B332-65562965D1C9}"/>
                </a:ext>
              </a:extLst>
            </p:cNvPr>
            <p:cNvSpPr>
              <a:spLocks noChangeArrowheads="1"/>
            </p:cNvSpPr>
            <p:nvPr/>
          </p:nvSpPr>
          <p:spPr bwMode="auto">
            <a:xfrm>
              <a:off x="94548" y="-1"/>
              <a:ext cx="96336" cy="490594"/>
            </a:xfrm>
            <a:custGeom>
              <a:avLst/>
              <a:gdLst>
                <a:gd name="T0" fmla="*/ 214829 w 21600"/>
                <a:gd name="T1" fmla="*/ 5571353 h 21600"/>
                <a:gd name="T2" fmla="*/ 214829 w 21600"/>
                <a:gd name="T3" fmla="*/ 5571353 h 21600"/>
                <a:gd name="T4" fmla="*/ 214829 w 21600"/>
                <a:gd name="T5" fmla="*/ 5571353 h 21600"/>
                <a:gd name="T6" fmla="*/ 214829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0999" y="14875"/>
                  </a:lnTo>
                  <a:lnTo>
                    <a:pt x="10362" y="14781"/>
                  </a:lnTo>
                  <a:lnTo>
                    <a:pt x="9724" y="14703"/>
                  </a:lnTo>
                  <a:lnTo>
                    <a:pt x="8927" y="14625"/>
                  </a:lnTo>
                  <a:lnTo>
                    <a:pt x="7492" y="14499"/>
                  </a:lnTo>
                  <a:lnTo>
                    <a:pt x="6775" y="14452"/>
                  </a:lnTo>
                  <a:lnTo>
                    <a:pt x="5181" y="14390"/>
                  </a:lnTo>
                  <a:lnTo>
                    <a:pt x="7094" y="11615"/>
                  </a:lnTo>
                  <a:lnTo>
                    <a:pt x="10521" y="11615"/>
                  </a:lnTo>
                  <a:lnTo>
                    <a:pt x="10521" y="6850"/>
                  </a:lnTo>
                  <a:lnTo>
                    <a:pt x="15463" y="0"/>
                  </a:lnTo>
                  <a:lnTo>
                    <a:pt x="21600" y="0"/>
                  </a:lnTo>
                  <a:close/>
                  <a:moveTo>
                    <a:pt x="8130" y="18794"/>
                  </a:moveTo>
                  <a:lnTo>
                    <a:pt x="6217" y="21584"/>
                  </a:lnTo>
                  <a:lnTo>
                    <a:pt x="5021" y="21600"/>
                  </a:lnTo>
                  <a:lnTo>
                    <a:pt x="2790" y="21600"/>
                  </a:lnTo>
                  <a:lnTo>
                    <a:pt x="1913" y="21584"/>
                  </a:lnTo>
                  <a:lnTo>
                    <a:pt x="0" y="21553"/>
                  </a:lnTo>
                  <a:lnTo>
                    <a:pt x="1913" y="18935"/>
                  </a:lnTo>
                  <a:lnTo>
                    <a:pt x="2790" y="18951"/>
                  </a:lnTo>
                  <a:lnTo>
                    <a:pt x="4862" y="18951"/>
                  </a:lnTo>
                  <a:lnTo>
                    <a:pt x="6058" y="18920"/>
                  </a:lnTo>
                  <a:lnTo>
                    <a:pt x="8130" y="1879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7" name="Freeform 1033">
              <a:extLst>
                <a:ext uri="{FF2B5EF4-FFF2-40B4-BE49-F238E27FC236}">
                  <a16:creationId xmlns:a16="http://schemas.microsoft.com/office/drawing/2014/main" id="{25E4C203-232A-4ADA-A0BD-A96F6958D1D8}"/>
                </a:ext>
              </a:extLst>
            </p:cNvPr>
            <p:cNvSpPr>
              <a:spLocks noChangeArrowheads="1"/>
            </p:cNvSpPr>
            <p:nvPr/>
          </p:nvSpPr>
          <p:spPr bwMode="auto">
            <a:xfrm>
              <a:off x="82061" y="-1"/>
              <a:ext cx="96336" cy="490594"/>
            </a:xfrm>
            <a:custGeom>
              <a:avLst/>
              <a:gdLst>
                <a:gd name="T0" fmla="*/ 214829 w 21600"/>
                <a:gd name="T1" fmla="*/ 5571353 h 21600"/>
                <a:gd name="T2" fmla="*/ 214829 w 21600"/>
                <a:gd name="T3" fmla="*/ 5571353 h 21600"/>
                <a:gd name="T4" fmla="*/ 214829 w 21600"/>
                <a:gd name="T5" fmla="*/ 5571353 h 21600"/>
                <a:gd name="T6" fmla="*/ 214829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3570" y="11176"/>
                  </a:lnTo>
                  <a:lnTo>
                    <a:pt x="13570" y="2539"/>
                  </a:lnTo>
                  <a:lnTo>
                    <a:pt x="15417" y="0"/>
                  </a:lnTo>
                  <a:lnTo>
                    <a:pt x="21600" y="0"/>
                  </a:lnTo>
                  <a:close/>
                  <a:moveTo>
                    <a:pt x="13249" y="11615"/>
                  </a:moveTo>
                  <a:lnTo>
                    <a:pt x="11161" y="14562"/>
                  </a:lnTo>
                  <a:lnTo>
                    <a:pt x="10117" y="14468"/>
                  </a:lnTo>
                  <a:lnTo>
                    <a:pt x="9074" y="14421"/>
                  </a:lnTo>
                  <a:lnTo>
                    <a:pt x="7869" y="14390"/>
                  </a:lnTo>
                  <a:lnTo>
                    <a:pt x="6745" y="14374"/>
                  </a:lnTo>
                  <a:lnTo>
                    <a:pt x="5862" y="14390"/>
                  </a:lnTo>
                  <a:lnTo>
                    <a:pt x="5059" y="14405"/>
                  </a:lnTo>
                  <a:lnTo>
                    <a:pt x="6986" y="11615"/>
                  </a:lnTo>
                  <a:lnTo>
                    <a:pt x="13249" y="11615"/>
                  </a:lnTo>
                  <a:close/>
                  <a:moveTo>
                    <a:pt x="8030" y="18951"/>
                  </a:moveTo>
                  <a:lnTo>
                    <a:pt x="6022" y="21600"/>
                  </a:lnTo>
                  <a:lnTo>
                    <a:pt x="4497" y="21584"/>
                  </a:lnTo>
                  <a:lnTo>
                    <a:pt x="2891" y="21553"/>
                  </a:lnTo>
                  <a:lnTo>
                    <a:pt x="0" y="21428"/>
                  </a:lnTo>
                  <a:lnTo>
                    <a:pt x="1847" y="18747"/>
                  </a:lnTo>
                  <a:lnTo>
                    <a:pt x="2971" y="18841"/>
                  </a:lnTo>
                  <a:lnTo>
                    <a:pt x="4256" y="18904"/>
                  </a:lnTo>
                  <a:lnTo>
                    <a:pt x="5460" y="18951"/>
                  </a:lnTo>
                  <a:lnTo>
                    <a:pt x="8030" y="1895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8" name="Freeform 1034">
              <a:extLst>
                <a:ext uri="{FF2B5EF4-FFF2-40B4-BE49-F238E27FC236}">
                  <a16:creationId xmlns:a16="http://schemas.microsoft.com/office/drawing/2014/main" id="{3EFBD53C-C144-46BD-8060-29E42BC1D898}"/>
                </a:ext>
              </a:extLst>
            </p:cNvPr>
            <p:cNvSpPr>
              <a:spLocks noChangeArrowheads="1"/>
            </p:cNvSpPr>
            <p:nvPr/>
          </p:nvSpPr>
          <p:spPr bwMode="auto">
            <a:xfrm>
              <a:off x="67790" y="-1"/>
              <a:ext cx="96335" cy="490594"/>
            </a:xfrm>
            <a:custGeom>
              <a:avLst/>
              <a:gdLst>
                <a:gd name="T0" fmla="*/ 214827 w 21600"/>
                <a:gd name="T1" fmla="*/ 5571353 h 21600"/>
                <a:gd name="T2" fmla="*/ 214827 w 21600"/>
                <a:gd name="T3" fmla="*/ 5571353 h 21600"/>
                <a:gd name="T4" fmla="*/ 214827 w 21600"/>
                <a:gd name="T5" fmla="*/ 5571353 h 21600"/>
                <a:gd name="T6" fmla="*/ 214827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6603" y="6865"/>
                  </a:lnTo>
                  <a:lnTo>
                    <a:pt x="16603" y="0"/>
                  </a:lnTo>
                  <a:lnTo>
                    <a:pt x="21600" y="0"/>
                  </a:lnTo>
                  <a:close/>
                  <a:moveTo>
                    <a:pt x="13137" y="11640"/>
                  </a:moveTo>
                  <a:lnTo>
                    <a:pt x="11203" y="14421"/>
                  </a:lnTo>
                  <a:lnTo>
                    <a:pt x="10478" y="14421"/>
                  </a:lnTo>
                  <a:lnTo>
                    <a:pt x="9752" y="14405"/>
                  </a:lnTo>
                  <a:lnTo>
                    <a:pt x="8463" y="14421"/>
                  </a:lnTo>
                  <a:lnTo>
                    <a:pt x="7173" y="14468"/>
                  </a:lnTo>
                  <a:lnTo>
                    <a:pt x="5884" y="14531"/>
                  </a:lnTo>
                  <a:lnTo>
                    <a:pt x="4755" y="14641"/>
                  </a:lnTo>
                  <a:lnTo>
                    <a:pt x="6931" y="11640"/>
                  </a:lnTo>
                  <a:lnTo>
                    <a:pt x="13137" y="11640"/>
                  </a:lnTo>
                  <a:close/>
                  <a:moveTo>
                    <a:pt x="7899" y="18977"/>
                  </a:moveTo>
                  <a:lnTo>
                    <a:pt x="5964" y="21600"/>
                  </a:lnTo>
                  <a:lnTo>
                    <a:pt x="2901" y="21474"/>
                  </a:lnTo>
                  <a:lnTo>
                    <a:pt x="1370" y="21380"/>
                  </a:lnTo>
                  <a:lnTo>
                    <a:pt x="0" y="21270"/>
                  </a:lnTo>
                  <a:lnTo>
                    <a:pt x="2015" y="18442"/>
                  </a:lnTo>
                  <a:lnTo>
                    <a:pt x="3304" y="18631"/>
                  </a:lnTo>
                  <a:lnTo>
                    <a:pt x="4030" y="18710"/>
                  </a:lnTo>
                  <a:lnTo>
                    <a:pt x="4675" y="18788"/>
                  </a:lnTo>
                  <a:lnTo>
                    <a:pt x="5481" y="18851"/>
                  </a:lnTo>
                  <a:lnTo>
                    <a:pt x="6206" y="18898"/>
                  </a:lnTo>
                  <a:lnTo>
                    <a:pt x="7093" y="18945"/>
                  </a:lnTo>
                  <a:lnTo>
                    <a:pt x="7899" y="1897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9" name="Freeform 1035">
              <a:extLst>
                <a:ext uri="{FF2B5EF4-FFF2-40B4-BE49-F238E27FC236}">
                  <a16:creationId xmlns:a16="http://schemas.microsoft.com/office/drawing/2014/main" id="{1D81BB9B-0243-46D0-810B-8A3246C8AD60}"/>
                </a:ext>
              </a:extLst>
            </p:cNvPr>
            <p:cNvSpPr>
              <a:spLocks noChangeArrowheads="1"/>
            </p:cNvSpPr>
            <p:nvPr/>
          </p:nvSpPr>
          <p:spPr bwMode="auto">
            <a:xfrm>
              <a:off x="55301" y="-1"/>
              <a:ext cx="94551" cy="487025"/>
            </a:xfrm>
            <a:custGeom>
              <a:avLst/>
              <a:gdLst>
                <a:gd name="T0" fmla="*/ 206944 w 21600"/>
                <a:gd name="T1" fmla="*/ 5490598 h 21600"/>
                <a:gd name="T2" fmla="*/ 206944 w 21600"/>
                <a:gd name="T3" fmla="*/ 5490598 h 21600"/>
                <a:gd name="T4" fmla="*/ 206944 w 21600"/>
                <a:gd name="T5" fmla="*/ 5490598 h 21600"/>
                <a:gd name="T6" fmla="*/ 206944 w 21600"/>
                <a:gd name="T7" fmla="*/ 549059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732" y="2560"/>
                  </a:lnTo>
                  <a:lnTo>
                    <a:pt x="19732" y="0"/>
                  </a:lnTo>
                  <a:lnTo>
                    <a:pt x="21600" y="0"/>
                  </a:lnTo>
                  <a:close/>
                  <a:moveTo>
                    <a:pt x="13074" y="11709"/>
                  </a:moveTo>
                  <a:lnTo>
                    <a:pt x="11125" y="14521"/>
                  </a:lnTo>
                  <a:lnTo>
                    <a:pt x="10150" y="14553"/>
                  </a:lnTo>
                  <a:lnTo>
                    <a:pt x="9176" y="14600"/>
                  </a:lnTo>
                  <a:lnTo>
                    <a:pt x="8283" y="14679"/>
                  </a:lnTo>
                  <a:lnTo>
                    <a:pt x="6659" y="14837"/>
                  </a:lnTo>
                  <a:lnTo>
                    <a:pt x="4466" y="15169"/>
                  </a:lnTo>
                  <a:lnTo>
                    <a:pt x="4304" y="15201"/>
                  </a:lnTo>
                  <a:lnTo>
                    <a:pt x="6821" y="11709"/>
                  </a:lnTo>
                  <a:lnTo>
                    <a:pt x="13074" y="11709"/>
                  </a:lnTo>
                  <a:close/>
                  <a:moveTo>
                    <a:pt x="7877" y="18898"/>
                  </a:moveTo>
                  <a:lnTo>
                    <a:pt x="6009" y="21600"/>
                  </a:lnTo>
                  <a:lnTo>
                    <a:pt x="4385" y="21505"/>
                  </a:lnTo>
                  <a:lnTo>
                    <a:pt x="2923" y="21395"/>
                  </a:lnTo>
                  <a:lnTo>
                    <a:pt x="1462" y="21268"/>
                  </a:lnTo>
                  <a:lnTo>
                    <a:pt x="0" y="21110"/>
                  </a:lnTo>
                  <a:lnTo>
                    <a:pt x="2355" y="17887"/>
                  </a:lnTo>
                  <a:lnTo>
                    <a:pt x="3329" y="18171"/>
                  </a:lnTo>
                  <a:lnTo>
                    <a:pt x="3817" y="18329"/>
                  </a:lnTo>
                  <a:lnTo>
                    <a:pt x="4466" y="18440"/>
                  </a:lnTo>
                  <a:lnTo>
                    <a:pt x="5278" y="18582"/>
                  </a:lnTo>
                  <a:lnTo>
                    <a:pt x="6090" y="18708"/>
                  </a:lnTo>
                  <a:lnTo>
                    <a:pt x="6983" y="18819"/>
                  </a:lnTo>
                  <a:lnTo>
                    <a:pt x="7877" y="1889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0" name="Freeform 1036">
              <a:extLst>
                <a:ext uri="{FF2B5EF4-FFF2-40B4-BE49-F238E27FC236}">
                  <a16:creationId xmlns:a16="http://schemas.microsoft.com/office/drawing/2014/main" id="{3838BD4A-4134-4315-A8AB-4E5218917CAE}"/>
                </a:ext>
              </a:extLst>
            </p:cNvPr>
            <p:cNvSpPr>
              <a:spLocks noChangeArrowheads="1"/>
            </p:cNvSpPr>
            <p:nvPr/>
          </p:nvSpPr>
          <p:spPr bwMode="auto">
            <a:xfrm>
              <a:off x="42814" y="264026"/>
              <a:ext cx="57089" cy="219430"/>
            </a:xfrm>
            <a:custGeom>
              <a:avLst/>
              <a:gdLst>
                <a:gd name="T0" fmla="*/ 75445 w 21600"/>
                <a:gd name="T1" fmla="*/ 1114572 h 21600"/>
                <a:gd name="T2" fmla="*/ 75445 w 21600"/>
                <a:gd name="T3" fmla="*/ 1114572 h 21600"/>
                <a:gd name="T4" fmla="*/ 75445 w 21600"/>
                <a:gd name="T5" fmla="*/ 1114572 h 21600"/>
                <a:gd name="T6" fmla="*/ 75445 w 21600"/>
                <a:gd name="T7" fmla="*/ 11145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09" y="6730"/>
                  </a:lnTo>
                  <a:lnTo>
                    <a:pt x="14901" y="7153"/>
                  </a:lnTo>
                  <a:lnTo>
                    <a:pt x="13671" y="7435"/>
                  </a:lnTo>
                  <a:lnTo>
                    <a:pt x="12304" y="7717"/>
                  </a:lnTo>
                  <a:lnTo>
                    <a:pt x="10937" y="8104"/>
                  </a:lnTo>
                  <a:lnTo>
                    <a:pt x="9843" y="8492"/>
                  </a:lnTo>
                  <a:lnTo>
                    <a:pt x="8886" y="8915"/>
                  </a:lnTo>
                  <a:lnTo>
                    <a:pt x="8066" y="9373"/>
                  </a:lnTo>
                  <a:lnTo>
                    <a:pt x="7382" y="9831"/>
                  </a:lnTo>
                  <a:lnTo>
                    <a:pt x="6835" y="10324"/>
                  </a:lnTo>
                  <a:lnTo>
                    <a:pt x="6562" y="10853"/>
                  </a:lnTo>
                  <a:lnTo>
                    <a:pt x="6562" y="11910"/>
                  </a:lnTo>
                  <a:lnTo>
                    <a:pt x="6835" y="12403"/>
                  </a:lnTo>
                  <a:lnTo>
                    <a:pt x="7382" y="12932"/>
                  </a:lnTo>
                  <a:lnTo>
                    <a:pt x="8066" y="13390"/>
                  </a:lnTo>
                  <a:lnTo>
                    <a:pt x="8886" y="13813"/>
                  </a:lnTo>
                  <a:lnTo>
                    <a:pt x="9843" y="14236"/>
                  </a:lnTo>
                  <a:lnTo>
                    <a:pt x="10937" y="14623"/>
                  </a:lnTo>
                  <a:lnTo>
                    <a:pt x="12304" y="15011"/>
                  </a:lnTo>
                  <a:lnTo>
                    <a:pt x="12714" y="15152"/>
                  </a:lnTo>
                  <a:lnTo>
                    <a:pt x="13261" y="15257"/>
                  </a:lnTo>
                  <a:lnTo>
                    <a:pt x="9843" y="21600"/>
                  </a:lnTo>
                  <a:lnTo>
                    <a:pt x="4648" y="20966"/>
                  </a:lnTo>
                  <a:lnTo>
                    <a:pt x="0" y="20120"/>
                  </a:lnTo>
                  <a:lnTo>
                    <a:pt x="10390" y="1092"/>
                  </a:lnTo>
                  <a:lnTo>
                    <a:pt x="10937" y="1022"/>
                  </a:lnTo>
                  <a:lnTo>
                    <a:pt x="11620" y="951"/>
                  </a:lnTo>
                  <a:lnTo>
                    <a:pt x="1162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1" name="Freeform 1037">
              <a:extLst>
                <a:ext uri="{FF2B5EF4-FFF2-40B4-BE49-F238E27FC236}">
                  <a16:creationId xmlns:a16="http://schemas.microsoft.com/office/drawing/2014/main" id="{3C885D6A-D00A-4008-959B-76C89726A9BD}"/>
                </a:ext>
              </a:extLst>
            </p:cNvPr>
            <p:cNvSpPr>
              <a:spLocks noChangeArrowheads="1"/>
            </p:cNvSpPr>
            <p:nvPr/>
          </p:nvSpPr>
          <p:spPr bwMode="auto">
            <a:xfrm>
              <a:off x="30326" y="264026"/>
              <a:ext cx="55304" cy="212294"/>
            </a:xfrm>
            <a:custGeom>
              <a:avLst/>
              <a:gdLst>
                <a:gd name="T0" fmla="*/ 70799 w 21600"/>
                <a:gd name="T1" fmla="*/ 1043258 h 21600"/>
                <a:gd name="T2" fmla="*/ 70799 w 21600"/>
                <a:gd name="T3" fmla="*/ 1043258 h 21600"/>
                <a:gd name="T4" fmla="*/ 70799 w 21600"/>
                <a:gd name="T5" fmla="*/ 1043258 h 21600"/>
                <a:gd name="T6" fmla="*/ 70799 w 21600"/>
                <a:gd name="T7" fmla="*/ 104325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252" y="8023"/>
                  </a:lnTo>
                  <a:lnTo>
                    <a:pt x="15990" y="8386"/>
                  </a:lnTo>
                  <a:lnTo>
                    <a:pt x="14868" y="8785"/>
                  </a:lnTo>
                  <a:lnTo>
                    <a:pt x="13886" y="9257"/>
                  </a:lnTo>
                  <a:lnTo>
                    <a:pt x="13044" y="9693"/>
                  </a:lnTo>
                  <a:lnTo>
                    <a:pt x="12483" y="10165"/>
                  </a:lnTo>
                  <a:lnTo>
                    <a:pt x="11922" y="10673"/>
                  </a:lnTo>
                  <a:lnTo>
                    <a:pt x="11642" y="11217"/>
                  </a:lnTo>
                  <a:lnTo>
                    <a:pt x="11642" y="12052"/>
                  </a:lnTo>
                  <a:lnTo>
                    <a:pt x="11922" y="12706"/>
                  </a:lnTo>
                  <a:lnTo>
                    <a:pt x="12203" y="12996"/>
                  </a:lnTo>
                  <a:lnTo>
                    <a:pt x="12483" y="13323"/>
                  </a:lnTo>
                  <a:lnTo>
                    <a:pt x="12904" y="13650"/>
                  </a:lnTo>
                  <a:lnTo>
                    <a:pt x="13325" y="13904"/>
                  </a:lnTo>
                  <a:lnTo>
                    <a:pt x="13886" y="14194"/>
                  </a:lnTo>
                  <a:lnTo>
                    <a:pt x="9818" y="21600"/>
                  </a:lnTo>
                  <a:lnTo>
                    <a:pt x="7434" y="21201"/>
                  </a:lnTo>
                  <a:lnTo>
                    <a:pt x="5190" y="20765"/>
                  </a:lnTo>
                  <a:lnTo>
                    <a:pt x="2945" y="20293"/>
                  </a:lnTo>
                  <a:lnTo>
                    <a:pt x="701" y="19785"/>
                  </a:lnTo>
                  <a:lnTo>
                    <a:pt x="0" y="19603"/>
                  </a:lnTo>
                  <a:lnTo>
                    <a:pt x="9678" y="1851"/>
                  </a:lnTo>
                  <a:lnTo>
                    <a:pt x="11501" y="1597"/>
                  </a:lnTo>
                  <a:lnTo>
                    <a:pt x="13184" y="1379"/>
                  </a:lnTo>
                  <a:lnTo>
                    <a:pt x="15008" y="1162"/>
                  </a:lnTo>
                  <a:lnTo>
                    <a:pt x="16831" y="980"/>
                  </a:lnTo>
                  <a:lnTo>
                    <a:pt x="1683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2" name="Freeform 1038">
              <a:extLst>
                <a:ext uri="{FF2B5EF4-FFF2-40B4-BE49-F238E27FC236}">
                  <a16:creationId xmlns:a16="http://schemas.microsoft.com/office/drawing/2014/main" id="{846EB7CB-1932-4E33-A999-32B905F46189}"/>
                </a:ext>
              </a:extLst>
            </p:cNvPr>
            <p:cNvSpPr>
              <a:spLocks noChangeArrowheads="1"/>
            </p:cNvSpPr>
            <p:nvPr/>
          </p:nvSpPr>
          <p:spPr bwMode="auto">
            <a:xfrm>
              <a:off x="0" y="274730"/>
              <a:ext cx="69575" cy="192670"/>
            </a:xfrm>
            <a:custGeom>
              <a:avLst/>
              <a:gdLst>
                <a:gd name="T0" fmla="*/ 112054 w 21600"/>
                <a:gd name="T1" fmla="*/ 859299 h 21600"/>
                <a:gd name="T2" fmla="*/ 112054 w 21600"/>
                <a:gd name="T3" fmla="*/ 859299 h 21600"/>
                <a:gd name="T4" fmla="*/ 112054 w 21600"/>
                <a:gd name="T5" fmla="*/ 859299 h 21600"/>
                <a:gd name="T6" fmla="*/ 112054 w 21600"/>
                <a:gd name="T7" fmla="*/ 85929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3267" y="21600"/>
                  </a:lnTo>
                  <a:lnTo>
                    <a:pt x="11622" y="21120"/>
                  </a:lnTo>
                  <a:lnTo>
                    <a:pt x="9978" y="20560"/>
                  </a:lnTo>
                  <a:lnTo>
                    <a:pt x="8881" y="20160"/>
                  </a:lnTo>
                  <a:lnTo>
                    <a:pt x="7894" y="19680"/>
                  </a:lnTo>
                  <a:lnTo>
                    <a:pt x="6798" y="19200"/>
                  </a:lnTo>
                  <a:lnTo>
                    <a:pt x="5921" y="18720"/>
                  </a:lnTo>
                  <a:lnTo>
                    <a:pt x="5044" y="18200"/>
                  </a:lnTo>
                  <a:lnTo>
                    <a:pt x="4057" y="17640"/>
                  </a:lnTo>
                  <a:lnTo>
                    <a:pt x="3289" y="17120"/>
                  </a:lnTo>
                  <a:lnTo>
                    <a:pt x="2631" y="16560"/>
                  </a:lnTo>
                  <a:lnTo>
                    <a:pt x="1535" y="15440"/>
                  </a:lnTo>
                  <a:lnTo>
                    <a:pt x="1096" y="14800"/>
                  </a:lnTo>
                  <a:lnTo>
                    <a:pt x="658" y="14200"/>
                  </a:lnTo>
                  <a:lnTo>
                    <a:pt x="329" y="13600"/>
                  </a:lnTo>
                  <a:lnTo>
                    <a:pt x="110" y="12920"/>
                  </a:lnTo>
                  <a:lnTo>
                    <a:pt x="0" y="12320"/>
                  </a:lnTo>
                  <a:lnTo>
                    <a:pt x="0" y="11040"/>
                  </a:lnTo>
                  <a:lnTo>
                    <a:pt x="110" y="10360"/>
                  </a:lnTo>
                  <a:lnTo>
                    <a:pt x="329" y="9760"/>
                  </a:lnTo>
                  <a:lnTo>
                    <a:pt x="658" y="9160"/>
                  </a:lnTo>
                  <a:lnTo>
                    <a:pt x="1096" y="8520"/>
                  </a:lnTo>
                  <a:lnTo>
                    <a:pt x="1535" y="7920"/>
                  </a:lnTo>
                  <a:lnTo>
                    <a:pt x="2631" y="6800"/>
                  </a:lnTo>
                  <a:lnTo>
                    <a:pt x="3289" y="6200"/>
                  </a:lnTo>
                  <a:lnTo>
                    <a:pt x="4057" y="5680"/>
                  </a:lnTo>
                  <a:lnTo>
                    <a:pt x="5044" y="5160"/>
                  </a:lnTo>
                  <a:lnTo>
                    <a:pt x="5921" y="4640"/>
                  </a:lnTo>
                  <a:lnTo>
                    <a:pt x="6798" y="4160"/>
                  </a:lnTo>
                  <a:lnTo>
                    <a:pt x="7894" y="3640"/>
                  </a:lnTo>
                  <a:lnTo>
                    <a:pt x="8881" y="3200"/>
                  </a:lnTo>
                  <a:lnTo>
                    <a:pt x="9978" y="2760"/>
                  </a:lnTo>
                  <a:lnTo>
                    <a:pt x="11403" y="2360"/>
                  </a:lnTo>
                  <a:lnTo>
                    <a:pt x="12609" y="1920"/>
                  </a:lnTo>
                  <a:lnTo>
                    <a:pt x="14035" y="1520"/>
                  </a:lnTo>
                  <a:lnTo>
                    <a:pt x="15350" y="1160"/>
                  </a:lnTo>
                  <a:lnTo>
                    <a:pt x="18420" y="520"/>
                  </a:lnTo>
                  <a:lnTo>
                    <a:pt x="19955" y="24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3" name="Freeform 1039">
              <a:extLst>
                <a:ext uri="{FF2B5EF4-FFF2-40B4-BE49-F238E27FC236}">
                  <a16:creationId xmlns:a16="http://schemas.microsoft.com/office/drawing/2014/main" id="{3D1FC22C-0EA2-4164-94BE-DB2C8A175C08}"/>
                </a:ext>
              </a:extLst>
            </p:cNvPr>
            <p:cNvSpPr>
              <a:spLocks noChangeArrowheads="1"/>
            </p:cNvSpPr>
            <p:nvPr/>
          </p:nvSpPr>
          <p:spPr bwMode="auto">
            <a:xfrm>
              <a:off x="876707" y="355008"/>
              <a:ext cx="12703" cy="17841"/>
            </a:xfrm>
            <a:custGeom>
              <a:avLst/>
              <a:gdLst>
                <a:gd name="T0" fmla="*/ 3736 w 21600"/>
                <a:gd name="T1" fmla="*/ 7368 h 21600"/>
                <a:gd name="T2" fmla="*/ 3736 w 21600"/>
                <a:gd name="T3" fmla="*/ 7368 h 21600"/>
                <a:gd name="T4" fmla="*/ 3736 w 21600"/>
                <a:gd name="T5" fmla="*/ 7368 h 21600"/>
                <a:gd name="T6" fmla="*/ 3736 w 21600"/>
                <a:gd name="T7" fmla="*/ 736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0"/>
                  </a:lnTo>
                  <a:lnTo>
                    <a:pt x="21600" y="21600"/>
                  </a:lnTo>
                  <a:lnTo>
                    <a:pt x="0" y="216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4" name="Freeform 1040">
              <a:extLst>
                <a:ext uri="{FF2B5EF4-FFF2-40B4-BE49-F238E27FC236}">
                  <a16:creationId xmlns:a16="http://schemas.microsoft.com/office/drawing/2014/main" id="{2C4253A8-9480-4ED0-90C3-5B0CB7751F6A}"/>
                </a:ext>
              </a:extLst>
            </p:cNvPr>
            <p:cNvSpPr>
              <a:spLocks noChangeArrowheads="1"/>
            </p:cNvSpPr>
            <p:nvPr/>
          </p:nvSpPr>
          <p:spPr bwMode="auto">
            <a:xfrm>
              <a:off x="874031" y="335385"/>
              <a:ext cx="12702" cy="37465"/>
            </a:xfrm>
            <a:custGeom>
              <a:avLst/>
              <a:gdLst>
                <a:gd name="T0" fmla="*/ 3735 w 21600"/>
                <a:gd name="T1" fmla="*/ 32492 h 21600"/>
                <a:gd name="T2" fmla="*/ 3735 w 21600"/>
                <a:gd name="T3" fmla="*/ 32492 h 21600"/>
                <a:gd name="T4" fmla="*/ 3735 w 21600"/>
                <a:gd name="T5" fmla="*/ 32492 h 21600"/>
                <a:gd name="T6" fmla="*/ 3735 w 21600"/>
                <a:gd name="T7" fmla="*/ 324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0"/>
                  </a:lnTo>
                  <a:lnTo>
                    <a:pt x="21600" y="21600"/>
                  </a:lnTo>
                  <a:lnTo>
                    <a:pt x="0" y="216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5" name="Freeform 1041">
              <a:extLst>
                <a:ext uri="{FF2B5EF4-FFF2-40B4-BE49-F238E27FC236}">
                  <a16:creationId xmlns:a16="http://schemas.microsoft.com/office/drawing/2014/main" id="{4470E3DB-8FB9-4B5F-BC27-15AB398CEEB8}"/>
                </a:ext>
              </a:extLst>
            </p:cNvPr>
            <p:cNvSpPr>
              <a:spLocks noChangeArrowheads="1"/>
            </p:cNvSpPr>
            <p:nvPr/>
          </p:nvSpPr>
          <p:spPr bwMode="auto">
            <a:xfrm>
              <a:off x="867002" y="313977"/>
              <a:ext cx="19624" cy="58873"/>
            </a:xfrm>
            <a:custGeom>
              <a:avLst/>
              <a:gdLst>
                <a:gd name="T0" fmla="*/ 8914 w 21600"/>
                <a:gd name="T1" fmla="*/ 80234 h 21600"/>
                <a:gd name="T2" fmla="*/ 8914 w 21600"/>
                <a:gd name="T3" fmla="*/ 80234 h 21600"/>
                <a:gd name="T4" fmla="*/ 8914 w 21600"/>
                <a:gd name="T5" fmla="*/ 80234 h 21600"/>
                <a:gd name="T6" fmla="*/ 8914 w 21600"/>
                <a:gd name="T7" fmla="*/ 8023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4709"/>
                  </a:moveTo>
                  <a:lnTo>
                    <a:pt x="14672" y="21600"/>
                  </a:lnTo>
                  <a:lnTo>
                    <a:pt x="0" y="21600"/>
                  </a:lnTo>
                  <a:lnTo>
                    <a:pt x="21600" y="0"/>
                  </a:lnTo>
                  <a:lnTo>
                    <a:pt x="21600" y="1470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6" name="Freeform 1042">
              <a:extLst>
                <a:ext uri="{FF2B5EF4-FFF2-40B4-BE49-F238E27FC236}">
                  <a16:creationId xmlns:a16="http://schemas.microsoft.com/office/drawing/2014/main" id="{DDAB10EF-1EB6-4EE5-A9F3-F0D7B643095C}"/>
                </a:ext>
              </a:extLst>
            </p:cNvPr>
            <p:cNvSpPr>
              <a:spLocks noChangeArrowheads="1"/>
            </p:cNvSpPr>
            <p:nvPr/>
          </p:nvSpPr>
          <p:spPr bwMode="auto">
            <a:xfrm>
              <a:off x="859866" y="294353"/>
              <a:ext cx="26760" cy="78496"/>
            </a:xfrm>
            <a:custGeom>
              <a:avLst/>
              <a:gdLst>
                <a:gd name="T0" fmla="*/ 16576 w 21600"/>
                <a:gd name="T1" fmla="*/ 142630 h 21600"/>
                <a:gd name="T2" fmla="*/ 16576 w 21600"/>
                <a:gd name="T3" fmla="*/ 142630 h 21600"/>
                <a:gd name="T4" fmla="*/ 16576 w 21600"/>
                <a:gd name="T5" fmla="*/ 142630 h 21600"/>
                <a:gd name="T6" fmla="*/ 16576 w 21600"/>
                <a:gd name="T7" fmla="*/ 1426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998"/>
                  </a:moveTo>
                  <a:lnTo>
                    <a:pt x="10952" y="21600"/>
                  </a:lnTo>
                  <a:lnTo>
                    <a:pt x="0" y="21600"/>
                  </a:lnTo>
                  <a:lnTo>
                    <a:pt x="21600" y="0"/>
                  </a:lnTo>
                  <a:lnTo>
                    <a:pt x="21600" y="1099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7" name="Freeform 1043">
              <a:extLst>
                <a:ext uri="{FF2B5EF4-FFF2-40B4-BE49-F238E27FC236}">
                  <a16:creationId xmlns:a16="http://schemas.microsoft.com/office/drawing/2014/main" id="{86CB4E40-C3D0-49A0-927A-3BC54097BEB8}"/>
                </a:ext>
              </a:extLst>
            </p:cNvPr>
            <p:cNvSpPr>
              <a:spLocks noChangeArrowheads="1"/>
            </p:cNvSpPr>
            <p:nvPr/>
          </p:nvSpPr>
          <p:spPr bwMode="auto">
            <a:xfrm>
              <a:off x="854513" y="274730"/>
              <a:ext cx="32113" cy="98120"/>
            </a:xfrm>
            <a:custGeom>
              <a:avLst/>
              <a:gdLst>
                <a:gd name="T0" fmla="*/ 23872 w 21600"/>
                <a:gd name="T1" fmla="*/ 222860 h 21600"/>
                <a:gd name="T2" fmla="*/ 23872 w 21600"/>
                <a:gd name="T3" fmla="*/ 222860 h 21600"/>
                <a:gd name="T4" fmla="*/ 23872 w 21600"/>
                <a:gd name="T5" fmla="*/ 222860 h 21600"/>
                <a:gd name="T6" fmla="*/ 23872 w 21600"/>
                <a:gd name="T7" fmla="*/ 2228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8750"/>
                  </a:moveTo>
                  <a:lnTo>
                    <a:pt x="8737" y="21600"/>
                  </a:lnTo>
                  <a:lnTo>
                    <a:pt x="0" y="21600"/>
                  </a:lnTo>
                  <a:lnTo>
                    <a:pt x="21600" y="0"/>
                  </a:lnTo>
                  <a:lnTo>
                    <a:pt x="21600" y="875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8" name="Freeform 1044">
              <a:extLst>
                <a:ext uri="{FF2B5EF4-FFF2-40B4-BE49-F238E27FC236}">
                  <a16:creationId xmlns:a16="http://schemas.microsoft.com/office/drawing/2014/main" id="{72675113-D053-4DDA-A2BD-09BF4277B2B3}"/>
                </a:ext>
              </a:extLst>
            </p:cNvPr>
            <p:cNvSpPr>
              <a:spLocks noChangeArrowheads="1"/>
            </p:cNvSpPr>
            <p:nvPr/>
          </p:nvSpPr>
          <p:spPr bwMode="auto">
            <a:xfrm>
              <a:off x="847378" y="255106"/>
              <a:ext cx="39248" cy="117743"/>
            </a:xfrm>
            <a:custGeom>
              <a:avLst/>
              <a:gdLst>
                <a:gd name="T0" fmla="*/ 35658 w 21600"/>
                <a:gd name="T1" fmla="*/ 320915 h 21600"/>
                <a:gd name="T2" fmla="*/ 35658 w 21600"/>
                <a:gd name="T3" fmla="*/ 320915 h 21600"/>
                <a:gd name="T4" fmla="*/ 35658 w 21600"/>
                <a:gd name="T5" fmla="*/ 320915 h 21600"/>
                <a:gd name="T6" fmla="*/ 35658 w 21600"/>
                <a:gd name="T7" fmla="*/ 32091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7288"/>
                  </a:moveTo>
                  <a:lnTo>
                    <a:pt x="7267" y="21600"/>
                  </a:lnTo>
                  <a:lnTo>
                    <a:pt x="0" y="21600"/>
                  </a:lnTo>
                  <a:lnTo>
                    <a:pt x="21600" y="0"/>
                  </a:lnTo>
                  <a:lnTo>
                    <a:pt x="21600" y="728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39" name="Freeform 1045">
              <a:extLst>
                <a:ext uri="{FF2B5EF4-FFF2-40B4-BE49-F238E27FC236}">
                  <a16:creationId xmlns:a16="http://schemas.microsoft.com/office/drawing/2014/main" id="{6F7F1EB3-D680-409D-A4D7-D6F98D5B9E35}"/>
                </a:ext>
              </a:extLst>
            </p:cNvPr>
            <p:cNvSpPr>
              <a:spLocks noChangeArrowheads="1"/>
            </p:cNvSpPr>
            <p:nvPr/>
          </p:nvSpPr>
          <p:spPr bwMode="auto">
            <a:xfrm>
              <a:off x="842026" y="235482"/>
              <a:ext cx="44600" cy="137368"/>
            </a:xfrm>
            <a:custGeom>
              <a:avLst/>
              <a:gdLst>
                <a:gd name="T0" fmla="*/ 46045 w 21600"/>
                <a:gd name="T1" fmla="*/ 436805 h 21600"/>
                <a:gd name="T2" fmla="*/ 46045 w 21600"/>
                <a:gd name="T3" fmla="*/ 436805 h 21600"/>
                <a:gd name="T4" fmla="*/ 46045 w 21600"/>
                <a:gd name="T5" fmla="*/ 436805 h 21600"/>
                <a:gd name="T6" fmla="*/ 46045 w 21600"/>
                <a:gd name="T7" fmla="*/ 4368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6228"/>
                  </a:moveTo>
                  <a:lnTo>
                    <a:pt x="6221" y="21600"/>
                  </a:lnTo>
                  <a:lnTo>
                    <a:pt x="0" y="21600"/>
                  </a:lnTo>
                  <a:lnTo>
                    <a:pt x="4838" y="16775"/>
                  </a:lnTo>
                  <a:lnTo>
                    <a:pt x="6912" y="16775"/>
                  </a:lnTo>
                  <a:lnTo>
                    <a:pt x="6912" y="14755"/>
                  </a:lnTo>
                  <a:lnTo>
                    <a:pt x="21600" y="0"/>
                  </a:lnTo>
                  <a:lnTo>
                    <a:pt x="21600" y="622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0" name="Freeform 1046">
              <a:extLst>
                <a:ext uri="{FF2B5EF4-FFF2-40B4-BE49-F238E27FC236}">
                  <a16:creationId xmlns:a16="http://schemas.microsoft.com/office/drawing/2014/main" id="{5383477C-A803-41D6-9B96-A5CF498D2FF6}"/>
                </a:ext>
              </a:extLst>
            </p:cNvPr>
            <p:cNvSpPr>
              <a:spLocks noChangeArrowheads="1"/>
            </p:cNvSpPr>
            <p:nvPr/>
          </p:nvSpPr>
          <p:spPr bwMode="auto">
            <a:xfrm>
              <a:off x="834890" y="215858"/>
              <a:ext cx="51736" cy="156991"/>
            </a:xfrm>
            <a:custGeom>
              <a:avLst/>
              <a:gdLst>
                <a:gd name="T0" fmla="*/ 61959 w 21600"/>
                <a:gd name="T1" fmla="*/ 570517 h 21600"/>
                <a:gd name="T2" fmla="*/ 61959 w 21600"/>
                <a:gd name="T3" fmla="*/ 570517 h 21600"/>
                <a:gd name="T4" fmla="*/ 61959 w 21600"/>
                <a:gd name="T5" fmla="*/ 570517 h 21600"/>
                <a:gd name="T6" fmla="*/ 61959 w 21600"/>
                <a:gd name="T7" fmla="*/ 5705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5449"/>
                  </a:moveTo>
                  <a:lnTo>
                    <a:pt x="5438" y="21600"/>
                  </a:lnTo>
                  <a:lnTo>
                    <a:pt x="0" y="21600"/>
                  </a:lnTo>
                  <a:lnTo>
                    <a:pt x="4229" y="17378"/>
                  </a:lnTo>
                  <a:lnTo>
                    <a:pt x="8761" y="17378"/>
                  </a:lnTo>
                  <a:lnTo>
                    <a:pt x="8761" y="12911"/>
                  </a:lnTo>
                  <a:lnTo>
                    <a:pt x="21600" y="0"/>
                  </a:lnTo>
                  <a:lnTo>
                    <a:pt x="21600" y="544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1" name="Freeform 1047">
              <a:extLst>
                <a:ext uri="{FF2B5EF4-FFF2-40B4-BE49-F238E27FC236}">
                  <a16:creationId xmlns:a16="http://schemas.microsoft.com/office/drawing/2014/main" id="{7E1BB51D-1D02-4DD5-8E00-5516D09F7FE1}"/>
                </a:ext>
              </a:extLst>
            </p:cNvPr>
            <p:cNvSpPr>
              <a:spLocks noChangeArrowheads="1"/>
            </p:cNvSpPr>
            <p:nvPr/>
          </p:nvSpPr>
          <p:spPr bwMode="auto">
            <a:xfrm>
              <a:off x="827755" y="210507"/>
              <a:ext cx="58871" cy="162343"/>
            </a:xfrm>
            <a:custGeom>
              <a:avLst/>
              <a:gdLst>
                <a:gd name="T0" fmla="*/ 80228 w 21600"/>
                <a:gd name="T1" fmla="*/ 610079 h 21600"/>
                <a:gd name="T2" fmla="*/ 80228 w 21600"/>
                <a:gd name="T3" fmla="*/ 610079 h 21600"/>
                <a:gd name="T4" fmla="*/ 80228 w 21600"/>
                <a:gd name="T5" fmla="*/ 610079 h 21600"/>
                <a:gd name="T6" fmla="*/ 80228 w 21600"/>
                <a:gd name="T7" fmla="*/ 61007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363"/>
                  </a:moveTo>
                  <a:lnTo>
                    <a:pt x="10196" y="15821"/>
                  </a:lnTo>
                  <a:lnTo>
                    <a:pt x="10196" y="13121"/>
                  </a:lnTo>
                  <a:lnTo>
                    <a:pt x="5903" y="17526"/>
                  </a:lnTo>
                  <a:lnTo>
                    <a:pt x="8586" y="17526"/>
                  </a:lnTo>
                  <a:lnTo>
                    <a:pt x="4830" y="21600"/>
                  </a:lnTo>
                  <a:lnTo>
                    <a:pt x="0" y="21600"/>
                  </a:lnTo>
                  <a:lnTo>
                    <a:pt x="19856" y="0"/>
                  </a:lnTo>
                  <a:lnTo>
                    <a:pt x="21600" y="0"/>
                  </a:lnTo>
                  <a:lnTo>
                    <a:pt x="21600" y="336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2" name="Freeform 1048">
              <a:extLst>
                <a:ext uri="{FF2B5EF4-FFF2-40B4-BE49-F238E27FC236}">
                  <a16:creationId xmlns:a16="http://schemas.microsoft.com/office/drawing/2014/main" id="{B6165666-C849-4BCA-B513-5C0F01E79104}"/>
                </a:ext>
              </a:extLst>
            </p:cNvPr>
            <p:cNvSpPr>
              <a:spLocks noChangeArrowheads="1"/>
            </p:cNvSpPr>
            <p:nvPr/>
          </p:nvSpPr>
          <p:spPr bwMode="auto">
            <a:xfrm>
              <a:off x="822402" y="176611"/>
              <a:ext cx="64224" cy="196238"/>
            </a:xfrm>
            <a:custGeom>
              <a:avLst/>
              <a:gdLst>
                <a:gd name="T0" fmla="*/ 95480 w 21600"/>
                <a:gd name="T1" fmla="*/ 891420 h 21600"/>
                <a:gd name="T2" fmla="*/ 95480 w 21600"/>
                <a:gd name="T3" fmla="*/ 891420 h 21600"/>
                <a:gd name="T4" fmla="*/ 95480 w 21600"/>
                <a:gd name="T5" fmla="*/ 891420 h 21600"/>
                <a:gd name="T6" fmla="*/ 95480 w 21600"/>
                <a:gd name="T7" fmla="*/ 8914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4351"/>
                  </a:moveTo>
                  <a:lnTo>
                    <a:pt x="11343" y="14661"/>
                  </a:lnTo>
                  <a:lnTo>
                    <a:pt x="11343" y="14583"/>
                  </a:lnTo>
                  <a:lnTo>
                    <a:pt x="7482" y="18229"/>
                  </a:lnTo>
                  <a:lnTo>
                    <a:pt x="7723" y="18229"/>
                  </a:lnTo>
                  <a:lnTo>
                    <a:pt x="4344" y="21600"/>
                  </a:lnTo>
                  <a:lnTo>
                    <a:pt x="0" y="21600"/>
                  </a:lnTo>
                  <a:lnTo>
                    <a:pt x="17859" y="3724"/>
                  </a:lnTo>
                  <a:lnTo>
                    <a:pt x="21600" y="3724"/>
                  </a:lnTo>
                  <a:lnTo>
                    <a:pt x="21600" y="4351"/>
                  </a:lnTo>
                  <a:close/>
                  <a:moveTo>
                    <a:pt x="20514" y="1058"/>
                  </a:moveTo>
                  <a:lnTo>
                    <a:pt x="21600" y="0"/>
                  </a:lnTo>
                  <a:lnTo>
                    <a:pt x="21600" y="1058"/>
                  </a:lnTo>
                  <a:lnTo>
                    <a:pt x="20514" y="10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3" name="Freeform 1049">
              <a:extLst>
                <a:ext uri="{FF2B5EF4-FFF2-40B4-BE49-F238E27FC236}">
                  <a16:creationId xmlns:a16="http://schemas.microsoft.com/office/drawing/2014/main" id="{2587C188-78F1-41FC-939C-B3309CEAAB9F}"/>
                </a:ext>
              </a:extLst>
            </p:cNvPr>
            <p:cNvSpPr>
              <a:spLocks noChangeArrowheads="1"/>
            </p:cNvSpPr>
            <p:nvPr/>
          </p:nvSpPr>
          <p:spPr bwMode="auto">
            <a:xfrm>
              <a:off x="815266" y="156988"/>
              <a:ext cx="71360" cy="215862"/>
            </a:xfrm>
            <a:custGeom>
              <a:avLst/>
              <a:gdLst>
                <a:gd name="T0" fmla="*/ 117876 w 21600"/>
                <a:gd name="T1" fmla="*/ 1078620 h 21600"/>
                <a:gd name="T2" fmla="*/ 117876 w 21600"/>
                <a:gd name="T3" fmla="*/ 1078620 h 21600"/>
                <a:gd name="T4" fmla="*/ 117876 w 21600"/>
                <a:gd name="T5" fmla="*/ 1078620 h 21600"/>
                <a:gd name="T6" fmla="*/ 117876 w 21600"/>
                <a:gd name="T7" fmla="*/ 10786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75" y="5373"/>
                  </a:moveTo>
                  <a:lnTo>
                    <a:pt x="3947" y="21600"/>
                  </a:lnTo>
                  <a:lnTo>
                    <a:pt x="0" y="21600"/>
                  </a:lnTo>
                  <a:lnTo>
                    <a:pt x="3070" y="18540"/>
                  </a:lnTo>
                  <a:lnTo>
                    <a:pt x="3838" y="18540"/>
                  </a:lnTo>
                  <a:lnTo>
                    <a:pt x="12280" y="10462"/>
                  </a:lnTo>
                  <a:lnTo>
                    <a:pt x="12280" y="9394"/>
                  </a:lnTo>
                  <a:lnTo>
                    <a:pt x="16227" y="5373"/>
                  </a:lnTo>
                  <a:lnTo>
                    <a:pt x="20175" y="5373"/>
                  </a:lnTo>
                  <a:close/>
                  <a:moveTo>
                    <a:pt x="18640" y="2954"/>
                  </a:moveTo>
                  <a:lnTo>
                    <a:pt x="21600" y="0"/>
                  </a:lnTo>
                  <a:lnTo>
                    <a:pt x="21600" y="2954"/>
                  </a:lnTo>
                  <a:lnTo>
                    <a:pt x="18640" y="295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4" name="Freeform 1050">
              <a:extLst>
                <a:ext uri="{FF2B5EF4-FFF2-40B4-BE49-F238E27FC236}">
                  <a16:creationId xmlns:a16="http://schemas.microsoft.com/office/drawing/2014/main" id="{126D4EDE-D7A7-4470-853B-9B88B77E67D9}"/>
                </a:ext>
              </a:extLst>
            </p:cNvPr>
            <p:cNvSpPr>
              <a:spLocks noChangeArrowheads="1"/>
            </p:cNvSpPr>
            <p:nvPr/>
          </p:nvSpPr>
          <p:spPr bwMode="auto">
            <a:xfrm>
              <a:off x="808131" y="137364"/>
              <a:ext cx="78495" cy="235485"/>
            </a:xfrm>
            <a:custGeom>
              <a:avLst/>
              <a:gdLst>
                <a:gd name="T0" fmla="*/ 142628 w 21600"/>
                <a:gd name="T1" fmla="*/ 1283644 h 21600"/>
                <a:gd name="T2" fmla="*/ 142628 w 21600"/>
                <a:gd name="T3" fmla="*/ 1283644 h 21600"/>
                <a:gd name="T4" fmla="*/ 142628 w 21600"/>
                <a:gd name="T5" fmla="*/ 1283644 h 21600"/>
                <a:gd name="T6" fmla="*/ 142628 w 21600"/>
                <a:gd name="T7" fmla="*/ 12836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622"/>
                  </a:moveTo>
                  <a:lnTo>
                    <a:pt x="20700" y="4503"/>
                  </a:lnTo>
                  <a:lnTo>
                    <a:pt x="17000" y="4503"/>
                  </a:lnTo>
                  <a:lnTo>
                    <a:pt x="21600" y="0"/>
                  </a:lnTo>
                  <a:lnTo>
                    <a:pt x="21600" y="3622"/>
                  </a:lnTo>
                  <a:close/>
                  <a:moveTo>
                    <a:pt x="18500" y="6721"/>
                  </a:moveTo>
                  <a:lnTo>
                    <a:pt x="3700" y="21600"/>
                  </a:lnTo>
                  <a:lnTo>
                    <a:pt x="0" y="21600"/>
                  </a:lnTo>
                  <a:lnTo>
                    <a:pt x="2900" y="18794"/>
                  </a:lnTo>
                  <a:lnTo>
                    <a:pt x="5400" y="18794"/>
                  </a:lnTo>
                  <a:lnTo>
                    <a:pt x="13100" y="11387"/>
                  </a:lnTo>
                  <a:lnTo>
                    <a:pt x="13100" y="9527"/>
                  </a:lnTo>
                  <a:lnTo>
                    <a:pt x="12200" y="9527"/>
                  </a:lnTo>
                  <a:lnTo>
                    <a:pt x="14900" y="6721"/>
                  </a:lnTo>
                  <a:lnTo>
                    <a:pt x="18500" y="672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5" name="Freeform 1051">
              <a:extLst>
                <a:ext uri="{FF2B5EF4-FFF2-40B4-BE49-F238E27FC236}">
                  <a16:creationId xmlns:a16="http://schemas.microsoft.com/office/drawing/2014/main" id="{7943DAF8-F485-4286-BF14-66697D3FDA91}"/>
                </a:ext>
              </a:extLst>
            </p:cNvPr>
            <p:cNvSpPr>
              <a:spLocks noChangeArrowheads="1"/>
            </p:cNvSpPr>
            <p:nvPr/>
          </p:nvSpPr>
          <p:spPr bwMode="auto">
            <a:xfrm>
              <a:off x="802779" y="115956"/>
              <a:ext cx="83847" cy="256893"/>
            </a:xfrm>
            <a:custGeom>
              <a:avLst/>
              <a:gdLst>
                <a:gd name="T0" fmla="*/ 162741 w 21600"/>
                <a:gd name="T1" fmla="*/ 1527645 h 21600"/>
                <a:gd name="T2" fmla="*/ 162741 w 21600"/>
                <a:gd name="T3" fmla="*/ 1527645 h 21600"/>
                <a:gd name="T4" fmla="*/ 162741 w 21600"/>
                <a:gd name="T5" fmla="*/ 1527645 h 21600"/>
                <a:gd name="T6" fmla="*/ 162741 w 21600"/>
                <a:gd name="T7" fmla="*/ 152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339"/>
                  </a:moveTo>
                  <a:lnTo>
                    <a:pt x="19097" y="5836"/>
                  </a:lnTo>
                  <a:lnTo>
                    <a:pt x="15760" y="5836"/>
                  </a:lnTo>
                  <a:lnTo>
                    <a:pt x="21600" y="0"/>
                  </a:lnTo>
                  <a:lnTo>
                    <a:pt x="21600" y="3339"/>
                  </a:lnTo>
                  <a:close/>
                  <a:moveTo>
                    <a:pt x="17058" y="7882"/>
                  </a:moveTo>
                  <a:lnTo>
                    <a:pt x="13720" y="11281"/>
                  </a:lnTo>
                  <a:lnTo>
                    <a:pt x="13720" y="10469"/>
                  </a:lnTo>
                  <a:lnTo>
                    <a:pt x="11124" y="10469"/>
                  </a:lnTo>
                  <a:lnTo>
                    <a:pt x="13720" y="7882"/>
                  </a:lnTo>
                  <a:lnTo>
                    <a:pt x="17058" y="7882"/>
                  </a:lnTo>
                  <a:close/>
                  <a:moveTo>
                    <a:pt x="5933" y="19013"/>
                  </a:moveTo>
                  <a:lnTo>
                    <a:pt x="3337" y="21600"/>
                  </a:lnTo>
                  <a:lnTo>
                    <a:pt x="0" y="21600"/>
                  </a:lnTo>
                  <a:lnTo>
                    <a:pt x="2596" y="19013"/>
                  </a:lnTo>
                  <a:lnTo>
                    <a:pt x="5933" y="1901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6" name="Freeform 1052">
              <a:extLst>
                <a:ext uri="{FF2B5EF4-FFF2-40B4-BE49-F238E27FC236}">
                  <a16:creationId xmlns:a16="http://schemas.microsoft.com/office/drawing/2014/main" id="{8D457AEA-AEE5-4C4E-954B-82C47ABFD9FF}"/>
                </a:ext>
              </a:extLst>
            </p:cNvPr>
            <p:cNvSpPr>
              <a:spLocks noChangeArrowheads="1"/>
            </p:cNvSpPr>
            <p:nvPr/>
          </p:nvSpPr>
          <p:spPr bwMode="auto">
            <a:xfrm>
              <a:off x="795643" y="96333"/>
              <a:ext cx="90984" cy="276517"/>
            </a:xfrm>
            <a:custGeom>
              <a:avLst/>
              <a:gdLst>
                <a:gd name="T0" fmla="*/ 191622 w 21600"/>
                <a:gd name="T1" fmla="*/ 1769952 h 21600"/>
                <a:gd name="T2" fmla="*/ 191622 w 21600"/>
                <a:gd name="T3" fmla="*/ 1769952 h 21600"/>
                <a:gd name="T4" fmla="*/ 191622 w 21600"/>
                <a:gd name="T5" fmla="*/ 1769952 h 21600"/>
                <a:gd name="T6" fmla="*/ 191622 w 21600"/>
                <a:gd name="T7" fmla="*/ 17699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102"/>
                  </a:moveTo>
                  <a:lnTo>
                    <a:pt x="17641" y="6958"/>
                  </a:lnTo>
                  <a:lnTo>
                    <a:pt x="14629" y="6958"/>
                  </a:lnTo>
                  <a:lnTo>
                    <a:pt x="21600" y="0"/>
                  </a:lnTo>
                  <a:lnTo>
                    <a:pt x="21600" y="3102"/>
                  </a:lnTo>
                  <a:close/>
                  <a:moveTo>
                    <a:pt x="15834" y="8858"/>
                  </a:moveTo>
                  <a:lnTo>
                    <a:pt x="13511" y="11261"/>
                  </a:lnTo>
                  <a:lnTo>
                    <a:pt x="11531" y="11261"/>
                  </a:lnTo>
                  <a:lnTo>
                    <a:pt x="3442" y="19197"/>
                  </a:lnTo>
                  <a:lnTo>
                    <a:pt x="5508" y="19197"/>
                  </a:lnTo>
                  <a:lnTo>
                    <a:pt x="3012" y="21600"/>
                  </a:lnTo>
                  <a:lnTo>
                    <a:pt x="0" y="21600"/>
                  </a:lnTo>
                  <a:lnTo>
                    <a:pt x="12736" y="8858"/>
                  </a:lnTo>
                  <a:lnTo>
                    <a:pt x="15834" y="88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7" name="Freeform 1053">
              <a:extLst>
                <a:ext uri="{FF2B5EF4-FFF2-40B4-BE49-F238E27FC236}">
                  <a16:creationId xmlns:a16="http://schemas.microsoft.com/office/drawing/2014/main" id="{24CC8769-1DE2-468E-A373-D3BFD7C5FAA2}"/>
                </a:ext>
              </a:extLst>
            </p:cNvPr>
            <p:cNvSpPr>
              <a:spLocks noChangeArrowheads="1"/>
            </p:cNvSpPr>
            <p:nvPr/>
          </p:nvSpPr>
          <p:spPr bwMode="auto">
            <a:xfrm>
              <a:off x="790291" y="76709"/>
              <a:ext cx="96336" cy="296140"/>
            </a:xfrm>
            <a:custGeom>
              <a:avLst/>
              <a:gdLst>
                <a:gd name="T0" fmla="*/ 214829 w 21600"/>
                <a:gd name="T1" fmla="*/ 2030067 h 21600"/>
                <a:gd name="T2" fmla="*/ 214829 w 21600"/>
                <a:gd name="T3" fmla="*/ 2030067 h 21600"/>
                <a:gd name="T4" fmla="*/ 214829 w 21600"/>
                <a:gd name="T5" fmla="*/ 2030067 h 21600"/>
                <a:gd name="T6" fmla="*/ 214829 w 21600"/>
                <a:gd name="T7" fmla="*/ 203006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892"/>
                  </a:moveTo>
                  <a:lnTo>
                    <a:pt x="16560" y="7947"/>
                  </a:lnTo>
                  <a:lnTo>
                    <a:pt x="13600" y="7947"/>
                  </a:lnTo>
                  <a:lnTo>
                    <a:pt x="21600" y="0"/>
                  </a:lnTo>
                  <a:lnTo>
                    <a:pt x="21600" y="2892"/>
                  </a:lnTo>
                  <a:close/>
                  <a:moveTo>
                    <a:pt x="14800" y="9719"/>
                  </a:moveTo>
                  <a:lnTo>
                    <a:pt x="12560" y="11959"/>
                  </a:lnTo>
                  <a:lnTo>
                    <a:pt x="12240" y="11959"/>
                  </a:lnTo>
                  <a:lnTo>
                    <a:pt x="4720" y="19359"/>
                  </a:lnTo>
                  <a:lnTo>
                    <a:pt x="5200" y="19359"/>
                  </a:lnTo>
                  <a:lnTo>
                    <a:pt x="2960" y="21600"/>
                  </a:lnTo>
                  <a:lnTo>
                    <a:pt x="0" y="21600"/>
                  </a:lnTo>
                  <a:lnTo>
                    <a:pt x="11920" y="9719"/>
                  </a:lnTo>
                  <a:lnTo>
                    <a:pt x="14800" y="971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8" name="Freeform 1054">
              <a:extLst>
                <a:ext uri="{FF2B5EF4-FFF2-40B4-BE49-F238E27FC236}">
                  <a16:creationId xmlns:a16="http://schemas.microsoft.com/office/drawing/2014/main" id="{87C36B0A-6853-4CB0-BD7C-6871488557C2}"/>
                </a:ext>
              </a:extLst>
            </p:cNvPr>
            <p:cNvSpPr>
              <a:spLocks noChangeArrowheads="1"/>
            </p:cNvSpPr>
            <p:nvPr/>
          </p:nvSpPr>
          <p:spPr bwMode="auto">
            <a:xfrm>
              <a:off x="783155" y="57086"/>
              <a:ext cx="103471" cy="315764"/>
            </a:xfrm>
            <a:custGeom>
              <a:avLst/>
              <a:gdLst>
                <a:gd name="T0" fmla="*/ 247832 w 21600"/>
                <a:gd name="T1" fmla="*/ 2308030 h 21600"/>
                <a:gd name="T2" fmla="*/ 247832 w 21600"/>
                <a:gd name="T3" fmla="*/ 2308030 h 21600"/>
                <a:gd name="T4" fmla="*/ 247832 w 21600"/>
                <a:gd name="T5" fmla="*/ 2308030 h 21600"/>
                <a:gd name="T6" fmla="*/ 247832 w 21600"/>
                <a:gd name="T7" fmla="*/ 23080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712"/>
                  </a:moveTo>
                  <a:lnTo>
                    <a:pt x="15504" y="8796"/>
                  </a:lnTo>
                  <a:lnTo>
                    <a:pt x="12794" y="8796"/>
                  </a:lnTo>
                  <a:lnTo>
                    <a:pt x="14902" y="6719"/>
                  </a:lnTo>
                  <a:lnTo>
                    <a:pt x="15203" y="6719"/>
                  </a:lnTo>
                  <a:lnTo>
                    <a:pt x="15203" y="6451"/>
                  </a:lnTo>
                  <a:lnTo>
                    <a:pt x="21600" y="0"/>
                  </a:lnTo>
                  <a:lnTo>
                    <a:pt x="21600" y="2712"/>
                  </a:lnTo>
                  <a:close/>
                  <a:moveTo>
                    <a:pt x="13848" y="10458"/>
                  </a:moveTo>
                  <a:lnTo>
                    <a:pt x="2709" y="21600"/>
                  </a:lnTo>
                  <a:lnTo>
                    <a:pt x="0" y="21600"/>
                  </a:lnTo>
                  <a:lnTo>
                    <a:pt x="2107" y="19499"/>
                  </a:lnTo>
                  <a:lnTo>
                    <a:pt x="2333" y="19499"/>
                  </a:lnTo>
                  <a:lnTo>
                    <a:pt x="9408" y="12559"/>
                  </a:lnTo>
                  <a:lnTo>
                    <a:pt x="9031" y="12559"/>
                  </a:lnTo>
                  <a:lnTo>
                    <a:pt x="11139" y="10458"/>
                  </a:lnTo>
                  <a:lnTo>
                    <a:pt x="13848" y="104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49" name="Freeform 1055">
              <a:extLst>
                <a:ext uri="{FF2B5EF4-FFF2-40B4-BE49-F238E27FC236}">
                  <a16:creationId xmlns:a16="http://schemas.microsoft.com/office/drawing/2014/main" id="{7887301A-D99B-4F33-9945-CFAC35B69253}"/>
                </a:ext>
              </a:extLst>
            </p:cNvPr>
            <p:cNvSpPr>
              <a:spLocks noChangeArrowheads="1"/>
            </p:cNvSpPr>
            <p:nvPr/>
          </p:nvSpPr>
          <p:spPr bwMode="auto">
            <a:xfrm>
              <a:off x="777804" y="37462"/>
              <a:ext cx="108823" cy="335387"/>
            </a:xfrm>
            <a:custGeom>
              <a:avLst/>
              <a:gdLst>
                <a:gd name="T0" fmla="*/ 274133 w 21600"/>
                <a:gd name="T1" fmla="*/ 2603814 h 21600"/>
                <a:gd name="T2" fmla="*/ 274133 w 21600"/>
                <a:gd name="T3" fmla="*/ 2603814 h 21600"/>
                <a:gd name="T4" fmla="*/ 274133 w 21600"/>
                <a:gd name="T5" fmla="*/ 2603814 h 21600"/>
                <a:gd name="T6" fmla="*/ 274133 w 21600"/>
                <a:gd name="T7" fmla="*/ 260381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530"/>
                  </a:moveTo>
                  <a:lnTo>
                    <a:pt x="14518" y="9546"/>
                  </a:lnTo>
                  <a:lnTo>
                    <a:pt x="12039" y="9546"/>
                  </a:lnTo>
                  <a:lnTo>
                    <a:pt x="13951" y="7591"/>
                  </a:lnTo>
                  <a:lnTo>
                    <a:pt x="15580" y="7591"/>
                  </a:lnTo>
                  <a:lnTo>
                    <a:pt x="15580" y="6050"/>
                  </a:lnTo>
                  <a:lnTo>
                    <a:pt x="21600" y="0"/>
                  </a:lnTo>
                  <a:lnTo>
                    <a:pt x="21600" y="2530"/>
                  </a:lnTo>
                  <a:close/>
                  <a:moveTo>
                    <a:pt x="13031" y="11111"/>
                  </a:moveTo>
                  <a:lnTo>
                    <a:pt x="2479" y="21600"/>
                  </a:lnTo>
                  <a:lnTo>
                    <a:pt x="0" y="21600"/>
                  </a:lnTo>
                  <a:lnTo>
                    <a:pt x="1912" y="19622"/>
                  </a:lnTo>
                  <a:lnTo>
                    <a:pt x="3470" y="19622"/>
                  </a:lnTo>
                  <a:lnTo>
                    <a:pt x="10127" y="13089"/>
                  </a:lnTo>
                  <a:lnTo>
                    <a:pt x="8498" y="13089"/>
                  </a:lnTo>
                  <a:lnTo>
                    <a:pt x="10481" y="11111"/>
                  </a:lnTo>
                  <a:lnTo>
                    <a:pt x="13031" y="1111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0" name="Freeform 1056">
              <a:extLst>
                <a:ext uri="{FF2B5EF4-FFF2-40B4-BE49-F238E27FC236}">
                  <a16:creationId xmlns:a16="http://schemas.microsoft.com/office/drawing/2014/main" id="{FDDEED70-21D1-41A4-AB55-A3FE8FC4A04F}"/>
                </a:ext>
              </a:extLst>
            </p:cNvPr>
            <p:cNvSpPr>
              <a:spLocks noChangeArrowheads="1"/>
            </p:cNvSpPr>
            <p:nvPr/>
          </p:nvSpPr>
          <p:spPr bwMode="auto">
            <a:xfrm>
              <a:off x="770668" y="23190"/>
              <a:ext cx="115959" cy="349659"/>
            </a:xfrm>
            <a:custGeom>
              <a:avLst/>
              <a:gdLst>
                <a:gd name="T0" fmla="*/ 311264 w 21600"/>
                <a:gd name="T1" fmla="*/ 2830133 h 21600"/>
                <a:gd name="T2" fmla="*/ 311264 w 21600"/>
                <a:gd name="T3" fmla="*/ 2830133 h 21600"/>
                <a:gd name="T4" fmla="*/ 311264 w 21600"/>
                <a:gd name="T5" fmla="*/ 2830133 h 21600"/>
                <a:gd name="T6" fmla="*/ 311264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096"/>
                  </a:moveTo>
                  <a:lnTo>
                    <a:pt x="15916" y="7921"/>
                  </a:lnTo>
                  <a:lnTo>
                    <a:pt x="15916" y="6112"/>
                  </a:lnTo>
                  <a:lnTo>
                    <a:pt x="13776" y="8163"/>
                  </a:lnTo>
                  <a:lnTo>
                    <a:pt x="15648" y="8163"/>
                  </a:lnTo>
                  <a:lnTo>
                    <a:pt x="13776" y="10039"/>
                  </a:lnTo>
                  <a:lnTo>
                    <a:pt x="11368" y="10039"/>
                  </a:lnTo>
                  <a:lnTo>
                    <a:pt x="21266" y="0"/>
                  </a:lnTo>
                  <a:lnTo>
                    <a:pt x="21600" y="0"/>
                  </a:lnTo>
                  <a:lnTo>
                    <a:pt x="21600" y="2096"/>
                  </a:lnTo>
                  <a:close/>
                  <a:moveTo>
                    <a:pt x="12305" y="11539"/>
                  </a:moveTo>
                  <a:lnTo>
                    <a:pt x="10432" y="13437"/>
                  </a:lnTo>
                  <a:lnTo>
                    <a:pt x="8025" y="13437"/>
                  </a:lnTo>
                  <a:lnTo>
                    <a:pt x="9897" y="11539"/>
                  </a:lnTo>
                  <a:lnTo>
                    <a:pt x="12305" y="11539"/>
                  </a:lnTo>
                  <a:close/>
                  <a:moveTo>
                    <a:pt x="4280" y="19703"/>
                  </a:moveTo>
                  <a:lnTo>
                    <a:pt x="2407" y="21600"/>
                  </a:lnTo>
                  <a:lnTo>
                    <a:pt x="0" y="21600"/>
                  </a:lnTo>
                  <a:lnTo>
                    <a:pt x="1872" y="19703"/>
                  </a:lnTo>
                  <a:lnTo>
                    <a:pt x="4280" y="1970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1" name="Freeform 1057">
              <a:extLst>
                <a:ext uri="{FF2B5EF4-FFF2-40B4-BE49-F238E27FC236}">
                  <a16:creationId xmlns:a16="http://schemas.microsoft.com/office/drawing/2014/main" id="{398A7BBB-1B82-4CC9-A5C9-D82AF505E950}"/>
                </a:ext>
              </a:extLst>
            </p:cNvPr>
            <p:cNvSpPr>
              <a:spLocks noChangeArrowheads="1"/>
            </p:cNvSpPr>
            <p:nvPr/>
          </p:nvSpPr>
          <p:spPr bwMode="auto">
            <a:xfrm>
              <a:off x="763532" y="23190"/>
              <a:ext cx="123094" cy="349659"/>
            </a:xfrm>
            <a:custGeom>
              <a:avLst/>
              <a:gdLst>
                <a:gd name="T0" fmla="*/ 350744 w 21600"/>
                <a:gd name="T1" fmla="*/ 2830133 h 21600"/>
                <a:gd name="T2" fmla="*/ 350744 w 21600"/>
                <a:gd name="T3" fmla="*/ 2830133 h 21600"/>
                <a:gd name="T4" fmla="*/ 350744 w 21600"/>
                <a:gd name="T5" fmla="*/ 2830133 h 21600"/>
                <a:gd name="T6" fmla="*/ 350744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883"/>
                  </a:moveTo>
                  <a:lnTo>
                    <a:pt x="16216" y="6685"/>
                  </a:lnTo>
                  <a:lnTo>
                    <a:pt x="16216" y="6112"/>
                  </a:lnTo>
                  <a:lnTo>
                    <a:pt x="14189" y="8163"/>
                  </a:lnTo>
                  <a:lnTo>
                    <a:pt x="14759" y="8163"/>
                  </a:lnTo>
                  <a:lnTo>
                    <a:pt x="13049" y="10039"/>
                  </a:lnTo>
                  <a:lnTo>
                    <a:pt x="10768" y="10039"/>
                  </a:lnTo>
                  <a:lnTo>
                    <a:pt x="20143" y="0"/>
                  </a:lnTo>
                  <a:lnTo>
                    <a:pt x="21600" y="0"/>
                  </a:lnTo>
                  <a:lnTo>
                    <a:pt x="21600" y="883"/>
                  </a:lnTo>
                  <a:close/>
                  <a:moveTo>
                    <a:pt x="11655" y="11539"/>
                  </a:moveTo>
                  <a:lnTo>
                    <a:pt x="9882" y="13437"/>
                  </a:lnTo>
                  <a:lnTo>
                    <a:pt x="8235" y="13437"/>
                  </a:lnTo>
                  <a:lnTo>
                    <a:pt x="2154" y="19703"/>
                  </a:lnTo>
                  <a:lnTo>
                    <a:pt x="3991" y="19703"/>
                  </a:lnTo>
                  <a:lnTo>
                    <a:pt x="2280" y="21600"/>
                  </a:lnTo>
                  <a:lnTo>
                    <a:pt x="0" y="21600"/>
                  </a:lnTo>
                  <a:lnTo>
                    <a:pt x="9375" y="11539"/>
                  </a:lnTo>
                  <a:lnTo>
                    <a:pt x="11655"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2" name="Freeform 1058">
              <a:extLst>
                <a:ext uri="{FF2B5EF4-FFF2-40B4-BE49-F238E27FC236}">
                  <a16:creationId xmlns:a16="http://schemas.microsoft.com/office/drawing/2014/main" id="{B42B288D-2B9A-4E30-A8D6-E345D737DC62}"/>
                </a:ext>
              </a:extLst>
            </p:cNvPr>
            <p:cNvSpPr>
              <a:spLocks noChangeArrowheads="1"/>
            </p:cNvSpPr>
            <p:nvPr/>
          </p:nvSpPr>
          <p:spPr bwMode="auto">
            <a:xfrm>
              <a:off x="758180"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69" y="10039"/>
                  </a:lnTo>
                  <a:lnTo>
                    <a:pt x="10373" y="10039"/>
                  </a:lnTo>
                  <a:lnTo>
                    <a:pt x="12264" y="7877"/>
                  </a:lnTo>
                  <a:lnTo>
                    <a:pt x="16719" y="3155"/>
                  </a:lnTo>
                  <a:lnTo>
                    <a:pt x="16719" y="3023"/>
                  </a:lnTo>
                  <a:lnTo>
                    <a:pt x="19342" y="0"/>
                  </a:lnTo>
                  <a:lnTo>
                    <a:pt x="21600" y="0"/>
                  </a:lnTo>
                  <a:close/>
                  <a:moveTo>
                    <a:pt x="11227" y="11539"/>
                  </a:moveTo>
                  <a:lnTo>
                    <a:pt x="9519" y="13437"/>
                  </a:lnTo>
                  <a:lnTo>
                    <a:pt x="9031" y="13437"/>
                  </a:lnTo>
                  <a:lnTo>
                    <a:pt x="3173" y="19703"/>
                  </a:lnTo>
                  <a:lnTo>
                    <a:pt x="3905" y="19703"/>
                  </a:lnTo>
                  <a:lnTo>
                    <a:pt x="2197" y="21600"/>
                  </a:lnTo>
                  <a:lnTo>
                    <a:pt x="0" y="21600"/>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3" name="Freeform 1059">
              <a:extLst>
                <a:ext uri="{FF2B5EF4-FFF2-40B4-BE49-F238E27FC236}">
                  <a16:creationId xmlns:a16="http://schemas.microsoft.com/office/drawing/2014/main" id="{C3B55F94-3DC2-4C82-8ABF-4096854976FB}"/>
                </a:ext>
              </a:extLst>
            </p:cNvPr>
            <p:cNvSpPr>
              <a:spLocks noChangeArrowheads="1"/>
            </p:cNvSpPr>
            <p:nvPr/>
          </p:nvSpPr>
          <p:spPr bwMode="auto">
            <a:xfrm>
              <a:off x="751044"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69" y="10039"/>
                  </a:lnTo>
                  <a:lnTo>
                    <a:pt x="10373" y="10039"/>
                  </a:lnTo>
                  <a:lnTo>
                    <a:pt x="12081" y="8163"/>
                  </a:lnTo>
                  <a:lnTo>
                    <a:pt x="13119" y="8163"/>
                  </a:lnTo>
                  <a:lnTo>
                    <a:pt x="17817" y="3155"/>
                  </a:lnTo>
                  <a:lnTo>
                    <a:pt x="17817" y="1897"/>
                  </a:lnTo>
                  <a:lnTo>
                    <a:pt x="17695" y="1897"/>
                  </a:lnTo>
                  <a:lnTo>
                    <a:pt x="19403" y="0"/>
                  </a:lnTo>
                  <a:lnTo>
                    <a:pt x="21600" y="0"/>
                  </a:lnTo>
                  <a:close/>
                  <a:moveTo>
                    <a:pt x="11227" y="11539"/>
                  </a:moveTo>
                  <a:lnTo>
                    <a:pt x="2197" y="21600"/>
                  </a:lnTo>
                  <a:lnTo>
                    <a:pt x="0" y="21600"/>
                  </a:lnTo>
                  <a:lnTo>
                    <a:pt x="7200" y="13591"/>
                  </a:lnTo>
                  <a:lnTo>
                    <a:pt x="7322" y="13437"/>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4" name="Freeform 1060">
              <a:extLst>
                <a:ext uri="{FF2B5EF4-FFF2-40B4-BE49-F238E27FC236}">
                  <a16:creationId xmlns:a16="http://schemas.microsoft.com/office/drawing/2014/main" id="{33C0906D-77E3-4E2A-B817-D7615FADD13C}"/>
                </a:ext>
              </a:extLst>
            </p:cNvPr>
            <p:cNvSpPr>
              <a:spLocks noChangeArrowheads="1"/>
            </p:cNvSpPr>
            <p:nvPr/>
          </p:nvSpPr>
          <p:spPr bwMode="auto">
            <a:xfrm>
              <a:off x="743908"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976" y="3023"/>
                  </a:lnTo>
                  <a:lnTo>
                    <a:pt x="18976" y="1897"/>
                  </a:lnTo>
                  <a:lnTo>
                    <a:pt x="17756" y="1897"/>
                  </a:lnTo>
                  <a:lnTo>
                    <a:pt x="19464" y="0"/>
                  </a:lnTo>
                  <a:lnTo>
                    <a:pt x="21600" y="0"/>
                  </a:lnTo>
                  <a:close/>
                  <a:moveTo>
                    <a:pt x="14522" y="7877"/>
                  </a:moveTo>
                  <a:lnTo>
                    <a:pt x="12631" y="10039"/>
                  </a:lnTo>
                  <a:lnTo>
                    <a:pt x="10373" y="10039"/>
                  </a:lnTo>
                  <a:lnTo>
                    <a:pt x="12142" y="8163"/>
                  </a:lnTo>
                  <a:lnTo>
                    <a:pt x="14278" y="8163"/>
                  </a:lnTo>
                  <a:lnTo>
                    <a:pt x="14522" y="7877"/>
                  </a:lnTo>
                  <a:close/>
                  <a:moveTo>
                    <a:pt x="11288" y="11539"/>
                  </a:moveTo>
                  <a:lnTo>
                    <a:pt x="2258" y="21600"/>
                  </a:lnTo>
                  <a:lnTo>
                    <a:pt x="0" y="21600"/>
                  </a:lnTo>
                  <a:lnTo>
                    <a:pt x="1769" y="19703"/>
                  </a:lnTo>
                  <a:lnTo>
                    <a:pt x="2685" y="19703"/>
                  </a:lnTo>
                  <a:lnTo>
                    <a:pt x="8481" y="13437"/>
                  </a:lnTo>
                  <a:lnTo>
                    <a:pt x="7383" y="13437"/>
                  </a:lnTo>
                  <a:lnTo>
                    <a:pt x="9092" y="11539"/>
                  </a:lnTo>
                  <a:lnTo>
                    <a:pt x="11288"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5" name="Freeform 1061">
              <a:extLst>
                <a:ext uri="{FF2B5EF4-FFF2-40B4-BE49-F238E27FC236}">
                  <a16:creationId xmlns:a16="http://schemas.microsoft.com/office/drawing/2014/main" id="{DDD3EB35-E466-4155-A98E-74CB229136DB}"/>
                </a:ext>
              </a:extLst>
            </p:cNvPr>
            <p:cNvSpPr>
              <a:spLocks noChangeArrowheads="1"/>
            </p:cNvSpPr>
            <p:nvPr/>
          </p:nvSpPr>
          <p:spPr bwMode="auto">
            <a:xfrm>
              <a:off x="738557"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2" y="1897"/>
                  </a:lnTo>
                  <a:lnTo>
                    <a:pt x="18061" y="1897"/>
                  </a:lnTo>
                  <a:lnTo>
                    <a:pt x="12325" y="8163"/>
                  </a:lnTo>
                  <a:lnTo>
                    <a:pt x="14278" y="8163"/>
                  </a:lnTo>
                  <a:lnTo>
                    <a:pt x="12569" y="10039"/>
                  </a:lnTo>
                  <a:lnTo>
                    <a:pt x="10373" y="10039"/>
                  </a:lnTo>
                  <a:lnTo>
                    <a:pt x="19403" y="0"/>
                  </a:lnTo>
                  <a:lnTo>
                    <a:pt x="21600" y="0"/>
                  </a:lnTo>
                  <a:close/>
                  <a:moveTo>
                    <a:pt x="11227" y="11539"/>
                  </a:moveTo>
                  <a:lnTo>
                    <a:pt x="9519" y="13437"/>
                  </a:lnTo>
                  <a:lnTo>
                    <a:pt x="7322" y="13437"/>
                  </a:lnTo>
                  <a:lnTo>
                    <a:pt x="9031" y="11539"/>
                  </a:lnTo>
                  <a:lnTo>
                    <a:pt x="11227" y="11539"/>
                  </a:lnTo>
                  <a:close/>
                  <a:moveTo>
                    <a:pt x="9397" y="13591"/>
                  </a:moveTo>
                  <a:lnTo>
                    <a:pt x="2197" y="21600"/>
                  </a:lnTo>
                  <a:lnTo>
                    <a:pt x="0" y="21600"/>
                  </a:lnTo>
                  <a:lnTo>
                    <a:pt x="1647" y="19703"/>
                  </a:lnTo>
                  <a:lnTo>
                    <a:pt x="3722" y="19703"/>
                  </a:lnTo>
                  <a:lnTo>
                    <a:pt x="9397" y="1359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6" name="Freeform 1062">
              <a:extLst>
                <a:ext uri="{FF2B5EF4-FFF2-40B4-BE49-F238E27FC236}">
                  <a16:creationId xmlns:a16="http://schemas.microsoft.com/office/drawing/2014/main" id="{76B61FC7-FF45-49E0-915E-B4E417C9C66A}"/>
                </a:ext>
              </a:extLst>
            </p:cNvPr>
            <p:cNvSpPr>
              <a:spLocks noChangeArrowheads="1"/>
            </p:cNvSpPr>
            <p:nvPr/>
          </p:nvSpPr>
          <p:spPr bwMode="auto">
            <a:xfrm>
              <a:off x="731421"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2" y="1897"/>
                  </a:lnTo>
                  <a:lnTo>
                    <a:pt x="19159" y="1897"/>
                  </a:lnTo>
                  <a:lnTo>
                    <a:pt x="13424" y="8163"/>
                  </a:lnTo>
                  <a:lnTo>
                    <a:pt x="14278" y="8163"/>
                  </a:lnTo>
                  <a:lnTo>
                    <a:pt x="12508" y="10039"/>
                  </a:lnTo>
                  <a:lnTo>
                    <a:pt x="10373" y="10039"/>
                  </a:lnTo>
                  <a:lnTo>
                    <a:pt x="19403" y="0"/>
                  </a:lnTo>
                  <a:lnTo>
                    <a:pt x="21600" y="0"/>
                  </a:lnTo>
                  <a:close/>
                  <a:moveTo>
                    <a:pt x="11227" y="11539"/>
                  </a:moveTo>
                  <a:lnTo>
                    <a:pt x="9519" y="13437"/>
                  </a:lnTo>
                  <a:lnTo>
                    <a:pt x="7566" y="13437"/>
                  </a:lnTo>
                  <a:lnTo>
                    <a:pt x="1769" y="19703"/>
                  </a:lnTo>
                  <a:lnTo>
                    <a:pt x="3905" y="19703"/>
                  </a:lnTo>
                  <a:lnTo>
                    <a:pt x="2136" y="21600"/>
                  </a:lnTo>
                  <a:lnTo>
                    <a:pt x="0" y="21600"/>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7" name="Freeform 1063">
              <a:extLst>
                <a:ext uri="{FF2B5EF4-FFF2-40B4-BE49-F238E27FC236}">
                  <a16:creationId xmlns:a16="http://schemas.microsoft.com/office/drawing/2014/main" id="{9B00078A-F52B-4251-BE6E-BB4F2BE24CBE}"/>
                </a:ext>
              </a:extLst>
            </p:cNvPr>
            <p:cNvSpPr>
              <a:spLocks noChangeArrowheads="1"/>
            </p:cNvSpPr>
            <p:nvPr/>
          </p:nvSpPr>
          <p:spPr bwMode="auto">
            <a:xfrm>
              <a:off x="726069"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95" y="10039"/>
                  </a:lnTo>
                  <a:lnTo>
                    <a:pt x="10344" y="10039"/>
                  </a:lnTo>
                  <a:lnTo>
                    <a:pt x="19410" y="0"/>
                  </a:lnTo>
                  <a:lnTo>
                    <a:pt x="21600" y="0"/>
                  </a:lnTo>
                  <a:close/>
                  <a:moveTo>
                    <a:pt x="11256" y="11539"/>
                  </a:moveTo>
                  <a:lnTo>
                    <a:pt x="9553" y="13437"/>
                  </a:lnTo>
                  <a:lnTo>
                    <a:pt x="8701" y="13437"/>
                  </a:lnTo>
                  <a:lnTo>
                    <a:pt x="2921" y="19703"/>
                  </a:lnTo>
                  <a:lnTo>
                    <a:pt x="3894" y="19703"/>
                  </a:lnTo>
                  <a:lnTo>
                    <a:pt x="2251" y="21600"/>
                  </a:lnTo>
                  <a:lnTo>
                    <a:pt x="0" y="21600"/>
                  </a:lnTo>
                  <a:lnTo>
                    <a:pt x="9066" y="11539"/>
                  </a:lnTo>
                  <a:lnTo>
                    <a:pt x="11256"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8" name="Freeform 1064">
              <a:extLst>
                <a:ext uri="{FF2B5EF4-FFF2-40B4-BE49-F238E27FC236}">
                  <a16:creationId xmlns:a16="http://schemas.microsoft.com/office/drawing/2014/main" id="{FF1B4EC8-0ECF-41EE-8418-6E3C60975A9C}"/>
                </a:ext>
              </a:extLst>
            </p:cNvPr>
            <p:cNvSpPr>
              <a:spLocks noChangeArrowheads="1"/>
            </p:cNvSpPr>
            <p:nvPr/>
          </p:nvSpPr>
          <p:spPr bwMode="auto">
            <a:xfrm>
              <a:off x="718933"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69" y="10039"/>
                  </a:lnTo>
                  <a:lnTo>
                    <a:pt x="10373" y="10039"/>
                  </a:lnTo>
                  <a:lnTo>
                    <a:pt x="12020" y="8163"/>
                  </a:lnTo>
                  <a:lnTo>
                    <a:pt x="12875" y="8163"/>
                  </a:lnTo>
                  <a:lnTo>
                    <a:pt x="18610" y="1897"/>
                  </a:lnTo>
                  <a:lnTo>
                    <a:pt x="17695" y="1897"/>
                  </a:lnTo>
                  <a:lnTo>
                    <a:pt x="19403" y="0"/>
                  </a:lnTo>
                  <a:lnTo>
                    <a:pt x="21600" y="0"/>
                  </a:lnTo>
                  <a:close/>
                  <a:moveTo>
                    <a:pt x="11227" y="11539"/>
                  </a:moveTo>
                  <a:lnTo>
                    <a:pt x="2197" y="21600"/>
                  </a:lnTo>
                  <a:lnTo>
                    <a:pt x="0" y="21600"/>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59" name="Freeform 1065">
              <a:extLst>
                <a:ext uri="{FF2B5EF4-FFF2-40B4-BE49-F238E27FC236}">
                  <a16:creationId xmlns:a16="http://schemas.microsoft.com/office/drawing/2014/main" id="{AA3BA812-A220-458C-8EFB-04A07DB0B9DE}"/>
                </a:ext>
              </a:extLst>
            </p:cNvPr>
            <p:cNvSpPr>
              <a:spLocks noChangeArrowheads="1"/>
            </p:cNvSpPr>
            <p:nvPr/>
          </p:nvSpPr>
          <p:spPr bwMode="auto">
            <a:xfrm>
              <a:off x="713582" y="23190"/>
              <a:ext cx="124878" cy="349659"/>
            </a:xfrm>
            <a:custGeom>
              <a:avLst/>
              <a:gdLst>
                <a:gd name="T0" fmla="*/ 360984 w 21600"/>
                <a:gd name="T1" fmla="*/ 2830133 h 21600"/>
                <a:gd name="T2" fmla="*/ 360984 w 21600"/>
                <a:gd name="T3" fmla="*/ 2830133 h 21600"/>
                <a:gd name="T4" fmla="*/ 360984 w 21600"/>
                <a:gd name="T5" fmla="*/ 2830133 h 21600"/>
                <a:gd name="T6" fmla="*/ 360984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08" y="10039"/>
                  </a:lnTo>
                  <a:lnTo>
                    <a:pt x="10373" y="10039"/>
                  </a:lnTo>
                  <a:lnTo>
                    <a:pt x="12020" y="8163"/>
                  </a:lnTo>
                  <a:lnTo>
                    <a:pt x="13973" y="8163"/>
                  </a:lnTo>
                  <a:lnTo>
                    <a:pt x="19708" y="1897"/>
                  </a:lnTo>
                  <a:lnTo>
                    <a:pt x="17695" y="1897"/>
                  </a:lnTo>
                  <a:lnTo>
                    <a:pt x="19403" y="0"/>
                  </a:lnTo>
                  <a:lnTo>
                    <a:pt x="21600" y="0"/>
                  </a:lnTo>
                  <a:close/>
                  <a:moveTo>
                    <a:pt x="11227" y="11539"/>
                  </a:moveTo>
                  <a:lnTo>
                    <a:pt x="2136" y="21600"/>
                  </a:lnTo>
                  <a:lnTo>
                    <a:pt x="0" y="21600"/>
                  </a:lnTo>
                  <a:lnTo>
                    <a:pt x="1647" y="19703"/>
                  </a:lnTo>
                  <a:lnTo>
                    <a:pt x="2319" y="19703"/>
                  </a:lnTo>
                  <a:lnTo>
                    <a:pt x="8115" y="13437"/>
                  </a:lnTo>
                  <a:lnTo>
                    <a:pt x="7322" y="13437"/>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0" name="Freeform 1066">
              <a:extLst>
                <a:ext uri="{FF2B5EF4-FFF2-40B4-BE49-F238E27FC236}">
                  <a16:creationId xmlns:a16="http://schemas.microsoft.com/office/drawing/2014/main" id="{23F0C837-8827-42C1-AA75-7A2482320D85}"/>
                </a:ext>
              </a:extLst>
            </p:cNvPr>
            <p:cNvSpPr>
              <a:spLocks noChangeArrowheads="1"/>
            </p:cNvSpPr>
            <p:nvPr/>
          </p:nvSpPr>
          <p:spPr bwMode="auto">
            <a:xfrm>
              <a:off x="706446"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6" y="1897"/>
                  </a:lnTo>
                  <a:lnTo>
                    <a:pt x="17828" y="1897"/>
                  </a:lnTo>
                  <a:lnTo>
                    <a:pt x="15029" y="4854"/>
                  </a:lnTo>
                  <a:lnTo>
                    <a:pt x="19410" y="0"/>
                  </a:lnTo>
                  <a:lnTo>
                    <a:pt x="21600" y="0"/>
                  </a:lnTo>
                  <a:close/>
                  <a:moveTo>
                    <a:pt x="14238" y="8163"/>
                  </a:moveTo>
                  <a:lnTo>
                    <a:pt x="12595" y="10039"/>
                  </a:lnTo>
                  <a:lnTo>
                    <a:pt x="10344" y="10039"/>
                  </a:lnTo>
                  <a:lnTo>
                    <a:pt x="12108" y="8163"/>
                  </a:lnTo>
                  <a:lnTo>
                    <a:pt x="14238" y="8163"/>
                  </a:lnTo>
                  <a:close/>
                  <a:moveTo>
                    <a:pt x="11256" y="11539"/>
                  </a:moveTo>
                  <a:lnTo>
                    <a:pt x="2251" y="21600"/>
                  </a:lnTo>
                  <a:lnTo>
                    <a:pt x="0" y="21600"/>
                  </a:lnTo>
                  <a:lnTo>
                    <a:pt x="1765" y="19703"/>
                  </a:lnTo>
                  <a:lnTo>
                    <a:pt x="3468" y="19703"/>
                  </a:lnTo>
                  <a:lnTo>
                    <a:pt x="9248" y="13437"/>
                  </a:lnTo>
                  <a:lnTo>
                    <a:pt x="7301" y="13437"/>
                  </a:lnTo>
                  <a:lnTo>
                    <a:pt x="9066" y="11539"/>
                  </a:lnTo>
                  <a:lnTo>
                    <a:pt x="11256"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1" name="Freeform 1067">
              <a:extLst>
                <a:ext uri="{FF2B5EF4-FFF2-40B4-BE49-F238E27FC236}">
                  <a16:creationId xmlns:a16="http://schemas.microsoft.com/office/drawing/2014/main" id="{C8580B57-8D6D-4BBC-BC29-F22A7D943BB3}"/>
                </a:ext>
              </a:extLst>
            </p:cNvPr>
            <p:cNvSpPr>
              <a:spLocks noChangeArrowheads="1"/>
            </p:cNvSpPr>
            <p:nvPr/>
          </p:nvSpPr>
          <p:spPr bwMode="auto">
            <a:xfrm>
              <a:off x="699310"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2" y="1897"/>
                  </a:lnTo>
                  <a:lnTo>
                    <a:pt x="18915" y="1897"/>
                  </a:lnTo>
                  <a:lnTo>
                    <a:pt x="13058" y="8163"/>
                  </a:lnTo>
                  <a:lnTo>
                    <a:pt x="14217" y="8163"/>
                  </a:lnTo>
                  <a:lnTo>
                    <a:pt x="12569" y="10039"/>
                  </a:lnTo>
                  <a:lnTo>
                    <a:pt x="10373" y="10039"/>
                  </a:lnTo>
                  <a:lnTo>
                    <a:pt x="19403" y="0"/>
                  </a:lnTo>
                  <a:lnTo>
                    <a:pt x="21600" y="0"/>
                  </a:lnTo>
                  <a:close/>
                  <a:moveTo>
                    <a:pt x="11227" y="11539"/>
                  </a:moveTo>
                  <a:lnTo>
                    <a:pt x="9519" y="13437"/>
                  </a:lnTo>
                  <a:lnTo>
                    <a:pt x="7322" y="13437"/>
                  </a:lnTo>
                  <a:lnTo>
                    <a:pt x="9031" y="11539"/>
                  </a:lnTo>
                  <a:lnTo>
                    <a:pt x="11227" y="11539"/>
                  </a:lnTo>
                  <a:close/>
                  <a:moveTo>
                    <a:pt x="3844" y="19703"/>
                  </a:moveTo>
                  <a:lnTo>
                    <a:pt x="2197" y="21600"/>
                  </a:lnTo>
                  <a:lnTo>
                    <a:pt x="0" y="21600"/>
                  </a:lnTo>
                  <a:lnTo>
                    <a:pt x="1708" y="19703"/>
                  </a:lnTo>
                  <a:lnTo>
                    <a:pt x="3844" y="1970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2" name="Freeform 1068">
              <a:extLst>
                <a:ext uri="{FF2B5EF4-FFF2-40B4-BE49-F238E27FC236}">
                  <a16:creationId xmlns:a16="http://schemas.microsoft.com/office/drawing/2014/main" id="{62535207-8A98-40E1-BDFD-2A76BC00F91C}"/>
                </a:ext>
              </a:extLst>
            </p:cNvPr>
            <p:cNvSpPr>
              <a:spLocks noChangeArrowheads="1"/>
            </p:cNvSpPr>
            <p:nvPr/>
          </p:nvSpPr>
          <p:spPr bwMode="auto">
            <a:xfrm>
              <a:off x="693958"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207" y="4854"/>
                  </a:lnTo>
                  <a:lnTo>
                    <a:pt x="14156" y="8163"/>
                  </a:lnTo>
                  <a:lnTo>
                    <a:pt x="14278" y="8163"/>
                  </a:lnTo>
                  <a:lnTo>
                    <a:pt x="12508" y="10039"/>
                  </a:lnTo>
                  <a:lnTo>
                    <a:pt x="10373" y="10039"/>
                  </a:lnTo>
                  <a:lnTo>
                    <a:pt x="19342" y="0"/>
                  </a:lnTo>
                  <a:lnTo>
                    <a:pt x="21600" y="0"/>
                  </a:lnTo>
                  <a:close/>
                  <a:moveTo>
                    <a:pt x="11227" y="11539"/>
                  </a:moveTo>
                  <a:lnTo>
                    <a:pt x="9458" y="13437"/>
                  </a:lnTo>
                  <a:lnTo>
                    <a:pt x="8359" y="13437"/>
                  </a:lnTo>
                  <a:lnTo>
                    <a:pt x="2746" y="19548"/>
                  </a:lnTo>
                  <a:lnTo>
                    <a:pt x="2746" y="19703"/>
                  </a:lnTo>
                  <a:lnTo>
                    <a:pt x="3905" y="19703"/>
                  </a:lnTo>
                  <a:lnTo>
                    <a:pt x="2136" y="21600"/>
                  </a:lnTo>
                  <a:lnTo>
                    <a:pt x="0" y="21600"/>
                  </a:lnTo>
                  <a:lnTo>
                    <a:pt x="8969"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3" name="Freeform 1069">
              <a:extLst>
                <a:ext uri="{FF2B5EF4-FFF2-40B4-BE49-F238E27FC236}">
                  <a16:creationId xmlns:a16="http://schemas.microsoft.com/office/drawing/2014/main" id="{51A774C9-6698-4583-A53A-1A9483C688E9}"/>
                </a:ext>
              </a:extLst>
            </p:cNvPr>
            <p:cNvSpPr>
              <a:spLocks noChangeArrowheads="1"/>
            </p:cNvSpPr>
            <p:nvPr/>
          </p:nvSpPr>
          <p:spPr bwMode="auto">
            <a:xfrm>
              <a:off x="686822"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95" y="10039"/>
                  </a:lnTo>
                  <a:lnTo>
                    <a:pt x="10344" y="10039"/>
                  </a:lnTo>
                  <a:lnTo>
                    <a:pt x="12108" y="8163"/>
                  </a:lnTo>
                  <a:lnTo>
                    <a:pt x="12534" y="8163"/>
                  </a:lnTo>
                  <a:lnTo>
                    <a:pt x="18314" y="1897"/>
                  </a:lnTo>
                  <a:lnTo>
                    <a:pt x="17706" y="1897"/>
                  </a:lnTo>
                  <a:lnTo>
                    <a:pt x="19410" y="0"/>
                  </a:lnTo>
                  <a:lnTo>
                    <a:pt x="21600" y="0"/>
                  </a:lnTo>
                  <a:close/>
                  <a:moveTo>
                    <a:pt x="11256" y="11539"/>
                  </a:moveTo>
                  <a:lnTo>
                    <a:pt x="9553" y="13437"/>
                  </a:lnTo>
                  <a:lnTo>
                    <a:pt x="9492" y="13437"/>
                  </a:lnTo>
                  <a:lnTo>
                    <a:pt x="3894" y="19548"/>
                  </a:lnTo>
                  <a:lnTo>
                    <a:pt x="3894" y="19703"/>
                  </a:lnTo>
                  <a:lnTo>
                    <a:pt x="3955" y="19703"/>
                  </a:lnTo>
                  <a:lnTo>
                    <a:pt x="2251" y="21600"/>
                  </a:lnTo>
                  <a:lnTo>
                    <a:pt x="0" y="21600"/>
                  </a:lnTo>
                  <a:lnTo>
                    <a:pt x="9066" y="11539"/>
                  </a:lnTo>
                  <a:lnTo>
                    <a:pt x="11256"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4" name="Freeform 1070">
              <a:extLst>
                <a:ext uri="{FF2B5EF4-FFF2-40B4-BE49-F238E27FC236}">
                  <a16:creationId xmlns:a16="http://schemas.microsoft.com/office/drawing/2014/main" id="{905629D7-F412-4C42-B85B-46EA78F9FED4}"/>
                </a:ext>
              </a:extLst>
            </p:cNvPr>
            <p:cNvSpPr>
              <a:spLocks noChangeArrowheads="1"/>
            </p:cNvSpPr>
            <p:nvPr/>
          </p:nvSpPr>
          <p:spPr bwMode="auto">
            <a:xfrm>
              <a:off x="679686"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631" y="10039"/>
                  </a:lnTo>
                  <a:lnTo>
                    <a:pt x="10373" y="10039"/>
                  </a:lnTo>
                  <a:lnTo>
                    <a:pt x="12142" y="8163"/>
                  </a:lnTo>
                  <a:lnTo>
                    <a:pt x="13668" y="8163"/>
                  </a:lnTo>
                  <a:lnTo>
                    <a:pt x="19464" y="1897"/>
                  </a:lnTo>
                  <a:lnTo>
                    <a:pt x="17756" y="1897"/>
                  </a:lnTo>
                  <a:lnTo>
                    <a:pt x="19464" y="0"/>
                  </a:lnTo>
                  <a:lnTo>
                    <a:pt x="21600" y="0"/>
                  </a:lnTo>
                  <a:close/>
                  <a:moveTo>
                    <a:pt x="11227" y="11539"/>
                  </a:moveTo>
                  <a:lnTo>
                    <a:pt x="2258" y="21600"/>
                  </a:lnTo>
                  <a:lnTo>
                    <a:pt x="0" y="21600"/>
                  </a:lnTo>
                  <a:lnTo>
                    <a:pt x="5003" y="16128"/>
                  </a:lnTo>
                  <a:lnTo>
                    <a:pt x="5003" y="16592"/>
                  </a:lnTo>
                  <a:lnTo>
                    <a:pt x="7810" y="13437"/>
                  </a:lnTo>
                  <a:lnTo>
                    <a:pt x="7383" y="13437"/>
                  </a:lnTo>
                  <a:lnTo>
                    <a:pt x="9092"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5" name="Freeform 1071">
              <a:extLst>
                <a:ext uri="{FF2B5EF4-FFF2-40B4-BE49-F238E27FC236}">
                  <a16:creationId xmlns:a16="http://schemas.microsoft.com/office/drawing/2014/main" id="{A9D5561E-2C8E-4D1F-B428-1D65B478A4FA}"/>
                </a:ext>
              </a:extLst>
            </p:cNvPr>
            <p:cNvSpPr>
              <a:spLocks noChangeArrowheads="1"/>
            </p:cNvSpPr>
            <p:nvPr/>
          </p:nvSpPr>
          <p:spPr bwMode="auto">
            <a:xfrm>
              <a:off x="679686" y="23190"/>
              <a:ext cx="121311" cy="349659"/>
            </a:xfrm>
            <a:custGeom>
              <a:avLst/>
              <a:gdLst>
                <a:gd name="T0" fmla="*/ 340659 w 21600"/>
                <a:gd name="T1" fmla="*/ 2830133 h 21600"/>
                <a:gd name="T2" fmla="*/ 340659 w 21600"/>
                <a:gd name="T3" fmla="*/ 2830133 h 21600"/>
                <a:gd name="T4" fmla="*/ 340659 w 21600"/>
                <a:gd name="T5" fmla="*/ 2830133 h 21600"/>
                <a:gd name="T6" fmla="*/ 340659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26" y="1897"/>
                  </a:lnTo>
                  <a:lnTo>
                    <a:pt x="17546" y="1897"/>
                  </a:lnTo>
                  <a:lnTo>
                    <a:pt x="19256" y="0"/>
                  </a:lnTo>
                  <a:lnTo>
                    <a:pt x="21600" y="0"/>
                  </a:lnTo>
                  <a:close/>
                  <a:moveTo>
                    <a:pt x="13999" y="8163"/>
                  </a:moveTo>
                  <a:lnTo>
                    <a:pt x="12162" y="10039"/>
                  </a:lnTo>
                  <a:lnTo>
                    <a:pt x="9945" y="10039"/>
                  </a:lnTo>
                  <a:lnTo>
                    <a:pt x="11655" y="8163"/>
                  </a:lnTo>
                  <a:lnTo>
                    <a:pt x="13999" y="8163"/>
                  </a:lnTo>
                  <a:close/>
                  <a:moveTo>
                    <a:pt x="10832" y="11539"/>
                  </a:moveTo>
                  <a:lnTo>
                    <a:pt x="1394" y="21600"/>
                  </a:lnTo>
                  <a:lnTo>
                    <a:pt x="0" y="21600"/>
                  </a:lnTo>
                  <a:lnTo>
                    <a:pt x="0" y="20717"/>
                  </a:lnTo>
                  <a:lnTo>
                    <a:pt x="5448" y="14893"/>
                  </a:lnTo>
                  <a:lnTo>
                    <a:pt x="5448" y="16592"/>
                  </a:lnTo>
                  <a:lnTo>
                    <a:pt x="8361" y="13437"/>
                  </a:lnTo>
                  <a:lnTo>
                    <a:pt x="6778" y="13437"/>
                  </a:lnTo>
                  <a:lnTo>
                    <a:pt x="8488" y="11539"/>
                  </a:lnTo>
                  <a:lnTo>
                    <a:pt x="10832"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6" name="Freeform 1072">
              <a:extLst>
                <a:ext uri="{FF2B5EF4-FFF2-40B4-BE49-F238E27FC236}">
                  <a16:creationId xmlns:a16="http://schemas.microsoft.com/office/drawing/2014/main" id="{5F4D55EC-1032-44EE-A026-792431070578}"/>
                </a:ext>
              </a:extLst>
            </p:cNvPr>
            <p:cNvSpPr>
              <a:spLocks noChangeArrowheads="1"/>
            </p:cNvSpPr>
            <p:nvPr/>
          </p:nvSpPr>
          <p:spPr bwMode="auto">
            <a:xfrm>
              <a:off x="679686" y="23190"/>
              <a:ext cx="114175" cy="349659"/>
            </a:xfrm>
            <a:custGeom>
              <a:avLst/>
              <a:gdLst>
                <a:gd name="T0" fmla="*/ 301760 w 21600"/>
                <a:gd name="T1" fmla="*/ 2830133 h 21600"/>
                <a:gd name="T2" fmla="*/ 301760 w 21600"/>
                <a:gd name="T3" fmla="*/ 2830133 h 21600"/>
                <a:gd name="T4" fmla="*/ 301760 w 21600"/>
                <a:gd name="T5" fmla="*/ 2830133 h 21600"/>
                <a:gd name="T6" fmla="*/ 301760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728" y="1897"/>
                  </a:lnTo>
                  <a:lnTo>
                    <a:pt x="18256" y="1897"/>
                  </a:lnTo>
                  <a:lnTo>
                    <a:pt x="11903" y="8163"/>
                  </a:lnTo>
                  <a:lnTo>
                    <a:pt x="13575" y="8163"/>
                  </a:lnTo>
                  <a:lnTo>
                    <a:pt x="11636" y="10039"/>
                  </a:lnTo>
                  <a:lnTo>
                    <a:pt x="9228" y="10039"/>
                  </a:lnTo>
                  <a:lnTo>
                    <a:pt x="19193" y="0"/>
                  </a:lnTo>
                  <a:lnTo>
                    <a:pt x="21600" y="0"/>
                  </a:lnTo>
                  <a:close/>
                  <a:moveTo>
                    <a:pt x="10232" y="11539"/>
                  </a:moveTo>
                  <a:lnTo>
                    <a:pt x="8359" y="13437"/>
                  </a:lnTo>
                  <a:lnTo>
                    <a:pt x="5952" y="13437"/>
                  </a:lnTo>
                  <a:lnTo>
                    <a:pt x="7824" y="11539"/>
                  </a:lnTo>
                  <a:lnTo>
                    <a:pt x="10232" y="11539"/>
                  </a:lnTo>
                  <a:close/>
                  <a:moveTo>
                    <a:pt x="5751" y="16128"/>
                  </a:moveTo>
                  <a:lnTo>
                    <a:pt x="267" y="21600"/>
                  </a:lnTo>
                  <a:lnTo>
                    <a:pt x="0" y="21600"/>
                  </a:lnTo>
                  <a:lnTo>
                    <a:pt x="0" y="19504"/>
                  </a:lnTo>
                  <a:lnTo>
                    <a:pt x="5751" y="13679"/>
                  </a:lnTo>
                  <a:lnTo>
                    <a:pt x="5751" y="1612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7" name="Freeform 1073">
              <a:extLst>
                <a:ext uri="{FF2B5EF4-FFF2-40B4-BE49-F238E27FC236}">
                  <a16:creationId xmlns:a16="http://schemas.microsoft.com/office/drawing/2014/main" id="{F3D24A8B-FF30-44AD-8310-1D0BB922DFB9}"/>
                </a:ext>
              </a:extLst>
            </p:cNvPr>
            <p:cNvSpPr>
              <a:spLocks noChangeArrowheads="1"/>
            </p:cNvSpPr>
            <p:nvPr/>
          </p:nvSpPr>
          <p:spPr bwMode="auto">
            <a:xfrm>
              <a:off x="679686" y="23190"/>
              <a:ext cx="107039" cy="335388"/>
            </a:xfrm>
            <a:custGeom>
              <a:avLst/>
              <a:gdLst>
                <a:gd name="T0" fmla="*/ 265219 w 21600"/>
                <a:gd name="T1" fmla="*/ 2603822 h 21600"/>
                <a:gd name="T2" fmla="*/ 265219 w 21600"/>
                <a:gd name="T3" fmla="*/ 2603822 h 21600"/>
                <a:gd name="T4" fmla="*/ 265219 w 21600"/>
                <a:gd name="T5" fmla="*/ 2603822 h 21600"/>
                <a:gd name="T6" fmla="*/ 265219 w 21600"/>
                <a:gd name="T7" fmla="*/ 26038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82" y="1978"/>
                  </a:lnTo>
                  <a:lnTo>
                    <a:pt x="19397" y="1978"/>
                  </a:lnTo>
                  <a:lnTo>
                    <a:pt x="12647" y="8511"/>
                  </a:lnTo>
                  <a:lnTo>
                    <a:pt x="13074" y="8511"/>
                  </a:lnTo>
                  <a:lnTo>
                    <a:pt x="11155" y="10466"/>
                  </a:lnTo>
                  <a:lnTo>
                    <a:pt x="8526" y="10466"/>
                  </a:lnTo>
                  <a:lnTo>
                    <a:pt x="19113" y="0"/>
                  </a:lnTo>
                  <a:lnTo>
                    <a:pt x="21600" y="0"/>
                  </a:lnTo>
                  <a:close/>
                  <a:moveTo>
                    <a:pt x="9521" y="12031"/>
                  </a:moveTo>
                  <a:lnTo>
                    <a:pt x="7603" y="14009"/>
                  </a:lnTo>
                  <a:lnTo>
                    <a:pt x="6111" y="14009"/>
                  </a:lnTo>
                  <a:lnTo>
                    <a:pt x="6111" y="15527"/>
                  </a:lnTo>
                  <a:lnTo>
                    <a:pt x="0" y="21600"/>
                  </a:lnTo>
                  <a:lnTo>
                    <a:pt x="0" y="19047"/>
                  </a:lnTo>
                  <a:lnTo>
                    <a:pt x="7034" y="12031"/>
                  </a:lnTo>
                  <a:lnTo>
                    <a:pt x="9521" y="1203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8" name="Freeform 1074">
              <a:extLst>
                <a:ext uri="{FF2B5EF4-FFF2-40B4-BE49-F238E27FC236}">
                  <a16:creationId xmlns:a16="http://schemas.microsoft.com/office/drawing/2014/main" id="{0CB261EA-E53B-40AC-92AA-0F9DC3560C00}"/>
                </a:ext>
              </a:extLst>
            </p:cNvPr>
            <p:cNvSpPr>
              <a:spLocks noChangeArrowheads="1"/>
            </p:cNvSpPr>
            <p:nvPr/>
          </p:nvSpPr>
          <p:spPr bwMode="auto">
            <a:xfrm>
              <a:off x="679686" y="23190"/>
              <a:ext cx="101687" cy="315765"/>
            </a:xfrm>
            <a:custGeom>
              <a:avLst/>
              <a:gdLst>
                <a:gd name="T0" fmla="*/ 239360 w 21600"/>
                <a:gd name="T1" fmla="*/ 2308052 h 21600"/>
                <a:gd name="T2" fmla="*/ 239360 w 21600"/>
                <a:gd name="T3" fmla="*/ 2308052 h 21600"/>
                <a:gd name="T4" fmla="*/ 239360 w 21600"/>
                <a:gd name="T5" fmla="*/ 2308052 h 21600"/>
                <a:gd name="T6" fmla="*/ 239360 w 21600"/>
                <a:gd name="T7" fmla="*/ 23080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0386" y="11118"/>
                  </a:lnTo>
                  <a:lnTo>
                    <a:pt x="7752" y="11118"/>
                  </a:lnTo>
                  <a:lnTo>
                    <a:pt x="9784" y="9041"/>
                  </a:lnTo>
                  <a:lnTo>
                    <a:pt x="10010" y="9041"/>
                  </a:lnTo>
                  <a:lnTo>
                    <a:pt x="17160" y="2101"/>
                  </a:lnTo>
                  <a:lnTo>
                    <a:pt x="16783" y="2101"/>
                  </a:lnTo>
                  <a:lnTo>
                    <a:pt x="18815" y="0"/>
                  </a:lnTo>
                  <a:lnTo>
                    <a:pt x="21600" y="0"/>
                  </a:lnTo>
                  <a:close/>
                  <a:moveTo>
                    <a:pt x="8806" y="12779"/>
                  </a:moveTo>
                  <a:lnTo>
                    <a:pt x="6698" y="14881"/>
                  </a:lnTo>
                  <a:lnTo>
                    <a:pt x="6472" y="14881"/>
                  </a:lnTo>
                  <a:lnTo>
                    <a:pt x="6472" y="15149"/>
                  </a:lnTo>
                  <a:lnTo>
                    <a:pt x="0" y="21600"/>
                  </a:lnTo>
                  <a:lnTo>
                    <a:pt x="0" y="18888"/>
                  </a:lnTo>
                  <a:lnTo>
                    <a:pt x="6021" y="12779"/>
                  </a:lnTo>
                  <a:lnTo>
                    <a:pt x="8806" y="1277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69" name="Freeform 1075">
              <a:extLst>
                <a:ext uri="{FF2B5EF4-FFF2-40B4-BE49-F238E27FC236}">
                  <a16:creationId xmlns:a16="http://schemas.microsoft.com/office/drawing/2014/main" id="{4B79E728-65E1-4900-842E-D4CCC81BDC86}"/>
                </a:ext>
              </a:extLst>
            </p:cNvPr>
            <p:cNvSpPr>
              <a:spLocks noChangeArrowheads="1"/>
            </p:cNvSpPr>
            <p:nvPr/>
          </p:nvSpPr>
          <p:spPr bwMode="auto">
            <a:xfrm>
              <a:off x="679686" y="23190"/>
              <a:ext cx="94551" cy="296140"/>
            </a:xfrm>
            <a:custGeom>
              <a:avLst/>
              <a:gdLst>
                <a:gd name="T0" fmla="*/ 206944 w 21600"/>
                <a:gd name="T1" fmla="*/ 2030067 h 21600"/>
                <a:gd name="T2" fmla="*/ 206944 w 21600"/>
                <a:gd name="T3" fmla="*/ 2030067 h 21600"/>
                <a:gd name="T4" fmla="*/ 206944 w 21600"/>
                <a:gd name="T5" fmla="*/ 2030067 h 21600"/>
                <a:gd name="T6" fmla="*/ 206944 w 21600"/>
                <a:gd name="T7" fmla="*/ 203006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9636" y="11870"/>
                  </a:lnTo>
                  <a:lnTo>
                    <a:pt x="6825" y="11870"/>
                  </a:lnTo>
                  <a:lnTo>
                    <a:pt x="8993" y="9652"/>
                  </a:lnTo>
                  <a:lnTo>
                    <a:pt x="10680" y="9652"/>
                  </a:lnTo>
                  <a:lnTo>
                    <a:pt x="18308" y="2243"/>
                  </a:lnTo>
                  <a:lnTo>
                    <a:pt x="16461" y="2243"/>
                  </a:lnTo>
                  <a:lnTo>
                    <a:pt x="18709" y="0"/>
                  </a:lnTo>
                  <a:lnTo>
                    <a:pt x="21600" y="0"/>
                  </a:lnTo>
                  <a:close/>
                  <a:moveTo>
                    <a:pt x="7949" y="13643"/>
                  </a:moveTo>
                  <a:lnTo>
                    <a:pt x="0" y="21600"/>
                  </a:lnTo>
                  <a:lnTo>
                    <a:pt x="0" y="18704"/>
                  </a:lnTo>
                  <a:lnTo>
                    <a:pt x="5059" y="13643"/>
                  </a:lnTo>
                  <a:lnTo>
                    <a:pt x="7949" y="1364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0" name="Freeform 1076">
              <a:extLst>
                <a:ext uri="{FF2B5EF4-FFF2-40B4-BE49-F238E27FC236}">
                  <a16:creationId xmlns:a16="http://schemas.microsoft.com/office/drawing/2014/main" id="{7264E2F9-A1A2-4EED-B4A4-42E77F317DFF}"/>
                </a:ext>
              </a:extLst>
            </p:cNvPr>
            <p:cNvSpPr>
              <a:spLocks noChangeArrowheads="1"/>
            </p:cNvSpPr>
            <p:nvPr/>
          </p:nvSpPr>
          <p:spPr bwMode="auto">
            <a:xfrm>
              <a:off x="679686" y="23190"/>
              <a:ext cx="89200" cy="276517"/>
            </a:xfrm>
            <a:custGeom>
              <a:avLst/>
              <a:gdLst>
                <a:gd name="T0" fmla="*/ 184181 w 21600"/>
                <a:gd name="T1" fmla="*/ 1769952 h 21600"/>
                <a:gd name="T2" fmla="*/ 184181 w 21600"/>
                <a:gd name="T3" fmla="*/ 1769952 h 21600"/>
                <a:gd name="T4" fmla="*/ 184181 w 21600"/>
                <a:gd name="T5" fmla="*/ 1769952 h 21600"/>
                <a:gd name="T6" fmla="*/ 184181 w 21600"/>
                <a:gd name="T7" fmla="*/ 17699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267" y="2403"/>
                  </a:lnTo>
                  <a:lnTo>
                    <a:pt x="16070" y="2403"/>
                  </a:lnTo>
                  <a:lnTo>
                    <a:pt x="18576" y="0"/>
                  </a:lnTo>
                  <a:lnTo>
                    <a:pt x="21600" y="0"/>
                  </a:lnTo>
                  <a:close/>
                  <a:moveTo>
                    <a:pt x="11232" y="10339"/>
                  </a:moveTo>
                  <a:lnTo>
                    <a:pt x="8899" y="12714"/>
                  </a:lnTo>
                  <a:lnTo>
                    <a:pt x="5702" y="12714"/>
                  </a:lnTo>
                  <a:lnTo>
                    <a:pt x="8208" y="10339"/>
                  </a:lnTo>
                  <a:lnTo>
                    <a:pt x="11232" y="10339"/>
                  </a:lnTo>
                  <a:close/>
                  <a:moveTo>
                    <a:pt x="6912" y="14614"/>
                  </a:moveTo>
                  <a:lnTo>
                    <a:pt x="0" y="21600"/>
                  </a:lnTo>
                  <a:lnTo>
                    <a:pt x="0" y="18498"/>
                  </a:lnTo>
                  <a:lnTo>
                    <a:pt x="3888" y="14614"/>
                  </a:lnTo>
                  <a:lnTo>
                    <a:pt x="6912" y="1461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1" name="Freeform 1077">
              <a:extLst>
                <a:ext uri="{FF2B5EF4-FFF2-40B4-BE49-F238E27FC236}">
                  <a16:creationId xmlns:a16="http://schemas.microsoft.com/office/drawing/2014/main" id="{315A23DE-22F9-4567-8357-7F17D840C7D8}"/>
                </a:ext>
              </a:extLst>
            </p:cNvPr>
            <p:cNvSpPr>
              <a:spLocks noChangeArrowheads="1"/>
            </p:cNvSpPr>
            <p:nvPr/>
          </p:nvSpPr>
          <p:spPr bwMode="auto">
            <a:xfrm>
              <a:off x="679686" y="23190"/>
              <a:ext cx="82064" cy="256893"/>
            </a:xfrm>
            <a:custGeom>
              <a:avLst/>
              <a:gdLst>
                <a:gd name="T0" fmla="*/ 155891 w 21600"/>
                <a:gd name="T1" fmla="*/ 1527645 h 21600"/>
                <a:gd name="T2" fmla="*/ 155891 w 21600"/>
                <a:gd name="T3" fmla="*/ 1527645 h 21600"/>
                <a:gd name="T4" fmla="*/ 155891 w 21600"/>
                <a:gd name="T5" fmla="*/ 1527645 h 21600"/>
                <a:gd name="T6" fmla="*/ 155891 w 21600"/>
                <a:gd name="T7" fmla="*/ 152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004" y="2591"/>
                  </a:lnTo>
                  <a:lnTo>
                    <a:pt x="16501" y="2591"/>
                  </a:lnTo>
                  <a:lnTo>
                    <a:pt x="7973" y="10936"/>
                  </a:lnTo>
                  <a:lnTo>
                    <a:pt x="7973" y="11146"/>
                  </a:lnTo>
                  <a:lnTo>
                    <a:pt x="10383" y="11146"/>
                  </a:lnTo>
                  <a:lnTo>
                    <a:pt x="7880" y="13707"/>
                  </a:lnTo>
                  <a:lnTo>
                    <a:pt x="4542" y="13707"/>
                  </a:lnTo>
                  <a:lnTo>
                    <a:pt x="18170" y="0"/>
                  </a:lnTo>
                  <a:lnTo>
                    <a:pt x="21600" y="0"/>
                  </a:lnTo>
                  <a:close/>
                  <a:moveTo>
                    <a:pt x="5840" y="15756"/>
                  </a:moveTo>
                  <a:lnTo>
                    <a:pt x="0" y="21600"/>
                  </a:lnTo>
                  <a:lnTo>
                    <a:pt x="0" y="18256"/>
                  </a:lnTo>
                  <a:lnTo>
                    <a:pt x="2503" y="15756"/>
                  </a:lnTo>
                  <a:lnTo>
                    <a:pt x="5840" y="15756"/>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2" name="Freeform 1078">
              <a:extLst>
                <a:ext uri="{FF2B5EF4-FFF2-40B4-BE49-F238E27FC236}">
                  <a16:creationId xmlns:a16="http://schemas.microsoft.com/office/drawing/2014/main" id="{0381EA41-DD9A-4248-990F-C36152ADB1FD}"/>
                </a:ext>
              </a:extLst>
            </p:cNvPr>
            <p:cNvSpPr>
              <a:spLocks noChangeArrowheads="1"/>
            </p:cNvSpPr>
            <p:nvPr/>
          </p:nvSpPr>
          <p:spPr bwMode="auto">
            <a:xfrm>
              <a:off x="679686" y="23190"/>
              <a:ext cx="76711" cy="237270"/>
            </a:xfrm>
            <a:custGeom>
              <a:avLst/>
              <a:gdLst>
                <a:gd name="T0" fmla="*/ 136219 w 21600"/>
                <a:gd name="T1" fmla="*/ 1303172 h 21600"/>
                <a:gd name="T2" fmla="*/ 136219 w 21600"/>
                <a:gd name="T3" fmla="*/ 1303172 h 21600"/>
                <a:gd name="T4" fmla="*/ 136219 w 21600"/>
                <a:gd name="T5" fmla="*/ 1303172 h 21600"/>
                <a:gd name="T6" fmla="*/ 136219 w 21600"/>
                <a:gd name="T7" fmla="*/ 13031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687" y="2806"/>
                  </a:lnTo>
                  <a:lnTo>
                    <a:pt x="17883" y="2806"/>
                  </a:lnTo>
                  <a:lnTo>
                    <a:pt x="8640" y="11844"/>
                  </a:lnTo>
                  <a:lnTo>
                    <a:pt x="8640" y="12073"/>
                  </a:lnTo>
                  <a:lnTo>
                    <a:pt x="9544" y="12073"/>
                  </a:lnTo>
                  <a:lnTo>
                    <a:pt x="6631" y="14846"/>
                  </a:lnTo>
                  <a:lnTo>
                    <a:pt x="3114" y="14846"/>
                  </a:lnTo>
                  <a:lnTo>
                    <a:pt x="17883" y="0"/>
                  </a:lnTo>
                  <a:lnTo>
                    <a:pt x="21600" y="0"/>
                  </a:lnTo>
                  <a:close/>
                  <a:moveTo>
                    <a:pt x="4521" y="17065"/>
                  </a:moveTo>
                  <a:lnTo>
                    <a:pt x="0" y="21600"/>
                  </a:lnTo>
                  <a:lnTo>
                    <a:pt x="0" y="17978"/>
                  </a:lnTo>
                  <a:lnTo>
                    <a:pt x="804" y="17065"/>
                  </a:lnTo>
                  <a:lnTo>
                    <a:pt x="4521" y="1706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3" name="Freeform 1079">
              <a:extLst>
                <a:ext uri="{FF2B5EF4-FFF2-40B4-BE49-F238E27FC236}">
                  <a16:creationId xmlns:a16="http://schemas.microsoft.com/office/drawing/2014/main" id="{A2A43B87-BE65-4A62-9774-C4D1A0A453C0}"/>
                </a:ext>
              </a:extLst>
            </p:cNvPr>
            <p:cNvSpPr>
              <a:spLocks noChangeArrowheads="1"/>
            </p:cNvSpPr>
            <p:nvPr/>
          </p:nvSpPr>
          <p:spPr bwMode="auto">
            <a:xfrm>
              <a:off x="679686" y="23190"/>
              <a:ext cx="69576" cy="215862"/>
            </a:xfrm>
            <a:custGeom>
              <a:avLst/>
              <a:gdLst>
                <a:gd name="T0" fmla="*/ 112056 w 21600"/>
                <a:gd name="T1" fmla="*/ 1078620 h 21600"/>
                <a:gd name="T2" fmla="*/ 112056 w 21600"/>
                <a:gd name="T3" fmla="*/ 1078620 h 21600"/>
                <a:gd name="T4" fmla="*/ 112056 w 21600"/>
                <a:gd name="T5" fmla="*/ 1078620 h 21600"/>
                <a:gd name="T6" fmla="*/ 112056 w 21600"/>
                <a:gd name="T7" fmla="*/ 10786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5400" y="16218"/>
                  </a:lnTo>
                  <a:lnTo>
                    <a:pt x="1322" y="16218"/>
                  </a:lnTo>
                  <a:lnTo>
                    <a:pt x="14547" y="3101"/>
                  </a:lnTo>
                  <a:lnTo>
                    <a:pt x="14547" y="3065"/>
                  </a:lnTo>
                  <a:lnTo>
                    <a:pt x="17743" y="0"/>
                  </a:lnTo>
                  <a:lnTo>
                    <a:pt x="21600" y="0"/>
                  </a:lnTo>
                  <a:close/>
                  <a:moveTo>
                    <a:pt x="2976" y="18642"/>
                  </a:moveTo>
                  <a:lnTo>
                    <a:pt x="0" y="21600"/>
                  </a:lnTo>
                  <a:lnTo>
                    <a:pt x="0" y="18642"/>
                  </a:lnTo>
                  <a:lnTo>
                    <a:pt x="2976" y="18642"/>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4" name="Freeform 1080">
              <a:extLst>
                <a:ext uri="{FF2B5EF4-FFF2-40B4-BE49-F238E27FC236}">
                  <a16:creationId xmlns:a16="http://schemas.microsoft.com/office/drawing/2014/main" id="{B5AB885A-62D5-4AF4-98E9-16B32AAB5058}"/>
                </a:ext>
              </a:extLst>
            </p:cNvPr>
            <p:cNvSpPr>
              <a:spLocks noChangeArrowheads="1"/>
            </p:cNvSpPr>
            <p:nvPr/>
          </p:nvSpPr>
          <p:spPr bwMode="auto">
            <a:xfrm>
              <a:off x="679686" y="23190"/>
              <a:ext cx="62440" cy="196238"/>
            </a:xfrm>
            <a:custGeom>
              <a:avLst/>
              <a:gdLst>
                <a:gd name="T0" fmla="*/ 90249 w 21600"/>
                <a:gd name="T1" fmla="*/ 891420 h 21600"/>
                <a:gd name="T2" fmla="*/ 90249 w 21600"/>
                <a:gd name="T3" fmla="*/ 891420 h 21600"/>
                <a:gd name="T4" fmla="*/ 90249 w 21600"/>
                <a:gd name="T5" fmla="*/ 891420 h 21600"/>
                <a:gd name="T6" fmla="*/ 90249 w 21600"/>
                <a:gd name="T7" fmla="*/ 8914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3762" y="17837"/>
                  </a:lnTo>
                  <a:lnTo>
                    <a:pt x="0" y="17837"/>
                  </a:lnTo>
                  <a:lnTo>
                    <a:pt x="0" y="17249"/>
                  </a:lnTo>
                  <a:lnTo>
                    <a:pt x="10436" y="6939"/>
                  </a:lnTo>
                  <a:lnTo>
                    <a:pt x="10436" y="8938"/>
                  </a:lnTo>
                  <a:lnTo>
                    <a:pt x="16018" y="3371"/>
                  </a:lnTo>
                  <a:lnTo>
                    <a:pt x="13955" y="3371"/>
                  </a:lnTo>
                  <a:lnTo>
                    <a:pt x="17353" y="0"/>
                  </a:lnTo>
                  <a:lnTo>
                    <a:pt x="21600" y="0"/>
                  </a:lnTo>
                  <a:close/>
                  <a:moveTo>
                    <a:pt x="971" y="20502"/>
                  </a:moveTo>
                  <a:lnTo>
                    <a:pt x="0" y="21600"/>
                  </a:lnTo>
                  <a:lnTo>
                    <a:pt x="0" y="20502"/>
                  </a:lnTo>
                  <a:lnTo>
                    <a:pt x="971" y="20502"/>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5" name="Freeform 1081">
              <a:extLst>
                <a:ext uri="{FF2B5EF4-FFF2-40B4-BE49-F238E27FC236}">
                  <a16:creationId xmlns:a16="http://schemas.microsoft.com/office/drawing/2014/main" id="{19A2A704-0D15-4046-BAAC-183D7F878795}"/>
                </a:ext>
              </a:extLst>
            </p:cNvPr>
            <p:cNvSpPr>
              <a:spLocks noChangeArrowheads="1"/>
            </p:cNvSpPr>
            <p:nvPr/>
          </p:nvSpPr>
          <p:spPr bwMode="auto">
            <a:xfrm>
              <a:off x="679686" y="23190"/>
              <a:ext cx="57088" cy="162343"/>
            </a:xfrm>
            <a:custGeom>
              <a:avLst/>
              <a:gdLst>
                <a:gd name="T0" fmla="*/ 75441 w 21600"/>
                <a:gd name="T1" fmla="*/ 610079 h 21600"/>
                <a:gd name="T2" fmla="*/ 75441 w 21600"/>
                <a:gd name="T3" fmla="*/ 610079 h 21600"/>
                <a:gd name="T4" fmla="*/ 75441 w 21600"/>
                <a:gd name="T5" fmla="*/ 610079 h 21600"/>
                <a:gd name="T6" fmla="*/ 75441 w 21600"/>
                <a:gd name="T7" fmla="*/ 61007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709" y="4083"/>
                  </a:lnTo>
                  <a:lnTo>
                    <a:pt x="13014" y="4083"/>
                  </a:lnTo>
                  <a:lnTo>
                    <a:pt x="16636" y="0"/>
                  </a:lnTo>
                  <a:lnTo>
                    <a:pt x="21600" y="0"/>
                  </a:lnTo>
                  <a:close/>
                  <a:moveTo>
                    <a:pt x="17709" y="4130"/>
                  </a:moveTo>
                  <a:lnTo>
                    <a:pt x="1610" y="21600"/>
                  </a:lnTo>
                  <a:lnTo>
                    <a:pt x="0" y="21600"/>
                  </a:lnTo>
                  <a:lnTo>
                    <a:pt x="0" y="18229"/>
                  </a:lnTo>
                  <a:lnTo>
                    <a:pt x="11538" y="5792"/>
                  </a:lnTo>
                  <a:lnTo>
                    <a:pt x="11538" y="10824"/>
                  </a:lnTo>
                  <a:lnTo>
                    <a:pt x="17709" y="413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6" name="Freeform 1082">
              <a:extLst>
                <a:ext uri="{FF2B5EF4-FFF2-40B4-BE49-F238E27FC236}">
                  <a16:creationId xmlns:a16="http://schemas.microsoft.com/office/drawing/2014/main" id="{F93CED58-F109-473F-A837-03A1B0B99675}"/>
                </a:ext>
              </a:extLst>
            </p:cNvPr>
            <p:cNvSpPr>
              <a:spLocks noChangeArrowheads="1"/>
            </p:cNvSpPr>
            <p:nvPr/>
          </p:nvSpPr>
          <p:spPr bwMode="auto">
            <a:xfrm>
              <a:off x="679686" y="23190"/>
              <a:ext cx="49953" cy="156991"/>
            </a:xfrm>
            <a:custGeom>
              <a:avLst/>
              <a:gdLst>
                <a:gd name="T0" fmla="*/ 57763 w 21600"/>
                <a:gd name="T1" fmla="*/ 570517 h 21600"/>
                <a:gd name="T2" fmla="*/ 57763 w 21600"/>
                <a:gd name="T3" fmla="*/ 570517 h 21600"/>
                <a:gd name="T4" fmla="*/ 57763 w 21600"/>
                <a:gd name="T5" fmla="*/ 570517 h 21600"/>
                <a:gd name="T6" fmla="*/ 57763 w 21600"/>
                <a:gd name="T7" fmla="*/ 5705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371" y="4222"/>
                  </a:lnTo>
                  <a:lnTo>
                    <a:pt x="12990" y="4222"/>
                  </a:lnTo>
                  <a:lnTo>
                    <a:pt x="12990" y="8689"/>
                  </a:lnTo>
                  <a:lnTo>
                    <a:pt x="0" y="21600"/>
                  </a:lnTo>
                  <a:lnTo>
                    <a:pt x="0" y="16151"/>
                  </a:lnTo>
                  <a:lnTo>
                    <a:pt x="16162"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7" name="Freeform 1083">
              <a:extLst>
                <a:ext uri="{FF2B5EF4-FFF2-40B4-BE49-F238E27FC236}">
                  <a16:creationId xmlns:a16="http://schemas.microsoft.com/office/drawing/2014/main" id="{B272FE81-6417-4CAF-BA9C-C20D4593C1C1}"/>
                </a:ext>
              </a:extLst>
            </p:cNvPr>
            <p:cNvSpPr>
              <a:spLocks noChangeArrowheads="1"/>
            </p:cNvSpPr>
            <p:nvPr/>
          </p:nvSpPr>
          <p:spPr bwMode="auto">
            <a:xfrm>
              <a:off x="679686" y="23190"/>
              <a:ext cx="42817" cy="137368"/>
            </a:xfrm>
            <a:custGeom>
              <a:avLst/>
              <a:gdLst>
                <a:gd name="T0" fmla="*/ 42438 w 21600"/>
                <a:gd name="T1" fmla="*/ 436805 h 21600"/>
                <a:gd name="T2" fmla="*/ 42438 w 21600"/>
                <a:gd name="T3" fmla="*/ 436805 h 21600"/>
                <a:gd name="T4" fmla="*/ 42438 w 21600"/>
                <a:gd name="T5" fmla="*/ 436805 h 21600"/>
                <a:gd name="T6" fmla="*/ 42438 w 21600"/>
                <a:gd name="T7" fmla="*/ 4368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6897" y="4838"/>
                  </a:lnTo>
                  <a:lnTo>
                    <a:pt x="14981" y="4838"/>
                  </a:lnTo>
                  <a:lnTo>
                    <a:pt x="14981" y="6863"/>
                  </a:lnTo>
                  <a:lnTo>
                    <a:pt x="0" y="21600"/>
                  </a:lnTo>
                  <a:lnTo>
                    <a:pt x="0" y="15412"/>
                  </a:lnTo>
                  <a:lnTo>
                    <a:pt x="1550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8" name="Freeform 1084">
              <a:extLst>
                <a:ext uri="{FF2B5EF4-FFF2-40B4-BE49-F238E27FC236}">
                  <a16:creationId xmlns:a16="http://schemas.microsoft.com/office/drawing/2014/main" id="{69E38303-0B5C-44FB-8BAD-2CEADF6AB05F}"/>
                </a:ext>
              </a:extLst>
            </p:cNvPr>
            <p:cNvSpPr>
              <a:spLocks noChangeArrowheads="1"/>
            </p:cNvSpPr>
            <p:nvPr/>
          </p:nvSpPr>
          <p:spPr bwMode="auto">
            <a:xfrm>
              <a:off x="679686" y="23190"/>
              <a:ext cx="37464" cy="117744"/>
            </a:xfrm>
            <a:custGeom>
              <a:avLst/>
              <a:gdLst>
                <a:gd name="T0" fmla="*/ 32490 w 21600"/>
                <a:gd name="T1" fmla="*/ 320918 h 21600"/>
                <a:gd name="T2" fmla="*/ 32490 w 21600"/>
                <a:gd name="T3" fmla="*/ 320918 h 21600"/>
                <a:gd name="T4" fmla="*/ 32490 w 21600"/>
                <a:gd name="T5" fmla="*/ 320918 h 21600"/>
                <a:gd name="T6" fmla="*/ 32490 w 21600"/>
                <a:gd name="T7" fmla="*/ 32091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14312"/>
                  </a:lnTo>
                  <a:lnTo>
                    <a:pt x="1413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79" name="Freeform 1085">
              <a:extLst>
                <a:ext uri="{FF2B5EF4-FFF2-40B4-BE49-F238E27FC236}">
                  <a16:creationId xmlns:a16="http://schemas.microsoft.com/office/drawing/2014/main" id="{8AC842F2-B933-448E-929B-086FF2722C5A}"/>
                </a:ext>
              </a:extLst>
            </p:cNvPr>
            <p:cNvSpPr>
              <a:spLocks noChangeArrowheads="1"/>
            </p:cNvSpPr>
            <p:nvPr/>
          </p:nvSpPr>
          <p:spPr bwMode="auto">
            <a:xfrm>
              <a:off x="679686" y="23190"/>
              <a:ext cx="30329" cy="98121"/>
            </a:xfrm>
            <a:custGeom>
              <a:avLst/>
              <a:gdLst>
                <a:gd name="T0" fmla="*/ 21293 w 21600"/>
                <a:gd name="T1" fmla="*/ 222866 h 21600"/>
                <a:gd name="T2" fmla="*/ 21293 w 21600"/>
                <a:gd name="T3" fmla="*/ 222866 h 21600"/>
                <a:gd name="T4" fmla="*/ 21293 w 21600"/>
                <a:gd name="T5" fmla="*/ 222866 h 21600"/>
                <a:gd name="T6" fmla="*/ 21293 w 21600"/>
                <a:gd name="T7" fmla="*/ 22286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12850"/>
                  </a:lnTo>
                  <a:lnTo>
                    <a:pt x="1286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80" name="Freeform 1086">
              <a:extLst>
                <a:ext uri="{FF2B5EF4-FFF2-40B4-BE49-F238E27FC236}">
                  <a16:creationId xmlns:a16="http://schemas.microsoft.com/office/drawing/2014/main" id="{81B19E6B-AC16-4ADF-96E0-F1CE2C15D1D7}"/>
                </a:ext>
              </a:extLst>
            </p:cNvPr>
            <p:cNvSpPr>
              <a:spLocks noChangeArrowheads="1"/>
            </p:cNvSpPr>
            <p:nvPr/>
          </p:nvSpPr>
          <p:spPr bwMode="auto">
            <a:xfrm>
              <a:off x="679686" y="23190"/>
              <a:ext cx="24977" cy="78497"/>
            </a:xfrm>
            <a:custGeom>
              <a:avLst/>
              <a:gdLst>
                <a:gd name="T0" fmla="*/ 14442 w 21600"/>
                <a:gd name="T1" fmla="*/ 142636 h 21600"/>
                <a:gd name="T2" fmla="*/ 14442 w 21600"/>
                <a:gd name="T3" fmla="*/ 142636 h 21600"/>
                <a:gd name="T4" fmla="*/ 14442 w 21600"/>
                <a:gd name="T5" fmla="*/ 142636 h 21600"/>
                <a:gd name="T6" fmla="*/ 14442 w 21600"/>
                <a:gd name="T7" fmla="*/ 14263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10602"/>
                  </a:lnTo>
                  <a:lnTo>
                    <a:pt x="1080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81" name="Freeform 1087">
              <a:extLst>
                <a:ext uri="{FF2B5EF4-FFF2-40B4-BE49-F238E27FC236}">
                  <a16:creationId xmlns:a16="http://schemas.microsoft.com/office/drawing/2014/main" id="{414E795C-4C29-492F-B68E-9C86BB0F880F}"/>
                </a:ext>
              </a:extLst>
            </p:cNvPr>
            <p:cNvSpPr>
              <a:spLocks noChangeArrowheads="1"/>
            </p:cNvSpPr>
            <p:nvPr/>
          </p:nvSpPr>
          <p:spPr bwMode="auto">
            <a:xfrm>
              <a:off x="679686" y="23190"/>
              <a:ext cx="17841" cy="58874"/>
            </a:xfrm>
            <a:custGeom>
              <a:avLst/>
              <a:gdLst>
                <a:gd name="T0" fmla="*/ 7368 w 21600"/>
                <a:gd name="T1" fmla="*/ 80235 h 21600"/>
                <a:gd name="T2" fmla="*/ 7368 w 21600"/>
                <a:gd name="T3" fmla="*/ 80235 h 21600"/>
                <a:gd name="T4" fmla="*/ 7368 w 21600"/>
                <a:gd name="T5" fmla="*/ 80235 h 21600"/>
                <a:gd name="T6" fmla="*/ 7368 w 21600"/>
                <a:gd name="T7" fmla="*/ 8023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6891"/>
                  </a:lnTo>
                  <a:lnTo>
                    <a:pt x="652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82" name="Freeform 1088">
              <a:extLst>
                <a:ext uri="{FF2B5EF4-FFF2-40B4-BE49-F238E27FC236}">
                  <a16:creationId xmlns:a16="http://schemas.microsoft.com/office/drawing/2014/main" id="{9775B457-CD9F-47BC-BCCF-BB700213D8BF}"/>
                </a:ext>
              </a:extLst>
            </p:cNvPr>
            <p:cNvSpPr>
              <a:spLocks noChangeArrowheads="1"/>
            </p:cNvSpPr>
            <p:nvPr/>
          </p:nvSpPr>
          <p:spPr bwMode="auto">
            <a:xfrm>
              <a:off x="679580" y="23190"/>
              <a:ext cx="12702" cy="39249"/>
            </a:xfrm>
            <a:custGeom>
              <a:avLst/>
              <a:gdLst>
                <a:gd name="T0" fmla="*/ 3735 w 21600"/>
                <a:gd name="T1" fmla="*/ 35660 h 21600"/>
                <a:gd name="T2" fmla="*/ 3735 w 21600"/>
                <a:gd name="T3" fmla="*/ 35660 h 21600"/>
                <a:gd name="T4" fmla="*/ 3735 w 21600"/>
                <a:gd name="T5" fmla="*/ 35660 h 21600"/>
                <a:gd name="T6" fmla="*/ 3735 w 21600"/>
                <a:gd name="T7" fmla="*/ 356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83" name="Freeform 1089">
              <a:extLst>
                <a:ext uri="{FF2B5EF4-FFF2-40B4-BE49-F238E27FC236}">
                  <a16:creationId xmlns:a16="http://schemas.microsoft.com/office/drawing/2014/main" id="{9E618719-0B21-42B3-B863-9E801E50FAA3}"/>
                </a:ext>
              </a:extLst>
            </p:cNvPr>
            <p:cNvSpPr>
              <a:spLocks noChangeArrowheads="1"/>
            </p:cNvSpPr>
            <p:nvPr/>
          </p:nvSpPr>
          <p:spPr bwMode="auto">
            <a:xfrm>
              <a:off x="676012" y="23190"/>
              <a:ext cx="12702" cy="19627"/>
            </a:xfrm>
            <a:custGeom>
              <a:avLst/>
              <a:gdLst>
                <a:gd name="T0" fmla="*/ 3735 w 21600"/>
                <a:gd name="T1" fmla="*/ 8918 h 21600"/>
                <a:gd name="T2" fmla="*/ 3735 w 21600"/>
                <a:gd name="T3" fmla="*/ 8918 h 21600"/>
                <a:gd name="T4" fmla="*/ 3735 w 21600"/>
                <a:gd name="T5" fmla="*/ 8918 h 21600"/>
                <a:gd name="T6" fmla="*/ 3735 w 21600"/>
                <a:gd name="T7" fmla="*/ 891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sp>
        <p:nvSpPr>
          <p:cNvPr id="284" name="TextBox 283"/>
          <p:cNvSpPr txBox="1">
            <a:spLocks noChangeArrowheads="1"/>
          </p:cNvSpPr>
          <p:nvPr/>
        </p:nvSpPr>
        <p:spPr bwMode="auto">
          <a:xfrm>
            <a:off x="5976427" y="2613501"/>
            <a:ext cx="1774472"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N" sz="825" dirty="0" smtClean="0">
                <a:solidFill>
                  <a:schemeClr val="tx1">
                    <a:lumMod val="95000"/>
                    <a:lumOff val="5000"/>
                  </a:schemeClr>
                </a:solidFill>
                <a:latin typeface="Helvetica" panose="020B0604020202020204" pitchFamily="2" charset="0"/>
              </a:rPr>
              <a:t>Logistics Services repository</a:t>
            </a:r>
          </a:p>
          <a:p>
            <a:pPr algn="ctr" eaLnBrk="1" hangingPunct="1"/>
            <a:r>
              <a:rPr lang="en-IN" sz="825" dirty="0" smtClean="0">
                <a:solidFill>
                  <a:schemeClr val="tx1">
                    <a:lumMod val="95000"/>
                    <a:lumOff val="5000"/>
                  </a:schemeClr>
                </a:solidFill>
                <a:latin typeface="Helvetica" panose="020B0604020202020204" pitchFamily="2" charset="0"/>
              </a:rPr>
              <a:t>Demand Supply match</a:t>
            </a:r>
          </a:p>
          <a:p>
            <a:pPr algn="ctr" eaLnBrk="1" hangingPunct="1"/>
            <a:r>
              <a:rPr lang="en-IN" sz="825" dirty="0" smtClean="0">
                <a:solidFill>
                  <a:schemeClr val="tx1">
                    <a:lumMod val="95000"/>
                    <a:lumOff val="5000"/>
                  </a:schemeClr>
                </a:solidFill>
                <a:latin typeface="Helvetica" panose="020B0604020202020204" pitchFamily="2" charset="0"/>
              </a:rPr>
              <a:t>Price Discovery</a:t>
            </a:r>
            <a:endParaRPr lang="en-US" sz="825" dirty="0">
              <a:solidFill>
                <a:schemeClr val="tx1">
                  <a:lumMod val="95000"/>
                  <a:lumOff val="5000"/>
                </a:schemeClr>
              </a:solidFill>
              <a:latin typeface="Helvetica" panose="020B0604020202020204" pitchFamily="2" charset="0"/>
            </a:endParaRPr>
          </a:p>
        </p:txBody>
      </p:sp>
    </p:spTree>
    <p:extLst>
      <p:ext uri="{BB962C8B-B14F-4D97-AF65-F5344CB8AC3E}">
        <p14:creationId xmlns:p14="http://schemas.microsoft.com/office/powerpoint/2010/main" val="141100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COMPLEX </a:t>
            </a:r>
            <a:r>
              <a:rPr lang="en-IN" dirty="0" smtClean="0"/>
              <a:t>TRADE LOGISTICS </a:t>
            </a:r>
            <a:r>
              <a:rPr lang="en-IN" dirty="0"/>
              <a:t>SECTOR</a:t>
            </a:r>
            <a:endParaRPr lang="en-US" dirty="0"/>
          </a:p>
        </p:txBody>
      </p:sp>
      <p:sp>
        <p:nvSpPr>
          <p:cNvPr id="42" name="Rectangle 28">
            <a:extLst>
              <a:ext uri="{FF2B5EF4-FFF2-40B4-BE49-F238E27FC236}">
                <a16:creationId xmlns:a16="http://schemas.microsoft.com/office/drawing/2014/main" id="{0FA40394-3E25-453D-B8F9-79196E455EEC}"/>
              </a:ext>
            </a:extLst>
          </p:cNvPr>
          <p:cNvSpPr txBox="1">
            <a:spLocks noChangeArrowheads="1"/>
          </p:cNvSpPr>
          <p:nvPr/>
        </p:nvSpPr>
        <p:spPr bwMode="auto">
          <a:xfrm>
            <a:off x="3908015" y="2106747"/>
            <a:ext cx="1856946" cy="2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COMPLEX TRADE RULES</a:t>
            </a:r>
          </a:p>
        </p:txBody>
      </p:sp>
      <p:grpSp>
        <p:nvGrpSpPr>
          <p:cNvPr id="43" name="Group 46">
            <a:extLst>
              <a:ext uri="{FF2B5EF4-FFF2-40B4-BE49-F238E27FC236}">
                <a16:creationId xmlns:a16="http://schemas.microsoft.com/office/drawing/2014/main" id="{BBECA238-159E-41E0-8AFA-8353B95A2063}"/>
              </a:ext>
            </a:extLst>
          </p:cNvPr>
          <p:cNvGrpSpPr>
            <a:grpSpLocks/>
          </p:cNvGrpSpPr>
          <p:nvPr/>
        </p:nvGrpSpPr>
        <p:grpSpPr bwMode="auto">
          <a:xfrm>
            <a:off x="4551006" y="1324333"/>
            <a:ext cx="572274" cy="548702"/>
            <a:chOff x="0" y="0"/>
            <a:chExt cx="694163" cy="665972"/>
          </a:xfrm>
        </p:grpSpPr>
        <p:sp>
          <p:nvSpPr>
            <p:cNvPr id="49" name="Freeform 10149">
              <a:extLst>
                <a:ext uri="{FF2B5EF4-FFF2-40B4-BE49-F238E27FC236}">
                  <a16:creationId xmlns:a16="http://schemas.microsoft.com/office/drawing/2014/main" id="{85A9C5B3-4622-4ADC-87E4-6AF8E4A8DC46}"/>
                </a:ext>
              </a:extLst>
            </p:cNvPr>
            <p:cNvSpPr>
              <a:spLocks noChangeArrowheads="1"/>
            </p:cNvSpPr>
            <p:nvPr/>
          </p:nvSpPr>
          <p:spPr bwMode="auto">
            <a:xfrm>
              <a:off x="6674" y="297423"/>
              <a:ext cx="680814" cy="368550"/>
            </a:xfrm>
            <a:custGeom>
              <a:avLst/>
              <a:gdLst>
                <a:gd name="T0" fmla="*/ 10729345 w 21600"/>
                <a:gd name="T1" fmla="*/ 3144192 h 21600"/>
                <a:gd name="T2" fmla="*/ 10729345 w 21600"/>
                <a:gd name="T3" fmla="*/ 3144192 h 21600"/>
                <a:gd name="T4" fmla="*/ 10729345 w 21600"/>
                <a:gd name="T5" fmla="*/ 3144192 h 21600"/>
                <a:gd name="T6" fmla="*/ 10729345 w 21600"/>
                <a:gd name="T7" fmla="*/ 31441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701" y="16684"/>
                  </a:moveTo>
                  <a:lnTo>
                    <a:pt x="3701" y="3781"/>
                  </a:lnTo>
                  <a:lnTo>
                    <a:pt x="3728" y="3309"/>
                  </a:lnTo>
                  <a:lnTo>
                    <a:pt x="3807" y="2789"/>
                  </a:lnTo>
                  <a:lnTo>
                    <a:pt x="3939" y="2363"/>
                  </a:lnTo>
                  <a:lnTo>
                    <a:pt x="4098" y="1985"/>
                  </a:lnTo>
                  <a:lnTo>
                    <a:pt x="4283" y="1654"/>
                  </a:lnTo>
                  <a:lnTo>
                    <a:pt x="4521" y="1418"/>
                  </a:lnTo>
                  <a:lnTo>
                    <a:pt x="4653" y="1323"/>
                  </a:lnTo>
                  <a:lnTo>
                    <a:pt x="4759" y="1276"/>
                  </a:lnTo>
                  <a:lnTo>
                    <a:pt x="4918" y="1229"/>
                  </a:lnTo>
                  <a:lnTo>
                    <a:pt x="5182" y="1229"/>
                  </a:lnTo>
                  <a:lnTo>
                    <a:pt x="5341" y="1276"/>
                  </a:lnTo>
                  <a:lnTo>
                    <a:pt x="5446" y="1323"/>
                  </a:lnTo>
                  <a:lnTo>
                    <a:pt x="5578" y="1418"/>
                  </a:lnTo>
                  <a:lnTo>
                    <a:pt x="5816" y="1654"/>
                  </a:lnTo>
                  <a:lnTo>
                    <a:pt x="6001" y="1985"/>
                  </a:lnTo>
                  <a:lnTo>
                    <a:pt x="6187" y="2363"/>
                  </a:lnTo>
                  <a:lnTo>
                    <a:pt x="6292" y="2789"/>
                  </a:lnTo>
                  <a:lnTo>
                    <a:pt x="6372" y="3309"/>
                  </a:lnTo>
                  <a:lnTo>
                    <a:pt x="6398" y="3781"/>
                  </a:lnTo>
                  <a:lnTo>
                    <a:pt x="6398" y="16684"/>
                  </a:lnTo>
                  <a:lnTo>
                    <a:pt x="3701" y="16684"/>
                  </a:lnTo>
                  <a:close/>
                  <a:moveTo>
                    <a:pt x="9438" y="16684"/>
                  </a:moveTo>
                  <a:lnTo>
                    <a:pt x="9438" y="3781"/>
                  </a:lnTo>
                  <a:lnTo>
                    <a:pt x="9465" y="3309"/>
                  </a:lnTo>
                  <a:lnTo>
                    <a:pt x="9544" y="2789"/>
                  </a:lnTo>
                  <a:lnTo>
                    <a:pt x="9676" y="2363"/>
                  </a:lnTo>
                  <a:lnTo>
                    <a:pt x="9835" y="1985"/>
                  </a:lnTo>
                  <a:lnTo>
                    <a:pt x="10047" y="1654"/>
                  </a:lnTo>
                  <a:lnTo>
                    <a:pt x="10284" y="1418"/>
                  </a:lnTo>
                  <a:lnTo>
                    <a:pt x="10390" y="1323"/>
                  </a:lnTo>
                  <a:lnTo>
                    <a:pt x="10549" y="1276"/>
                  </a:lnTo>
                  <a:lnTo>
                    <a:pt x="10655" y="1229"/>
                  </a:lnTo>
                  <a:lnTo>
                    <a:pt x="10945" y="1229"/>
                  </a:lnTo>
                  <a:lnTo>
                    <a:pt x="11210" y="1323"/>
                  </a:lnTo>
                  <a:lnTo>
                    <a:pt x="11342" y="1418"/>
                  </a:lnTo>
                  <a:lnTo>
                    <a:pt x="11553" y="1654"/>
                  </a:lnTo>
                  <a:lnTo>
                    <a:pt x="11739" y="1985"/>
                  </a:lnTo>
                  <a:lnTo>
                    <a:pt x="11924" y="2363"/>
                  </a:lnTo>
                  <a:lnTo>
                    <a:pt x="12056" y="2789"/>
                  </a:lnTo>
                  <a:lnTo>
                    <a:pt x="12135" y="3309"/>
                  </a:lnTo>
                  <a:lnTo>
                    <a:pt x="12162" y="3781"/>
                  </a:lnTo>
                  <a:lnTo>
                    <a:pt x="12162" y="16684"/>
                  </a:lnTo>
                  <a:lnTo>
                    <a:pt x="9438" y="16684"/>
                  </a:lnTo>
                  <a:close/>
                  <a:moveTo>
                    <a:pt x="15123" y="16684"/>
                  </a:moveTo>
                  <a:lnTo>
                    <a:pt x="15123" y="3781"/>
                  </a:lnTo>
                  <a:lnTo>
                    <a:pt x="15149" y="3309"/>
                  </a:lnTo>
                  <a:lnTo>
                    <a:pt x="15228" y="2789"/>
                  </a:lnTo>
                  <a:lnTo>
                    <a:pt x="15361" y="2363"/>
                  </a:lnTo>
                  <a:lnTo>
                    <a:pt x="15519" y="1985"/>
                  </a:lnTo>
                  <a:lnTo>
                    <a:pt x="15757" y="1654"/>
                  </a:lnTo>
                  <a:lnTo>
                    <a:pt x="15969" y="1418"/>
                  </a:lnTo>
                  <a:lnTo>
                    <a:pt x="16074" y="1323"/>
                  </a:lnTo>
                  <a:lnTo>
                    <a:pt x="16233" y="1276"/>
                  </a:lnTo>
                  <a:lnTo>
                    <a:pt x="16339" y="1229"/>
                  </a:lnTo>
                  <a:lnTo>
                    <a:pt x="16630" y="1229"/>
                  </a:lnTo>
                  <a:lnTo>
                    <a:pt x="16894" y="1323"/>
                  </a:lnTo>
                  <a:lnTo>
                    <a:pt x="17026" y="1418"/>
                  </a:lnTo>
                  <a:lnTo>
                    <a:pt x="17238" y="1654"/>
                  </a:lnTo>
                  <a:lnTo>
                    <a:pt x="17449" y="1985"/>
                  </a:lnTo>
                  <a:lnTo>
                    <a:pt x="17608" y="2363"/>
                  </a:lnTo>
                  <a:lnTo>
                    <a:pt x="17740" y="2789"/>
                  </a:lnTo>
                  <a:lnTo>
                    <a:pt x="17819" y="3309"/>
                  </a:lnTo>
                  <a:lnTo>
                    <a:pt x="17846" y="3781"/>
                  </a:lnTo>
                  <a:lnTo>
                    <a:pt x="17846" y="16684"/>
                  </a:lnTo>
                  <a:lnTo>
                    <a:pt x="15123" y="16684"/>
                  </a:lnTo>
                  <a:close/>
                  <a:moveTo>
                    <a:pt x="20014" y="0"/>
                  </a:moveTo>
                  <a:lnTo>
                    <a:pt x="1586" y="0"/>
                  </a:lnTo>
                  <a:lnTo>
                    <a:pt x="1586" y="16684"/>
                  </a:lnTo>
                  <a:lnTo>
                    <a:pt x="0" y="16684"/>
                  </a:lnTo>
                  <a:lnTo>
                    <a:pt x="0" y="21600"/>
                  </a:lnTo>
                  <a:lnTo>
                    <a:pt x="21600" y="21600"/>
                  </a:lnTo>
                  <a:lnTo>
                    <a:pt x="21600" y="16684"/>
                  </a:lnTo>
                  <a:lnTo>
                    <a:pt x="20014" y="16684"/>
                  </a:lnTo>
                  <a:lnTo>
                    <a:pt x="20014" y="0"/>
                  </a:lnTo>
                  <a:close/>
                </a:path>
              </a:pathLst>
            </a:custGeom>
            <a:solidFill>
              <a:srgbClr val="470A6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57" name="Freeform 10150">
              <a:extLst>
                <a:ext uri="{FF2B5EF4-FFF2-40B4-BE49-F238E27FC236}">
                  <a16:creationId xmlns:a16="http://schemas.microsoft.com/office/drawing/2014/main" id="{3174B49B-12E4-45A1-9757-B3C915283634}"/>
                </a:ext>
              </a:extLst>
            </p:cNvPr>
            <p:cNvSpPr>
              <a:spLocks noChangeArrowheads="1"/>
            </p:cNvSpPr>
            <p:nvPr/>
          </p:nvSpPr>
          <p:spPr bwMode="auto">
            <a:xfrm>
              <a:off x="-1" y="0"/>
              <a:ext cx="694164" cy="271562"/>
            </a:xfrm>
            <a:custGeom>
              <a:avLst/>
              <a:gdLst>
                <a:gd name="T0" fmla="*/ 11154251 w 21600"/>
                <a:gd name="T1" fmla="*/ 1707082 h 21600"/>
                <a:gd name="T2" fmla="*/ 11154251 w 21600"/>
                <a:gd name="T3" fmla="*/ 1707082 h 21600"/>
                <a:gd name="T4" fmla="*/ 11154251 w 21600"/>
                <a:gd name="T5" fmla="*/ 1707082 h 21600"/>
                <a:gd name="T6" fmla="*/ 11154251 w 21600"/>
                <a:gd name="T7" fmla="*/ 17070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787" y="16007"/>
                  </a:moveTo>
                  <a:lnTo>
                    <a:pt x="10318" y="15814"/>
                  </a:lnTo>
                  <a:lnTo>
                    <a:pt x="10162" y="15686"/>
                  </a:lnTo>
                  <a:lnTo>
                    <a:pt x="10005" y="15493"/>
                  </a:lnTo>
                  <a:lnTo>
                    <a:pt x="9875" y="15300"/>
                  </a:lnTo>
                  <a:lnTo>
                    <a:pt x="9641" y="14721"/>
                  </a:lnTo>
                  <a:lnTo>
                    <a:pt x="9510" y="14464"/>
                  </a:lnTo>
                  <a:lnTo>
                    <a:pt x="9432" y="14143"/>
                  </a:lnTo>
                  <a:lnTo>
                    <a:pt x="9354" y="13693"/>
                  </a:lnTo>
                  <a:lnTo>
                    <a:pt x="9276" y="13371"/>
                  </a:lnTo>
                  <a:lnTo>
                    <a:pt x="9224" y="12921"/>
                  </a:lnTo>
                  <a:lnTo>
                    <a:pt x="9198" y="12536"/>
                  </a:lnTo>
                  <a:lnTo>
                    <a:pt x="9145" y="12150"/>
                  </a:lnTo>
                  <a:lnTo>
                    <a:pt x="9145" y="11250"/>
                  </a:lnTo>
                  <a:lnTo>
                    <a:pt x="9198" y="10736"/>
                  </a:lnTo>
                  <a:lnTo>
                    <a:pt x="9224" y="10350"/>
                  </a:lnTo>
                  <a:lnTo>
                    <a:pt x="9276" y="9964"/>
                  </a:lnTo>
                  <a:lnTo>
                    <a:pt x="9432" y="9193"/>
                  </a:lnTo>
                  <a:lnTo>
                    <a:pt x="9510" y="8936"/>
                  </a:lnTo>
                  <a:lnTo>
                    <a:pt x="9641" y="8550"/>
                  </a:lnTo>
                  <a:lnTo>
                    <a:pt x="9745" y="8293"/>
                  </a:lnTo>
                  <a:lnTo>
                    <a:pt x="9875" y="8036"/>
                  </a:lnTo>
                  <a:lnTo>
                    <a:pt x="10005" y="7843"/>
                  </a:lnTo>
                  <a:lnTo>
                    <a:pt x="10162" y="7586"/>
                  </a:lnTo>
                  <a:lnTo>
                    <a:pt x="10318" y="7457"/>
                  </a:lnTo>
                  <a:lnTo>
                    <a:pt x="10787" y="7264"/>
                  </a:lnTo>
                  <a:lnTo>
                    <a:pt x="10969" y="7329"/>
                  </a:lnTo>
                  <a:lnTo>
                    <a:pt x="11282" y="7457"/>
                  </a:lnTo>
                  <a:lnTo>
                    <a:pt x="11464" y="7586"/>
                  </a:lnTo>
                  <a:lnTo>
                    <a:pt x="11595" y="7843"/>
                  </a:lnTo>
                  <a:lnTo>
                    <a:pt x="11725" y="8036"/>
                  </a:lnTo>
                  <a:lnTo>
                    <a:pt x="11986" y="8550"/>
                  </a:lnTo>
                  <a:lnTo>
                    <a:pt x="12064" y="8936"/>
                  </a:lnTo>
                  <a:lnTo>
                    <a:pt x="12194" y="9193"/>
                  </a:lnTo>
                  <a:lnTo>
                    <a:pt x="12272" y="9579"/>
                  </a:lnTo>
                  <a:lnTo>
                    <a:pt x="12428" y="10736"/>
                  </a:lnTo>
                  <a:lnTo>
                    <a:pt x="12455" y="11250"/>
                  </a:lnTo>
                  <a:lnTo>
                    <a:pt x="12455" y="12150"/>
                  </a:lnTo>
                  <a:lnTo>
                    <a:pt x="12428" y="12536"/>
                  </a:lnTo>
                  <a:lnTo>
                    <a:pt x="12376" y="12921"/>
                  </a:lnTo>
                  <a:lnTo>
                    <a:pt x="12324" y="13371"/>
                  </a:lnTo>
                  <a:lnTo>
                    <a:pt x="12272" y="13693"/>
                  </a:lnTo>
                  <a:lnTo>
                    <a:pt x="12194" y="14143"/>
                  </a:lnTo>
                  <a:lnTo>
                    <a:pt x="12064" y="14464"/>
                  </a:lnTo>
                  <a:lnTo>
                    <a:pt x="11986" y="14721"/>
                  </a:lnTo>
                  <a:lnTo>
                    <a:pt x="11855" y="14979"/>
                  </a:lnTo>
                  <a:lnTo>
                    <a:pt x="11725" y="15300"/>
                  </a:lnTo>
                  <a:lnTo>
                    <a:pt x="11464" y="15686"/>
                  </a:lnTo>
                  <a:lnTo>
                    <a:pt x="11282" y="15814"/>
                  </a:lnTo>
                  <a:lnTo>
                    <a:pt x="10969" y="15943"/>
                  </a:lnTo>
                  <a:lnTo>
                    <a:pt x="10787" y="16007"/>
                  </a:lnTo>
                  <a:close/>
                  <a:moveTo>
                    <a:pt x="10787" y="0"/>
                  </a:moveTo>
                  <a:lnTo>
                    <a:pt x="677" y="16779"/>
                  </a:lnTo>
                  <a:lnTo>
                    <a:pt x="677" y="18771"/>
                  </a:lnTo>
                  <a:lnTo>
                    <a:pt x="0" y="18771"/>
                  </a:lnTo>
                  <a:lnTo>
                    <a:pt x="0" y="21600"/>
                  </a:lnTo>
                  <a:lnTo>
                    <a:pt x="21600" y="21600"/>
                  </a:lnTo>
                  <a:lnTo>
                    <a:pt x="21600" y="18771"/>
                  </a:lnTo>
                  <a:lnTo>
                    <a:pt x="20923" y="18771"/>
                  </a:lnTo>
                  <a:lnTo>
                    <a:pt x="20923" y="16843"/>
                  </a:lnTo>
                  <a:lnTo>
                    <a:pt x="10787" y="0"/>
                  </a:lnTo>
                  <a:close/>
                </a:path>
              </a:pathLst>
            </a:custGeom>
            <a:solidFill>
              <a:srgbClr val="470A6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sp>
        <p:nvSpPr>
          <p:cNvPr id="58" name="Rectangle 49">
            <a:extLst>
              <a:ext uri="{FF2B5EF4-FFF2-40B4-BE49-F238E27FC236}">
                <a16:creationId xmlns:a16="http://schemas.microsoft.com/office/drawing/2014/main" id="{DD21784F-0FD6-496B-9450-4CE790E83110}"/>
              </a:ext>
            </a:extLst>
          </p:cNvPr>
          <p:cNvSpPr txBox="1">
            <a:spLocks noChangeArrowheads="1"/>
          </p:cNvSpPr>
          <p:nvPr/>
        </p:nvSpPr>
        <p:spPr bwMode="auto">
          <a:xfrm>
            <a:off x="6034728" y="1925908"/>
            <a:ext cx="2264218" cy="50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EXPORT </a:t>
            </a:r>
            <a:endParaRPr lang="en-US" altLang="en-US" sz="907" b="1" dirty="0">
              <a:solidFill>
                <a:srgbClr val="C6007E"/>
              </a:solidFill>
              <a:latin typeface="Helvetica" panose="020B0604020202020204" pitchFamily="2" charset="0"/>
              <a:sym typeface="Arial" panose="020B0604020202020204" pitchFamily="34" charset="0"/>
            </a:endParaRPr>
          </a:p>
          <a:p>
            <a:pPr algn="ctr" eaLnBrk="1"/>
            <a:r>
              <a:rPr lang="en-US" altLang="en-US" sz="907" dirty="0">
                <a:latin typeface="Helvetica" panose="020B0604020202020204" pitchFamily="2" charset="0"/>
                <a:ea typeface="Avenir Heavy"/>
                <a:cs typeface="Avenir Heavy"/>
                <a:sym typeface="Avenir Heavy"/>
              </a:rPr>
              <a:t>PROMOTION BOARD /CHAMBER OF COMMERCE</a:t>
            </a:r>
          </a:p>
        </p:txBody>
      </p:sp>
      <p:sp>
        <p:nvSpPr>
          <p:cNvPr id="59" name="Freeform 58">
            <a:extLst>
              <a:ext uri="{FF2B5EF4-FFF2-40B4-BE49-F238E27FC236}">
                <a16:creationId xmlns:a16="http://schemas.microsoft.com/office/drawing/2014/main" id="{58143310-C90A-493D-A036-23B02E242AFE}"/>
              </a:ext>
            </a:extLst>
          </p:cNvPr>
          <p:cNvSpPr>
            <a:spLocks noChangeArrowheads="1"/>
          </p:cNvSpPr>
          <p:nvPr/>
        </p:nvSpPr>
        <p:spPr bwMode="auto">
          <a:xfrm>
            <a:off x="6889868" y="1324334"/>
            <a:ext cx="531679" cy="552631"/>
          </a:xfrm>
          <a:custGeom>
            <a:avLst/>
            <a:gdLst>
              <a:gd name="T0" fmla="*/ 9599036 w 21600"/>
              <a:gd name="T1" fmla="*/ 10395871 h 21600"/>
              <a:gd name="T2" fmla="*/ 9599036 w 21600"/>
              <a:gd name="T3" fmla="*/ 10395871 h 21600"/>
              <a:gd name="T4" fmla="*/ 9599036 w 21600"/>
              <a:gd name="T5" fmla="*/ 10395871 h 21600"/>
              <a:gd name="T6" fmla="*/ 9599036 w 21600"/>
              <a:gd name="T7" fmla="*/ 1039587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9970"/>
                </a:moveTo>
                <a:lnTo>
                  <a:pt x="1430" y="19970"/>
                </a:lnTo>
                <a:lnTo>
                  <a:pt x="1430" y="4532"/>
                </a:lnTo>
                <a:lnTo>
                  <a:pt x="1938" y="4365"/>
                </a:lnTo>
                <a:lnTo>
                  <a:pt x="15075" y="268"/>
                </a:lnTo>
                <a:lnTo>
                  <a:pt x="15958" y="0"/>
                </a:lnTo>
                <a:lnTo>
                  <a:pt x="15958" y="6273"/>
                </a:lnTo>
                <a:lnTo>
                  <a:pt x="16725" y="6273"/>
                </a:lnTo>
                <a:lnTo>
                  <a:pt x="16725" y="357"/>
                </a:lnTo>
                <a:lnTo>
                  <a:pt x="20401" y="2009"/>
                </a:lnTo>
                <a:lnTo>
                  <a:pt x="20401" y="19914"/>
                </a:lnTo>
                <a:lnTo>
                  <a:pt x="21600" y="19914"/>
                </a:lnTo>
                <a:lnTo>
                  <a:pt x="21600" y="21544"/>
                </a:lnTo>
                <a:lnTo>
                  <a:pt x="14557" y="21544"/>
                </a:lnTo>
                <a:lnTo>
                  <a:pt x="14557" y="2110"/>
                </a:lnTo>
                <a:lnTo>
                  <a:pt x="2821" y="5771"/>
                </a:lnTo>
                <a:lnTo>
                  <a:pt x="2821" y="21600"/>
                </a:lnTo>
                <a:lnTo>
                  <a:pt x="0" y="21600"/>
                </a:lnTo>
                <a:lnTo>
                  <a:pt x="0" y="19970"/>
                </a:lnTo>
                <a:close/>
                <a:moveTo>
                  <a:pt x="5719" y="21433"/>
                </a:moveTo>
                <a:lnTo>
                  <a:pt x="6794" y="21433"/>
                </a:lnTo>
                <a:lnTo>
                  <a:pt x="6794" y="17593"/>
                </a:lnTo>
                <a:lnTo>
                  <a:pt x="6516" y="17593"/>
                </a:lnTo>
                <a:lnTo>
                  <a:pt x="5978" y="17615"/>
                </a:lnTo>
                <a:lnTo>
                  <a:pt x="5719" y="17615"/>
                </a:lnTo>
                <a:lnTo>
                  <a:pt x="5719" y="21433"/>
                </a:lnTo>
                <a:close/>
                <a:moveTo>
                  <a:pt x="10162" y="21433"/>
                </a:moveTo>
                <a:lnTo>
                  <a:pt x="11304" y="21433"/>
                </a:lnTo>
                <a:lnTo>
                  <a:pt x="11304" y="17459"/>
                </a:lnTo>
                <a:lnTo>
                  <a:pt x="11025" y="17470"/>
                </a:lnTo>
                <a:lnTo>
                  <a:pt x="10738" y="17470"/>
                </a:lnTo>
                <a:lnTo>
                  <a:pt x="10440" y="17481"/>
                </a:lnTo>
                <a:lnTo>
                  <a:pt x="10162" y="17492"/>
                </a:lnTo>
                <a:lnTo>
                  <a:pt x="10162" y="21433"/>
                </a:lnTo>
                <a:close/>
                <a:moveTo>
                  <a:pt x="8646" y="21433"/>
                </a:moveTo>
                <a:lnTo>
                  <a:pt x="9759" y="21433"/>
                </a:lnTo>
                <a:lnTo>
                  <a:pt x="9759" y="17503"/>
                </a:lnTo>
                <a:lnTo>
                  <a:pt x="9481" y="17503"/>
                </a:lnTo>
                <a:lnTo>
                  <a:pt x="8924" y="17526"/>
                </a:lnTo>
                <a:lnTo>
                  <a:pt x="8646" y="17526"/>
                </a:lnTo>
                <a:lnTo>
                  <a:pt x="8646" y="21433"/>
                </a:lnTo>
                <a:close/>
                <a:moveTo>
                  <a:pt x="7168" y="21433"/>
                </a:moveTo>
                <a:lnTo>
                  <a:pt x="8272" y="21433"/>
                </a:lnTo>
                <a:lnTo>
                  <a:pt x="8272" y="17537"/>
                </a:lnTo>
                <a:lnTo>
                  <a:pt x="7993" y="17548"/>
                </a:lnTo>
                <a:lnTo>
                  <a:pt x="7725" y="17559"/>
                </a:lnTo>
                <a:lnTo>
                  <a:pt x="7446" y="17559"/>
                </a:lnTo>
                <a:lnTo>
                  <a:pt x="7168" y="17570"/>
                </a:lnTo>
                <a:lnTo>
                  <a:pt x="7168" y="21433"/>
                </a:lnTo>
                <a:close/>
                <a:moveTo>
                  <a:pt x="6554" y="14623"/>
                </a:moveTo>
                <a:lnTo>
                  <a:pt x="6554" y="15795"/>
                </a:lnTo>
                <a:lnTo>
                  <a:pt x="6563" y="16041"/>
                </a:lnTo>
                <a:lnTo>
                  <a:pt x="6563" y="16510"/>
                </a:lnTo>
                <a:lnTo>
                  <a:pt x="6890" y="16499"/>
                </a:lnTo>
                <a:lnTo>
                  <a:pt x="7216" y="16476"/>
                </a:lnTo>
                <a:lnTo>
                  <a:pt x="7561" y="16465"/>
                </a:lnTo>
                <a:lnTo>
                  <a:pt x="7897" y="16454"/>
                </a:lnTo>
                <a:lnTo>
                  <a:pt x="7897" y="14500"/>
                </a:lnTo>
                <a:lnTo>
                  <a:pt x="7561" y="14534"/>
                </a:lnTo>
                <a:lnTo>
                  <a:pt x="7216" y="14556"/>
                </a:lnTo>
                <a:lnTo>
                  <a:pt x="6880" y="14590"/>
                </a:lnTo>
                <a:lnTo>
                  <a:pt x="6554" y="14623"/>
                </a:lnTo>
                <a:close/>
                <a:moveTo>
                  <a:pt x="6535" y="6307"/>
                </a:moveTo>
                <a:lnTo>
                  <a:pt x="6535" y="8216"/>
                </a:lnTo>
                <a:lnTo>
                  <a:pt x="6861" y="8149"/>
                </a:lnTo>
                <a:lnTo>
                  <a:pt x="7197" y="8071"/>
                </a:lnTo>
                <a:lnTo>
                  <a:pt x="7542" y="7993"/>
                </a:lnTo>
                <a:lnTo>
                  <a:pt x="7878" y="7914"/>
                </a:lnTo>
                <a:lnTo>
                  <a:pt x="7878" y="5950"/>
                </a:lnTo>
                <a:lnTo>
                  <a:pt x="7533" y="6039"/>
                </a:lnTo>
                <a:lnTo>
                  <a:pt x="7197" y="6140"/>
                </a:lnTo>
                <a:lnTo>
                  <a:pt x="6861" y="6218"/>
                </a:lnTo>
                <a:lnTo>
                  <a:pt x="6535" y="6307"/>
                </a:lnTo>
                <a:close/>
                <a:moveTo>
                  <a:pt x="4673" y="6798"/>
                </a:moveTo>
                <a:lnTo>
                  <a:pt x="4673" y="7490"/>
                </a:lnTo>
                <a:lnTo>
                  <a:pt x="4683" y="7702"/>
                </a:lnTo>
                <a:lnTo>
                  <a:pt x="4683" y="8629"/>
                </a:lnTo>
                <a:lnTo>
                  <a:pt x="4980" y="8562"/>
                </a:lnTo>
                <a:lnTo>
                  <a:pt x="5287" y="8495"/>
                </a:lnTo>
                <a:lnTo>
                  <a:pt x="5921" y="8361"/>
                </a:lnTo>
                <a:lnTo>
                  <a:pt x="5921" y="7647"/>
                </a:lnTo>
                <a:lnTo>
                  <a:pt x="5911" y="7412"/>
                </a:lnTo>
                <a:lnTo>
                  <a:pt x="5911" y="6474"/>
                </a:lnTo>
                <a:lnTo>
                  <a:pt x="5604" y="6553"/>
                </a:lnTo>
                <a:lnTo>
                  <a:pt x="5278" y="6642"/>
                </a:lnTo>
                <a:lnTo>
                  <a:pt x="4980" y="6720"/>
                </a:lnTo>
                <a:lnTo>
                  <a:pt x="4673" y="6798"/>
                </a:lnTo>
                <a:close/>
                <a:moveTo>
                  <a:pt x="8550" y="5771"/>
                </a:moveTo>
                <a:lnTo>
                  <a:pt x="8550" y="7780"/>
                </a:lnTo>
                <a:lnTo>
                  <a:pt x="8914" y="7691"/>
                </a:lnTo>
                <a:lnTo>
                  <a:pt x="9279" y="7613"/>
                </a:lnTo>
                <a:lnTo>
                  <a:pt x="9653" y="7535"/>
                </a:lnTo>
                <a:lnTo>
                  <a:pt x="10037" y="7446"/>
                </a:lnTo>
                <a:lnTo>
                  <a:pt x="10037" y="6687"/>
                </a:lnTo>
                <a:lnTo>
                  <a:pt x="10018" y="6430"/>
                </a:lnTo>
                <a:lnTo>
                  <a:pt x="10018" y="5392"/>
                </a:lnTo>
                <a:lnTo>
                  <a:pt x="9653" y="5481"/>
                </a:lnTo>
                <a:lnTo>
                  <a:pt x="9279" y="5593"/>
                </a:lnTo>
                <a:lnTo>
                  <a:pt x="8550" y="5771"/>
                </a:lnTo>
                <a:close/>
                <a:moveTo>
                  <a:pt x="10766" y="5191"/>
                </a:moveTo>
                <a:lnTo>
                  <a:pt x="10766" y="7289"/>
                </a:lnTo>
                <a:lnTo>
                  <a:pt x="10968" y="7245"/>
                </a:lnTo>
                <a:lnTo>
                  <a:pt x="11160" y="7200"/>
                </a:lnTo>
                <a:lnTo>
                  <a:pt x="11764" y="7066"/>
                </a:lnTo>
                <a:lnTo>
                  <a:pt x="11975" y="7021"/>
                </a:lnTo>
                <a:lnTo>
                  <a:pt x="12177" y="6977"/>
                </a:lnTo>
                <a:lnTo>
                  <a:pt x="12388" y="6932"/>
                </a:lnTo>
                <a:lnTo>
                  <a:pt x="12388" y="4778"/>
                </a:lnTo>
                <a:lnTo>
                  <a:pt x="12177" y="4833"/>
                </a:lnTo>
                <a:lnTo>
                  <a:pt x="11966" y="4878"/>
                </a:lnTo>
                <a:lnTo>
                  <a:pt x="11764" y="4934"/>
                </a:lnTo>
                <a:lnTo>
                  <a:pt x="11563" y="4979"/>
                </a:lnTo>
                <a:lnTo>
                  <a:pt x="11361" y="5046"/>
                </a:lnTo>
                <a:lnTo>
                  <a:pt x="11150" y="5090"/>
                </a:lnTo>
                <a:lnTo>
                  <a:pt x="10968" y="5146"/>
                </a:lnTo>
                <a:lnTo>
                  <a:pt x="10766" y="5191"/>
                </a:lnTo>
                <a:close/>
                <a:moveTo>
                  <a:pt x="6544" y="9064"/>
                </a:moveTo>
                <a:lnTo>
                  <a:pt x="6544" y="10962"/>
                </a:lnTo>
                <a:lnTo>
                  <a:pt x="6871" y="10917"/>
                </a:lnTo>
                <a:lnTo>
                  <a:pt x="7206" y="10861"/>
                </a:lnTo>
                <a:lnTo>
                  <a:pt x="7552" y="10806"/>
                </a:lnTo>
                <a:lnTo>
                  <a:pt x="7888" y="10761"/>
                </a:lnTo>
                <a:lnTo>
                  <a:pt x="7888" y="9276"/>
                </a:lnTo>
                <a:lnTo>
                  <a:pt x="7878" y="9031"/>
                </a:lnTo>
                <a:lnTo>
                  <a:pt x="7878" y="8785"/>
                </a:lnTo>
                <a:lnTo>
                  <a:pt x="7542" y="8863"/>
                </a:lnTo>
                <a:lnTo>
                  <a:pt x="7197" y="8930"/>
                </a:lnTo>
                <a:lnTo>
                  <a:pt x="6544" y="9064"/>
                </a:lnTo>
                <a:close/>
                <a:moveTo>
                  <a:pt x="4683" y="9444"/>
                </a:moveTo>
                <a:lnTo>
                  <a:pt x="4683" y="10125"/>
                </a:lnTo>
                <a:lnTo>
                  <a:pt x="4692" y="10348"/>
                </a:lnTo>
                <a:lnTo>
                  <a:pt x="4692" y="11263"/>
                </a:lnTo>
                <a:lnTo>
                  <a:pt x="4990" y="11219"/>
                </a:lnTo>
                <a:lnTo>
                  <a:pt x="5297" y="11163"/>
                </a:lnTo>
                <a:lnTo>
                  <a:pt x="5930" y="11073"/>
                </a:lnTo>
                <a:lnTo>
                  <a:pt x="5930" y="10593"/>
                </a:lnTo>
                <a:lnTo>
                  <a:pt x="5921" y="10359"/>
                </a:lnTo>
                <a:lnTo>
                  <a:pt x="5921" y="9187"/>
                </a:lnTo>
                <a:lnTo>
                  <a:pt x="5614" y="9254"/>
                </a:lnTo>
                <a:lnTo>
                  <a:pt x="5287" y="9310"/>
                </a:lnTo>
                <a:lnTo>
                  <a:pt x="4990" y="9388"/>
                </a:lnTo>
                <a:lnTo>
                  <a:pt x="4683" y="9444"/>
                </a:lnTo>
                <a:close/>
                <a:moveTo>
                  <a:pt x="8550" y="8662"/>
                </a:moveTo>
                <a:lnTo>
                  <a:pt x="8550" y="9656"/>
                </a:lnTo>
                <a:lnTo>
                  <a:pt x="8559" y="9901"/>
                </a:lnTo>
                <a:lnTo>
                  <a:pt x="8559" y="10649"/>
                </a:lnTo>
                <a:lnTo>
                  <a:pt x="9289" y="10538"/>
                </a:lnTo>
                <a:lnTo>
                  <a:pt x="9663" y="10482"/>
                </a:lnTo>
                <a:lnTo>
                  <a:pt x="10037" y="10404"/>
                </a:lnTo>
                <a:lnTo>
                  <a:pt x="10037" y="8361"/>
                </a:lnTo>
                <a:lnTo>
                  <a:pt x="9653" y="8439"/>
                </a:lnTo>
                <a:lnTo>
                  <a:pt x="9279" y="8506"/>
                </a:lnTo>
                <a:lnTo>
                  <a:pt x="8924" y="8584"/>
                </a:lnTo>
                <a:lnTo>
                  <a:pt x="8550" y="8662"/>
                </a:lnTo>
                <a:close/>
                <a:moveTo>
                  <a:pt x="10766" y="8205"/>
                </a:moveTo>
                <a:lnTo>
                  <a:pt x="10766" y="10292"/>
                </a:lnTo>
                <a:lnTo>
                  <a:pt x="10968" y="10270"/>
                </a:lnTo>
                <a:lnTo>
                  <a:pt x="11160" y="10236"/>
                </a:lnTo>
                <a:lnTo>
                  <a:pt x="11361" y="10203"/>
                </a:lnTo>
                <a:lnTo>
                  <a:pt x="11563" y="10158"/>
                </a:lnTo>
                <a:lnTo>
                  <a:pt x="11764" y="10136"/>
                </a:lnTo>
                <a:lnTo>
                  <a:pt x="11975" y="10102"/>
                </a:lnTo>
                <a:lnTo>
                  <a:pt x="12177" y="10069"/>
                </a:lnTo>
                <a:lnTo>
                  <a:pt x="12388" y="10035"/>
                </a:lnTo>
                <a:lnTo>
                  <a:pt x="12388" y="7881"/>
                </a:lnTo>
                <a:lnTo>
                  <a:pt x="12177" y="7926"/>
                </a:lnTo>
                <a:lnTo>
                  <a:pt x="11975" y="7970"/>
                </a:lnTo>
                <a:lnTo>
                  <a:pt x="11764" y="8015"/>
                </a:lnTo>
                <a:lnTo>
                  <a:pt x="11563" y="8060"/>
                </a:lnTo>
                <a:lnTo>
                  <a:pt x="11361" y="8093"/>
                </a:lnTo>
                <a:lnTo>
                  <a:pt x="11160" y="8138"/>
                </a:lnTo>
                <a:lnTo>
                  <a:pt x="10968" y="8171"/>
                </a:lnTo>
                <a:lnTo>
                  <a:pt x="10766" y="8205"/>
                </a:lnTo>
                <a:close/>
                <a:moveTo>
                  <a:pt x="6544" y="11877"/>
                </a:moveTo>
                <a:lnTo>
                  <a:pt x="6544" y="12346"/>
                </a:lnTo>
                <a:lnTo>
                  <a:pt x="6554" y="12580"/>
                </a:lnTo>
                <a:lnTo>
                  <a:pt x="6554" y="13775"/>
                </a:lnTo>
                <a:lnTo>
                  <a:pt x="7206" y="13708"/>
                </a:lnTo>
                <a:lnTo>
                  <a:pt x="7897" y="13641"/>
                </a:lnTo>
                <a:lnTo>
                  <a:pt x="7888" y="13395"/>
                </a:lnTo>
                <a:lnTo>
                  <a:pt x="7888" y="11687"/>
                </a:lnTo>
                <a:lnTo>
                  <a:pt x="7552" y="11732"/>
                </a:lnTo>
                <a:lnTo>
                  <a:pt x="7206" y="11777"/>
                </a:lnTo>
                <a:lnTo>
                  <a:pt x="6871" y="11821"/>
                </a:lnTo>
                <a:lnTo>
                  <a:pt x="6544" y="11877"/>
                </a:lnTo>
                <a:close/>
                <a:moveTo>
                  <a:pt x="4692" y="12134"/>
                </a:moveTo>
                <a:lnTo>
                  <a:pt x="4692" y="12592"/>
                </a:lnTo>
                <a:lnTo>
                  <a:pt x="4702" y="12815"/>
                </a:lnTo>
                <a:lnTo>
                  <a:pt x="4702" y="13953"/>
                </a:lnTo>
                <a:lnTo>
                  <a:pt x="4999" y="13920"/>
                </a:lnTo>
                <a:lnTo>
                  <a:pt x="5306" y="13898"/>
                </a:lnTo>
                <a:lnTo>
                  <a:pt x="5623" y="13864"/>
                </a:lnTo>
                <a:lnTo>
                  <a:pt x="5940" y="13842"/>
                </a:lnTo>
                <a:lnTo>
                  <a:pt x="5940" y="13596"/>
                </a:lnTo>
                <a:lnTo>
                  <a:pt x="5930" y="13362"/>
                </a:lnTo>
                <a:lnTo>
                  <a:pt x="5930" y="11967"/>
                </a:lnTo>
                <a:lnTo>
                  <a:pt x="5623" y="12000"/>
                </a:lnTo>
                <a:lnTo>
                  <a:pt x="5306" y="12045"/>
                </a:lnTo>
                <a:lnTo>
                  <a:pt x="4692" y="12134"/>
                </a:lnTo>
                <a:close/>
                <a:moveTo>
                  <a:pt x="8559" y="11598"/>
                </a:moveTo>
                <a:lnTo>
                  <a:pt x="8559" y="13585"/>
                </a:lnTo>
                <a:lnTo>
                  <a:pt x="8924" y="13552"/>
                </a:lnTo>
                <a:lnTo>
                  <a:pt x="9289" y="13507"/>
                </a:lnTo>
                <a:lnTo>
                  <a:pt x="9663" y="13462"/>
                </a:lnTo>
                <a:lnTo>
                  <a:pt x="10037" y="13429"/>
                </a:lnTo>
                <a:lnTo>
                  <a:pt x="10037" y="11386"/>
                </a:lnTo>
                <a:lnTo>
                  <a:pt x="9663" y="11442"/>
                </a:lnTo>
                <a:lnTo>
                  <a:pt x="9289" y="11487"/>
                </a:lnTo>
                <a:lnTo>
                  <a:pt x="8559" y="11598"/>
                </a:lnTo>
                <a:close/>
                <a:moveTo>
                  <a:pt x="10766" y="11297"/>
                </a:moveTo>
                <a:lnTo>
                  <a:pt x="10766" y="13362"/>
                </a:lnTo>
                <a:lnTo>
                  <a:pt x="10968" y="13340"/>
                </a:lnTo>
                <a:lnTo>
                  <a:pt x="11160" y="13328"/>
                </a:lnTo>
                <a:lnTo>
                  <a:pt x="11563" y="13284"/>
                </a:lnTo>
                <a:lnTo>
                  <a:pt x="11764" y="13273"/>
                </a:lnTo>
                <a:lnTo>
                  <a:pt x="11975" y="13250"/>
                </a:lnTo>
                <a:lnTo>
                  <a:pt x="12177" y="13228"/>
                </a:lnTo>
                <a:lnTo>
                  <a:pt x="12388" y="13194"/>
                </a:lnTo>
                <a:lnTo>
                  <a:pt x="12388" y="11062"/>
                </a:lnTo>
                <a:lnTo>
                  <a:pt x="12177" y="11096"/>
                </a:lnTo>
                <a:lnTo>
                  <a:pt x="11975" y="11118"/>
                </a:lnTo>
                <a:lnTo>
                  <a:pt x="11764" y="11152"/>
                </a:lnTo>
                <a:lnTo>
                  <a:pt x="11361" y="11196"/>
                </a:lnTo>
                <a:lnTo>
                  <a:pt x="11160" y="11230"/>
                </a:lnTo>
                <a:lnTo>
                  <a:pt x="10968" y="11252"/>
                </a:lnTo>
                <a:lnTo>
                  <a:pt x="10766" y="11297"/>
                </a:lnTo>
                <a:close/>
                <a:moveTo>
                  <a:pt x="4702" y="14757"/>
                </a:moveTo>
                <a:lnTo>
                  <a:pt x="4702" y="15215"/>
                </a:lnTo>
                <a:lnTo>
                  <a:pt x="4712" y="15449"/>
                </a:lnTo>
                <a:lnTo>
                  <a:pt x="4712" y="16577"/>
                </a:lnTo>
                <a:lnTo>
                  <a:pt x="5009" y="16566"/>
                </a:lnTo>
                <a:lnTo>
                  <a:pt x="5316" y="16554"/>
                </a:lnTo>
                <a:lnTo>
                  <a:pt x="5949" y="16532"/>
                </a:lnTo>
                <a:lnTo>
                  <a:pt x="5940" y="16298"/>
                </a:lnTo>
                <a:lnTo>
                  <a:pt x="5940" y="14668"/>
                </a:lnTo>
                <a:lnTo>
                  <a:pt x="5633" y="14690"/>
                </a:lnTo>
                <a:lnTo>
                  <a:pt x="5306" y="14713"/>
                </a:lnTo>
                <a:lnTo>
                  <a:pt x="5009" y="14735"/>
                </a:lnTo>
                <a:lnTo>
                  <a:pt x="4702" y="14757"/>
                </a:lnTo>
                <a:close/>
                <a:moveTo>
                  <a:pt x="8559" y="14456"/>
                </a:moveTo>
                <a:lnTo>
                  <a:pt x="8559" y="14947"/>
                </a:lnTo>
                <a:lnTo>
                  <a:pt x="8569" y="15204"/>
                </a:lnTo>
                <a:lnTo>
                  <a:pt x="8569" y="16432"/>
                </a:lnTo>
                <a:lnTo>
                  <a:pt x="8934" y="16409"/>
                </a:lnTo>
                <a:lnTo>
                  <a:pt x="9289" y="16398"/>
                </a:lnTo>
                <a:lnTo>
                  <a:pt x="9663" y="16387"/>
                </a:lnTo>
                <a:lnTo>
                  <a:pt x="10047" y="16376"/>
                </a:lnTo>
                <a:lnTo>
                  <a:pt x="10047" y="14858"/>
                </a:lnTo>
                <a:lnTo>
                  <a:pt x="10037" y="14601"/>
                </a:lnTo>
                <a:lnTo>
                  <a:pt x="10037" y="14344"/>
                </a:lnTo>
                <a:lnTo>
                  <a:pt x="9663" y="14367"/>
                </a:lnTo>
                <a:lnTo>
                  <a:pt x="9289" y="14400"/>
                </a:lnTo>
                <a:lnTo>
                  <a:pt x="8934" y="14422"/>
                </a:lnTo>
                <a:lnTo>
                  <a:pt x="8559" y="14456"/>
                </a:lnTo>
                <a:close/>
                <a:moveTo>
                  <a:pt x="10766" y="14277"/>
                </a:moveTo>
                <a:lnTo>
                  <a:pt x="10766" y="14791"/>
                </a:lnTo>
                <a:lnTo>
                  <a:pt x="10776" y="15059"/>
                </a:lnTo>
                <a:lnTo>
                  <a:pt x="10776" y="16353"/>
                </a:lnTo>
                <a:lnTo>
                  <a:pt x="11160" y="16331"/>
                </a:lnTo>
                <a:lnTo>
                  <a:pt x="11361" y="16331"/>
                </a:lnTo>
                <a:lnTo>
                  <a:pt x="11764" y="16309"/>
                </a:lnTo>
                <a:lnTo>
                  <a:pt x="11975" y="16309"/>
                </a:lnTo>
                <a:lnTo>
                  <a:pt x="12177" y="16298"/>
                </a:lnTo>
                <a:lnTo>
                  <a:pt x="12388" y="16287"/>
                </a:lnTo>
                <a:lnTo>
                  <a:pt x="12388" y="14154"/>
                </a:lnTo>
                <a:lnTo>
                  <a:pt x="12177" y="14166"/>
                </a:lnTo>
                <a:lnTo>
                  <a:pt x="11975" y="14188"/>
                </a:lnTo>
                <a:lnTo>
                  <a:pt x="11764" y="14199"/>
                </a:lnTo>
                <a:lnTo>
                  <a:pt x="11563" y="14210"/>
                </a:lnTo>
                <a:lnTo>
                  <a:pt x="11361" y="14233"/>
                </a:lnTo>
                <a:lnTo>
                  <a:pt x="11160" y="14244"/>
                </a:lnTo>
                <a:lnTo>
                  <a:pt x="10968" y="14266"/>
                </a:lnTo>
                <a:lnTo>
                  <a:pt x="10766" y="14277"/>
                </a:lnTo>
                <a:close/>
              </a:path>
            </a:pathLst>
          </a:custGeom>
          <a:solidFill>
            <a:srgbClr val="C6007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60" name="Rectangle 212">
            <a:extLst>
              <a:ext uri="{FF2B5EF4-FFF2-40B4-BE49-F238E27FC236}">
                <a16:creationId xmlns:a16="http://schemas.microsoft.com/office/drawing/2014/main" id="{A63A4B8E-075F-45CE-917B-B1CC0E8E89AA}"/>
              </a:ext>
            </a:extLst>
          </p:cNvPr>
          <p:cNvSpPr txBox="1">
            <a:spLocks noChangeArrowheads="1"/>
          </p:cNvSpPr>
          <p:nvPr/>
        </p:nvSpPr>
        <p:spPr bwMode="auto">
          <a:xfrm>
            <a:off x="8732408" y="2017310"/>
            <a:ext cx="1536106" cy="3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MULTIPLE PERMITS &amp;</a:t>
            </a:r>
            <a:endParaRPr lang="en-US" altLang="en-US" sz="907" b="1" dirty="0">
              <a:solidFill>
                <a:srgbClr val="00338D"/>
              </a:solidFill>
              <a:latin typeface="Helvetica" panose="020B0604020202020204" pitchFamily="2" charset="0"/>
              <a:sym typeface="Arial" panose="020B0604020202020204" pitchFamily="34" charset="0"/>
            </a:endParaRPr>
          </a:p>
          <a:p>
            <a:pPr algn="ctr" eaLnBrk="1"/>
            <a:r>
              <a:rPr lang="en-US" altLang="en-US" sz="907" dirty="0">
                <a:latin typeface="Helvetica" panose="020B0604020202020204" pitchFamily="2" charset="0"/>
                <a:ea typeface="Avenir Heavy"/>
                <a:cs typeface="Avenir Heavy"/>
                <a:sym typeface="Avenir Heavy"/>
              </a:rPr>
              <a:t>CERTIFICATIONS</a:t>
            </a:r>
          </a:p>
        </p:txBody>
      </p:sp>
      <p:sp>
        <p:nvSpPr>
          <p:cNvPr id="61" name="Freeform 92">
            <a:extLst>
              <a:ext uri="{FF2B5EF4-FFF2-40B4-BE49-F238E27FC236}">
                <a16:creationId xmlns:a16="http://schemas.microsoft.com/office/drawing/2014/main" id="{DA74037C-C9AE-4A66-872D-8E361A5E4AED}"/>
              </a:ext>
            </a:extLst>
          </p:cNvPr>
          <p:cNvSpPr>
            <a:spLocks noChangeArrowheads="1"/>
          </p:cNvSpPr>
          <p:nvPr/>
        </p:nvSpPr>
        <p:spPr bwMode="auto">
          <a:xfrm>
            <a:off x="9205157" y="1304690"/>
            <a:ext cx="457034" cy="632515"/>
          </a:xfrm>
          <a:custGeom>
            <a:avLst/>
            <a:gdLst>
              <a:gd name="T0" fmla="*/ 7106089 w 21600"/>
              <a:gd name="T1" fmla="*/ 13615758 h 21600"/>
              <a:gd name="T2" fmla="*/ 7106089 w 21600"/>
              <a:gd name="T3" fmla="*/ 13615758 h 21600"/>
              <a:gd name="T4" fmla="*/ 7106089 w 21600"/>
              <a:gd name="T5" fmla="*/ 13615758 h 21600"/>
              <a:gd name="T6" fmla="*/ 7106089 w 21600"/>
              <a:gd name="T7" fmla="*/ 1361575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524" y="2346"/>
                </a:moveTo>
                <a:lnTo>
                  <a:pt x="18587" y="2346"/>
                </a:lnTo>
                <a:lnTo>
                  <a:pt x="18641" y="2402"/>
                </a:lnTo>
                <a:lnTo>
                  <a:pt x="18668" y="2477"/>
                </a:lnTo>
                <a:lnTo>
                  <a:pt x="19475" y="4016"/>
                </a:lnTo>
                <a:lnTo>
                  <a:pt x="19529" y="4147"/>
                </a:lnTo>
                <a:lnTo>
                  <a:pt x="19583" y="4297"/>
                </a:lnTo>
                <a:lnTo>
                  <a:pt x="19583" y="4560"/>
                </a:lnTo>
                <a:lnTo>
                  <a:pt x="19556" y="4710"/>
                </a:lnTo>
                <a:lnTo>
                  <a:pt x="19502" y="4823"/>
                </a:lnTo>
                <a:lnTo>
                  <a:pt x="19394" y="4954"/>
                </a:lnTo>
                <a:lnTo>
                  <a:pt x="19287" y="5067"/>
                </a:lnTo>
                <a:lnTo>
                  <a:pt x="19179" y="5161"/>
                </a:lnTo>
                <a:lnTo>
                  <a:pt x="19045" y="5273"/>
                </a:lnTo>
                <a:lnTo>
                  <a:pt x="18722" y="5423"/>
                </a:lnTo>
                <a:lnTo>
                  <a:pt x="18560" y="5461"/>
                </a:lnTo>
                <a:lnTo>
                  <a:pt x="18345" y="5499"/>
                </a:lnTo>
                <a:lnTo>
                  <a:pt x="18157" y="5517"/>
                </a:lnTo>
                <a:lnTo>
                  <a:pt x="17915" y="5536"/>
                </a:lnTo>
                <a:lnTo>
                  <a:pt x="3685" y="5536"/>
                </a:lnTo>
                <a:lnTo>
                  <a:pt x="3443" y="5517"/>
                </a:lnTo>
                <a:lnTo>
                  <a:pt x="3255" y="5499"/>
                </a:lnTo>
                <a:lnTo>
                  <a:pt x="2878" y="5423"/>
                </a:lnTo>
                <a:lnTo>
                  <a:pt x="2717" y="5348"/>
                </a:lnTo>
                <a:lnTo>
                  <a:pt x="2582" y="5273"/>
                </a:lnTo>
                <a:lnTo>
                  <a:pt x="2421" y="5161"/>
                </a:lnTo>
                <a:lnTo>
                  <a:pt x="2313" y="5067"/>
                </a:lnTo>
                <a:lnTo>
                  <a:pt x="2206" y="4954"/>
                </a:lnTo>
                <a:lnTo>
                  <a:pt x="2125" y="4823"/>
                </a:lnTo>
                <a:lnTo>
                  <a:pt x="2071" y="4710"/>
                </a:lnTo>
                <a:lnTo>
                  <a:pt x="2017" y="4560"/>
                </a:lnTo>
                <a:lnTo>
                  <a:pt x="2017" y="4297"/>
                </a:lnTo>
                <a:lnTo>
                  <a:pt x="2098" y="4147"/>
                </a:lnTo>
                <a:lnTo>
                  <a:pt x="2152" y="4016"/>
                </a:lnTo>
                <a:lnTo>
                  <a:pt x="2932" y="2477"/>
                </a:lnTo>
                <a:lnTo>
                  <a:pt x="2959" y="2402"/>
                </a:lnTo>
                <a:lnTo>
                  <a:pt x="3040" y="2346"/>
                </a:lnTo>
                <a:lnTo>
                  <a:pt x="888" y="2346"/>
                </a:lnTo>
                <a:lnTo>
                  <a:pt x="672" y="2402"/>
                </a:lnTo>
                <a:lnTo>
                  <a:pt x="484" y="2458"/>
                </a:lnTo>
                <a:lnTo>
                  <a:pt x="323" y="2552"/>
                </a:lnTo>
                <a:lnTo>
                  <a:pt x="215" y="2665"/>
                </a:lnTo>
                <a:lnTo>
                  <a:pt x="81" y="2796"/>
                </a:lnTo>
                <a:lnTo>
                  <a:pt x="27" y="2946"/>
                </a:lnTo>
                <a:lnTo>
                  <a:pt x="0" y="3096"/>
                </a:lnTo>
                <a:lnTo>
                  <a:pt x="0" y="20849"/>
                </a:lnTo>
                <a:lnTo>
                  <a:pt x="27" y="21018"/>
                </a:lnTo>
                <a:lnTo>
                  <a:pt x="81" y="21150"/>
                </a:lnTo>
                <a:lnTo>
                  <a:pt x="215" y="21281"/>
                </a:lnTo>
                <a:lnTo>
                  <a:pt x="323" y="21394"/>
                </a:lnTo>
                <a:lnTo>
                  <a:pt x="484" y="21487"/>
                </a:lnTo>
                <a:lnTo>
                  <a:pt x="672" y="21544"/>
                </a:lnTo>
                <a:lnTo>
                  <a:pt x="888" y="21600"/>
                </a:lnTo>
                <a:lnTo>
                  <a:pt x="20712" y="21600"/>
                </a:lnTo>
                <a:lnTo>
                  <a:pt x="20954" y="21544"/>
                </a:lnTo>
                <a:lnTo>
                  <a:pt x="21116" y="21487"/>
                </a:lnTo>
                <a:lnTo>
                  <a:pt x="21277" y="21394"/>
                </a:lnTo>
                <a:lnTo>
                  <a:pt x="21412" y="21281"/>
                </a:lnTo>
                <a:lnTo>
                  <a:pt x="21519" y="21150"/>
                </a:lnTo>
                <a:lnTo>
                  <a:pt x="21573" y="21018"/>
                </a:lnTo>
                <a:lnTo>
                  <a:pt x="21600" y="20849"/>
                </a:lnTo>
                <a:lnTo>
                  <a:pt x="21600" y="3096"/>
                </a:lnTo>
                <a:lnTo>
                  <a:pt x="21573" y="2946"/>
                </a:lnTo>
                <a:lnTo>
                  <a:pt x="21519" y="2796"/>
                </a:lnTo>
                <a:lnTo>
                  <a:pt x="21412" y="2665"/>
                </a:lnTo>
                <a:lnTo>
                  <a:pt x="21277" y="2552"/>
                </a:lnTo>
                <a:lnTo>
                  <a:pt x="21116" y="2458"/>
                </a:lnTo>
                <a:lnTo>
                  <a:pt x="20954" y="2402"/>
                </a:lnTo>
                <a:lnTo>
                  <a:pt x="20712" y="2346"/>
                </a:lnTo>
                <a:lnTo>
                  <a:pt x="20524" y="2346"/>
                </a:lnTo>
                <a:close/>
                <a:moveTo>
                  <a:pt x="3147" y="9421"/>
                </a:moveTo>
                <a:lnTo>
                  <a:pt x="15171" y="9421"/>
                </a:lnTo>
                <a:lnTo>
                  <a:pt x="15171" y="10397"/>
                </a:lnTo>
                <a:lnTo>
                  <a:pt x="3147" y="10397"/>
                </a:lnTo>
                <a:lnTo>
                  <a:pt x="3147" y="9421"/>
                </a:lnTo>
                <a:close/>
                <a:moveTo>
                  <a:pt x="3147" y="13699"/>
                </a:moveTo>
                <a:lnTo>
                  <a:pt x="15171" y="13699"/>
                </a:lnTo>
                <a:lnTo>
                  <a:pt x="15171" y="14656"/>
                </a:lnTo>
                <a:lnTo>
                  <a:pt x="3147" y="14656"/>
                </a:lnTo>
                <a:lnTo>
                  <a:pt x="3147" y="13699"/>
                </a:lnTo>
                <a:close/>
                <a:moveTo>
                  <a:pt x="15171" y="18898"/>
                </a:moveTo>
                <a:lnTo>
                  <a:pt x="3147" y="18898"/>
                </a:lnTo>
                <a:lnTo>
                  <a:pt x="3147" y="17941"/>
                </a:lnTo>
                <a:lnTo>
                  <a:pt x="15171" y="17941"/>
                </a:lnTo>
                <a:lnTo>
                  <a:pt x="15171" y="18898"/>
                </a:lnTo>
                <a:close/>
                <a:moveTo>
                  <a:pt x="18480" y="16777"/>
                </a:moveTo>
                <a:lnTo>
                  <a:pt x="3147" y="16777"/>
                </a:lnTo>
                <a:lnTo>
                  <a:pt x="3147" y="15820"/>
                </a:lnTo>
                <a:lnTo>
                  <a:pt x="18480" y="15820"/>
                </a:lnTo>
                <a:lnTo>
                  <a:pt x="18480" y="16777"/>
                </a:lnTo>
                <a:close/>
                <a:moveTo>
                  <a:pt x="18480" y="12517"/>
                </a:moveTo>
                <a:lnTo>
                  <a:pt x="3147" y="12517"/>
                </a:lnTo>
                <a:lnTo>
                  <a:pt x="3147" y="11541"/>
                </a:lnTo>
                <a:lnTo>
                  <a:pt x="18480" y="11541"/>
                </a:lnTo>
                <a:lnTo>
                  <a:pt x="18480" y="12517"/>
                </a:lnTo>
                <a:close/>
                <a:moveTo>
                  <a:pt x="18480" y="8276"/>
                </a:moveTo>
                <a:lnTo>
                  <a:pt x="3147" y="8276"/>
                </a:lnTo>
                <a:lnTo>
                  <a:pt x="3147" y="7300"/>
                </a:lnTo>
                <a:lnTo>
                  <a:pt x="18480" y="7300"/>
                </a:lnTo>
                <a:lnTo>
                  <a:pt x="18480" y="8276"/>
                </a:lnTo>
                <a:close/>
                <a:moveTo>
                  <a:pt x="18722" y="4204"/>
                </a:moveTo>
                <a:lnTo>
                  <a:pt x="17915" y="2665"/>
                </a:lnTo>
                <a:lnTo>
                  <a:pt x="17834" y="2515"/>
                </a:lnTo>
                <a:lnTo>
                  <a:pt x="17700" y="2383"/>
                </a:lnTo>
                <a:lnTo>
                  <a:pt x="17350" y="2139"/>
                </a:lnTo>
                <a:lnTo>
                  <a:pt x="17135" y="2064"/>
                </a:lnTo>
                <a:lnTo>
                  <a:pt x="16704" y="1952"/>
                </a:lnTo>
                <a:lnTo>
                  <a:pt x="14041" y="1952"/>
                </a:lnTo>
                <a:lnTo>
                  <a:pt x="13719" y="1914"/>
                </a:lnTo>
                <a:lnTo>
                  <a:pt x="13530" y="1858"/>
                </a:lnTo>
                <a:lnTo>
                  <a:pt x="13396" y="1820"/>
                </a:lnTo>
                <a:lnTo>
                  <a:pt x="13288" y="1764"/>
                </a:lnTo>
                <a:lnTo>
                  <a:pt x="13100" y="1633"/>
                </a:lnTo>
                <a:lnTo>
                  <a:pt x="13073" y="1539"/>
                </a:lnTo>
                <a:lnTo>
                  <a:pt x="13019" y="1426"/>
                </a:lnTo>
                <a:lnTo>
                  <a:pt x="12965" y="1239"/>
                </a:lnTo>
                <a:lnTo>
                  <a:pt x="12831" y="995"/>
                </a:lnTo>
                <a:lnTo>
                  <a:pt x="12616" y="713"/>
                </a:lnTo>
                <a:lnTo>
                  <a:pt x="12347" y="450"/>
                </a:lnTo>
                <a:lnTo>
                  <a:pt x="12132" y="338"/>
                </a:lnTo>
                <a:lnTo>
                  <a:pt x="11943" y="206"/>
                </a:lnTo>
                <a:lnTo>
                  <a:pt x="11728" y="131"/>
                </a:lnTo>
                <a:lnTo>
                  <a:pt x="11432" y="56"/>
                </a:lnTo>
                <a:lnTo>
                  <a:pt x="11136" y="19"/>
                </a:lnTo>
                <a:lnTo>
                  <a:pt x="10813" y="0"/>
                </a:lnTo>
                <a:lnTo>
                  <a:pt x="10464" y="19"/>
                </a:lnTo>
                <a:lnTo>
                  <a:pt x="10168" y="56"/>
                </a:lnTo>
                <a:lnTo>
                  <a:pt x="9899" y="131"/>
                </a:lnTo>
                <a:lnTo>
                  <a:pt x="9657" y="206"/>
                </a:lnTo>
                <a:lnTo>
                  <a:pt x="9468" y="338"/>
                </a:lnTo>
                <a:lnTo>
                  <a:pt x="9253" y="450"/>
                </a:lnTo>
                <a:lnTo>
                  <a:pt x="8984" y="713"/>
                </a:lnTo>
                <a:lnTo>
                  <a:pt x="8769" y="995"/>
                </a:lnTo>
                <a:lnTo>
                  <a:pt x="8635" y="1239"/>
                </a:lnTo>
                <a:lnTo>
                  <a:pt x="8581" y="1426"/>
                </a:lnTo>
                <a:lnTo>
                  <a:pt x="8527" y="1539"/>
                </a:lnTo>
                <a:lnTo>
                  <a:pt x="8500" y="1633"/>
                </a:lnTo>
                <a:lnTo>
                  <a:pt x="8446" y="1689"/>
                </a:lnTo>
                <a:lnTo>
                  <a:pt x="8339" y="1764"/>
                </a:lnTo>
                <a:lnTo>
                  <a:pt x="8204" y="1820"/>
                </a:lnTo>
                <a:lnTo>
                  <a:pt x="8070" y="1858"/>
                </a:lnTo>
                <a:lnTo>
                  <a:pt x="7908" y="1914"/>
                </a:lnTo>
                <a:lnTo>
                  <a:pt x="7720" y="1933"/>
                </a:lnTo>
                <a:lnTo>
                  <a:pt x="7559" y="1952"/>
                </a:lnTo>
                <a:lnTo>
                  <a:pt x="4896" y="1952"/>
                </a:lnTo>
                <a:lnTo>
                  <a:pt x="4680" y="2008"/>
                </a:lnTo>
                <a:lnTo>
                  <a:pt x="4492" y="2064"/>
                </a:lnTo>
                <a:lnTo>
                  <a:pt x="4250" y="2139"/>
                </a:lnTo>
                <a:lnTo>
                  <a:pt x="4089" y="2271"/>
                </a:lnTo>
                <a:lnTo>
                  <a:pt x="3900" y="2383"/>
                </a:lnTo>
                <a:lnTo>
                  <a:pt x="3766" y="2515"/>
                </a:lnTo>
                <a:lnTo>
                  <a:pt x="3685" y="2665"/>
                </a:lnTo>
                <a:lnTo>
                  <a:pt x="2878" y="4204"/>
                </a:lnTo>
                <a:lnTo>
                  <a:pt x="2824" y="4354"/>
                </a:lnTo>
                <a:lnTo>
                  <a:pt x="2824" y="4485"/>
                </a:lnTo>
                <a:lnTo>
                  <a:pt x="2851" y="4635"/>
                </a:lnTo>
                <a:lnTo>
                  <a:pt x="2932" y="4748"/>
                </a:lnTo>
                <a:lnTo>
                  <a:pt x="3255" y="4936"/>
                </a:lnTo>
                <a:lnTo>
                  <a:pt x="3443" y="4973"/>
                </a:lnTo>
                <a:lnTo>
                  <a:pt x="3685" y="4992"/>
                </a:lnTo>
                <a:lnTo>
                  <a:pt x="17915" y="4992"/>
                </a:lnTo>
                <a:lnTo>
                  <a:pt x="18157" y="4973"/>
                </a:lnTo>
                <a:lnTo>
                  <a:pt x="18345" y="4936"/>
                </a:lnTo>
                <a:lnTo>
                  <a:pt x="18533" y="4842"/>
                </a:lnTo>
                <a:lnTo>
                  <a:pt x="18668" y="4748"/>
                </a:lnTo>
                <a:lnTo>
                  <a:pt x="18749" y="4635"/>
                </a:lnTo>
                <a:lnTo>
                  <a:pt x="18776" y="4485"/>
                </a:lnTo>
                <a:lnTo>
                  <a:pt x="18776" y="4354"/>
                </a:lnTo>
                <a:lnTo>
                  <a:pt x="18722" y="4204"/>
                </a:lnTo>
                <a:close/>
                <a:moveTo>
                  <a:pt x="10813" y="1595"/>
                </a:moveTo>
                <a:lnTo>
                  <a:pt x="10652" y="1595"/>
                </a:lnTo>
                <a:lnTo>
                  <a:pt x="10544" y="1539"/>
                </a:lnTo>
                <a:lnTo>
                  <a:pt x="10410" y="1501"/>
                </a:lnTo>
                <a:lnTo>
                  <a:pt x="10329" y="1445"/>
                </a:lnTo>
                <a:lnTo>
                  <a:pt x="10222" y="1389"/>
                </a:lnTo>
                <a:lnTo>
                  <a:pt x="10114" y="1201"/>
                </a:lnTo>
                <a:lnTo>
                  <a:pt x="10114" y="1013"/>
                </a:lnTo>
                <a:lnTo>
                  <a:pt x="10168" y="938"/>
                </a:lnTo>
                <a:lnTo>
                  <a:pt x="10222" y="826"/>
                </a:lnTo>
                <a:lnTo>
                  <a:pt x="10329" y="769"/>
                </a:lnTo>
                <a:lnTo>
                  <a:pt x="10410" y="713"/>
                </a:lnTo>
                <a:lnTo>
                  <a:pt x="10544" y="676"/>
                </a:lnTo>
                <a:lnTo>
                  <a:pt x="10652" y="638"/>
                </a:lnTo>
                <a:lnTo>
                  <a:pt x="10948" y="638"/>
                </a:lnTo>
                <a:lnTo>
                  <a:pt x="11056" y="676"/>
                </a:lnTo>
                <a:lnTo>
                  <a:pt x="11190" y="713"/>
                </a:lnTo>
                <a:lnTo>
                  <a:pt x="11298" y="769"/>
                </a:lnTo>
                <a:lnTo>
                  <a:pt x="11378" y="826"/>
                </a:lnTo>
                <a:lnTo>
                  <a:pt x="11432" y="938"/>
                </a:lnTo>
                <a:lnTo>
                  <a:pt x="11486" y="1013"/>
                </a:lnTo>
                <a:lnTo>
                  <a:pt x="11486" y="1201"/>
                </a:lnTo>
                <a:lnTo>
                  <a:pt x="11378" y="1389"/>
                </a:lnTo>
                <a:lnTo>
                  <a:pt x="11298" y="1445"/>
                </a:lnTo>
                <a:lnTo>
                  <a:pt x="11190" y="1501"/>
                </a:lnTo>
                <a:lnTo>
                  <a:pt x="11056" y="1539"/>
                </a:lnTo>
                <a:lnTo>
                  <a:pt x="10948" y="1595"/>
                </a:lnTo>
                <a:lnTo>
                  <a:pt x="10813" y="159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62" name="Rectangle 244">
            <a:extLst>
              <a:ext uri="{FF2B5EF4-FFF2-40B4-BE49-F238E27FC236}">
                <a16:creationId xmlns:a16="http://schemas.microsoft.com/office/drawing/2014/main" id="{08CA01B9-A367-4253-AABE-75314B3B2005}"/>
              </a:ext>
            </a:extLst>
          </p:cNvPr>
          <p:cNvSpPr txBox="1">
            <a:spLocks noChangeArrowheads="1"/>
          </p:cNvSpPr>
          <p:nvPr/>
        </p:nvSpPr>
        <p:spPr bwMode="auto">
          <a:xfrm>
            <a:off x="1595343" y="2064841"/>
            <a:ext cx="2158594" cy="2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MULTIPLE GOVERNMENT AGENCIES</a:t>
            </a:r>
          </a:p>
        </p:txBody>
      </p:sp>
      <p:grpSp>
        <p:nvGrpSpPr>
          <p:cNvPr id="63" name="Group 281">
            <a:extLst>
              <a:ext uri="{FF2B5EF4-FFF2-40B4-BE49-F238E27FC236}">
                <a16:creationId xmlns:a16="http://schemas.microsoft.com/office/drawing/2014/main" id="{E9BE6E47-397C-40DA-81AD-E4F49225786C}"/>
              </a:ext>
            </a:extLst>
          </p:cNvPr>
          <p:cNvGrpSpPr>
            <a:grpSpLocks/>
          </p:cNvGrpSpPr>
          <p:nvPr/>
        </p:nvGrpSpPr>
        <p:grpSpPr bwMode="auto">
          <a:xfrm>
            <a:off x="2347027" y="1324333"/>
            <a:ext cx="598466" cy="532988"/>
            <a:chOff x="0" y="0"/>
            <a:chExt cx="724679" cy="646089"/>
          </a:xfrm>
        </p:grpSpPr>
        <p:sp>
          <p:nvSpPr>
            <p:cNvPr id="64" name="Freeform 10554">
              <a:extLst>
                <a:ext uri="{FF2B5EF4-FFF2-40B4-BE49-F238E27FC236}">
                  <a16:creationId xmlns:a16="http://schemas.microsoft.com/office/drawing/2014/main" id="{4306608D-F2BA-469F-AA46-FBA93EF59F5C}"/>
                </a:ext>
              </a:extLst>
            </p:cNvPr>
            <p:cNvSpPr>
              <a:spLocks noChangeArrowheads="1"/>
            </p:cNvSpPr>
            <p:nvPr/>
          </p:nvSpPr>
          <p:spPr bwMode="auto">
            <a:xfrm>
              <a:off x="17409" y="169925"/>
              <a:ext cx="689862" cy="59756"/>
            </a:xfrm>
            <a:custGeom>
              <a:avLst/>
              <a:gdLst>
                <a:gd name="T0" fmla="*/ 11016425 w 21600"/>
                <a:gd name="T1" fmla="*/ 82657 h 21600"/>
                <a:gd name="T2" fmla="*/ 11016425 w 21600"/>
                <a:gd name="T3" fmla="*/ 82657 h 21600"/>
                <a:gd name="T4" fmla="*/ 11016425 w 21600"/>
                <a:gd name="T5" fmla="*/ 82657 h 21600"/>
                <a:gd name="T6" fmla="*/ 11016425 w 21600"/>
                <a:gd name="T7" fmla="*/ 8265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0" y="8889"/>
                  </a:lnTo>
                  <a:lnTo>
                    <a:pt x="1173" y="8889"/>
                  </a:lnTo>
                  <a:lnTo>
                    <a:pt x="1173" y="21600"/>
                  </a:lnTo>
                  <a:lnTo>
                    <a:pt x="20427" y="21600"/>
                  </a:lnTo>
                  <a:lnTo>
                    <a:pt x="20427" y="8889"/>
                  </a:lnTo>
                  <a:lnTo>
                    <a:pt x="21600" y="8889"/>
                  </a:lnTo>
                  <a:lnTo>
                    <a:pt x="21600" y="0"/>
                  </a:lnTo>
                  <a:lnTo>
                    <a:pt x="0"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65" name="Rectangle 10555">
              <a:extLst>
                <a:ext uri="{FF2B5EF4-FFF2-40B4-BE49-F238E27FC236}">
                  <a16:creationId xmlns:a16="http://schemas.microsoft.com/office/drawing/2014/main" id="{0FDE270E-233E-4039-BE39-6BACA421CE08}"/>
                </a:ext>
              </a:extLst>
            </p:cNvPr>
            <p:cNvSpPr>
              <a:spLocks noChangeArrowheads="1"/>
            </p:cNvSpPr>
            <p:nvPr/>
          </p:nvSpPr>
          <p:spPr bwMode="auto">
            <a:xfrm>
              <a:off x="-1" y="595671"/>
              <a:ext cx="724681" cy="50419"/>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66" name="Freeform 10556">
              <a:extLst>
                <a:ext uri="{FF2B5EF4-FFF2-40B4-BE49-F238E27FC236}">
                  <a16:creationId xmlns:a16="http://schemas.microsoft.com/office/drawing/2014/main" id="{6BC9E4F1-8FA7-4ED8-94D2-340268B6F5EF}"/>
                </a:ext>
              </a:extLst>
            </p:cNvPr>
            <p:cNvSpPr>
              <a:spLocks noChangeArrowheads="1"/>
            </p:cNvSpPr>
            <p:nvPr/>
          </p:nvSpPr>
          <p:spPr bwMode="auto">
            <a:xfrm>
              <a:off x="17409" y="511641"/>
              <a:ext cx="689862" cy="67225"/>
            </a:xfrm>
            <a:custGeom>
              <a:avLst/>
              <a:gdLst>
                <a:gd name="T0" fmla="*/ 11016425 w 21600"/>
                <a:gd name="T1" fmla="*/ 104613 h 21600"/>
                <a:gd name="T2" fmla="*/ 11016425 w 21600"/>
                <a:gd name="T3" fmla="*/ 104613 h 21600"/>
                <a:gd name="T4" fmla="*/ 11016425 w 21600"/>
                <a:gd name="T5" fmla="*/ 104613 h 21600"/>
                <a:gd name="T6" fmla="*/ 11016425 w 21600"/>
                <a:gd name="T7" fmla="*/ 10461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427" y="13705"/>
                  </a:moveTo>
                  <a:lnTo>
                    <a:pt x="20427" y="0"/>
                  </a:lnTo>
                  <a:lnTo>
                    <a:pt x="1173" y="0"/>
                  </a:lnTo>
                  <a:lnTo>
                    <a:pt x="1173" y="13705"/>
                  </a:lnTo>
                  <a:lnTo>
                    <a:pt x="0" y="13705"/>
                  </a:lnTo>
                  <a:lnTo>
                    <a:pt x="0" y="21600"/>
                  </a:lnTo>
                  <a:lnTo>
                    <a:pt x="21600" y="21600"/>
                  </a:lnTo>
                  <a:lnTo>
                    <a:pt x="21600" y="13705"/>
                  </a:lnTo>
                  <a:lnTo>
                    <a:pt x="20427" y="13705"/>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67" name="Rectangle 10557">
              <a:extLst>
                <a:ext uri="{FF2B5EF4-FFF2-40B4-BE49-F238E27FC236}">
                  <a16:creationId xmlns:a16="http://schemas.microsoft.com/office/drawing/2014/main" id="{DDF10922-BDB3-4DB3-B50C-B2EA2F0D8C72}"/>
                </a:ext>
              </a:extLst>
            </p:cNvPr>
            <p:cNvSpPr>
              <a:spLocks noChangeArrowheads="1"/>
            </p:cNvSpPr>
            <p:nvPr/>
          </p:nvSpPr>
          <p:spPr bwMode="auto">
            <a:xfrm>
              <a:off x="134924" y="281963"/>
              <a:ext cx="60935" cy="177396"/>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68" name="Rectangle 10558">
              <a:extLst>
                <a:ext uri="{FF2B5EF4-FFF2-40B4-BE49-F238E27FC236}">
                  <a16:creationId xmlns:a16="http://schemas.microsoft.com/office/drawing/2014/main" id="{635B19B3-167B-4C0F-8726-2EB1469C2C27}"/>
                </a:ext>
              </a:extLst>
            </p:cNvPr>
            <p:cNvSpPr>
              <a:spLocks noChangeArrowheads="1"/>
            </p:cNvSpPr>
            <p:nvPr/>
          </p:nvSpPr>
          <p:spPr bwMode="auto">
            <a:xfrm>
              <a:off x="119690" y="237148"/>
              <a:ext cx="91402" cy="39216"/>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69" name="Rectangle 10559">
              <a:extLst>
                <a:ext uri="{FF2B5EF4-FFF2-40B4-BE49-F238E27FC236}">
                  <a16:creationId xmlns:a16="http://schemas.microsoft.com/office/drawing/2014/main" id="{565CA76E-3197-4C25-B671-933DF10FD9E4}"/>
                </a:ext>
              </a:extLst>
            </p:cNvPr>
            <p:cNvSpPr>
              <a:spLocks noChangeArrowheads="1"/>
            </p:cNvSpPr>
            <p:nvPr/>
          </p:nvSpPr>
          <p:spPr bwMode="auto">
            <a:xfrm>
              <a:off x="119690" y="466826"/>
              <a:ext cx="91402" cy="37348"/>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0" name="Rectangle 10560">
              <a:extLst>
                <a:ext uri="{FF2B5EF4-FFF2-40B4-BE49-F238E27FC236}">
                  <a16:creationId xmlns:a16="http://schemas.microsoft.com/office/drawing/2014/main" id="{48C67966-CD77-4393-B62B-A8C4714F5E8A}"/>
                </a:ext>
              </a:extLst>
            </p:cNvPr>
            <p:cNvSpPr>
              <a:spLocks noChangeArrowheads="1"/>
            </p:cNvSpPr>
            <p:nvPr/>
          </p:nvSpPr>
          <p:spPr bwMode="auto">
            <a:xfrm>
              <a:off x="332959" y="281963"/>
              <a:ext cx="58758" cy="177396"/>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1" name="Rectangle 10561">
              <a:extLst>
                <a:ext uri="{FF2B5EF4-FFF2-40B4-BE49-F238E27FC236}">
                  <a16:creationId xmlns:a16="http://schemas.microsoft.com/office/drawing/2014/main" id="{2C866370-0BCA-44E1-BB27-2FD35450A3AA}"/>
                </a:ext>
              </a:extLst>
            </p:cNvPr>
            <p:cNvSpPr>
              <a:spLocks noChangeArrowheads="1"/>
            </p:cNvSpPr>
            <p:nvPr/>
          </p:nvSpPr>
          <p:spPr bwMode="auto">
            <a:xfrm>
              <a:off x="317726" y="237148"/>
              <a:ext cx="89225" cy="39216"/>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2" name="Rectangle 10562">
              <a:extLst>
                <a:ext uri="{FF2B5EF4-FFF2-40B4-BE49-F238E27FC236}">
                  <a16:creationId xmlns:a16="http://schemas.microsoft.com/office/drawing/2014/main" id="{5FAEFEC6-6281-4422-A4C6-5E063ADF6257}"/>
                </a:ext>
              </a:extLst>
            </p:cNvPr>
            <p:cNvSpPr>
              <a:spLocks noChangeArrowheads="1"/>
            </p:cNvSpPr>
            <p:nvPr/>
          </p:nvSpPr>
          <p:spPr bwMode="auto">
            <a:xfrm>
              <a:off x="317726" y="466826"/>
              <a:ext cx="89225" cy="37348"/>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3" name="Rectangle 10563">
              <a:extLst>
                <a:ext uri="{FF2B5EF4-FFF2-40B4-BE49-F238E27FC236}">
                  <a16:creationId xmlns:a16="http://schemas.microsoft.com/office/drawing/2014/main" id="{2CD2CD4C-E4B1-445C-B29E-E4B73A59A638}"/>
                </a:ext>
              </a:extLst>
            </p:cNvPr>
            <p:cNvSpPr>
              <a:spLocks noChangeArrowheads="1"/>
            </p:cNvSpPr>
            <p:nvPr/>
          </p:nvSpPr>
          <p:spPr bwMode="auto">
            <a:xfrm>
              <a:off x="528819" y="281963"/>
              <a:ext cx="60935" cy="177396"/>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4" name="Rectangle 10564">
              <a:extLst>
                <a:ext uri="{FF2B5EF4-FFF2-40B4-BE49-F238E27FC236}">
                  <a16:creationId xmlns:a16="http://schemas.microsoft.com/office/drawing/2014/main" id="{D802AD5D-3866-48EE-B63C-1BBB9FAE0E52}"/>
                </a:ext>
              </a:extLst>
            </p:cNvPr>
            <p:cNvSpPr>
              <a:spLocks noChangeArrowheads="1"/>
            </p:cNvSpPr>
            <p:nvPr/>
          </p:nvSpPr>
          <p:spPr bwMode="auto">
            <a:xfrm>
              <a:off x="515761" y="237148"/>
              <a:ext cx="89225" cy="39216"/>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5" name="Rectangle 10565">
              <a:extLst>
                <a:ext uri="{FF2B5EF4-FFF2-40B4-BE49-F238E27FC236}">
                  <a16:creationId xmlns:a16="http://schemas.microsoft.com/office/drawing/2014/main" id="{E8937E9D-2C46-4D39-A11B-4F9A097B0953}"/>
                </a:ext>
              </a:extLst>
            </p:cNvPr>
            <p:cNvSpPr>
              <a:spLocks noChangeArrowheads="1"/>
            </p:cNvSpPr>
            <p:nvPr/>
          </p:nvSpPr>
          <p:spPr bwMode="auto">
            <a:xfrm>
              <a:off x="515761" y="466826"/>
              <a:ext cx="89225" cy="37348"/>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155">
                <a:latin typeface="Helvetica" panose="020B0604020202020204" pitchFamily="2" charset="0"/>
                <a:sym typeface="Arial" panose="020B0604020202020204" pitchFamily="34" charset="0"/>
              </a:endParaRPr>
            </a:p>
          </p:txBody>
        </p:sp>
        <p:sp>
          <p:nvSpPr>
            <p:cNvPr id="76" name="Freeform 10566">
              <a:extLst>
                <a:ext uri="{FF2B5EF4-FFF2-40B4-BE49-F238E27FC236}">
                  <a16:creationId xmlns:a16="http://schemas.microsoft.com/office/drawing/2014/main" id="{CAA1D7DD-B941-49EE-9E3E-D15F6DFC6134}"/>
                </a:ext>
              </a:extLst>
            </p:cNvPr>
            <p:cNvSpPr>
              <a:spLocks noChangeArrowheads="1"/>
            </p:cNvSpPr>
            <p:nvPr/>
          </p:nvSpPr>
          <p:spPr bwMode="auto">
            <a:xfrm>
              <a:off x="84871" y="-1"/>
              <a:ext cx="557113" cy="154989"/>
            </a:xfrm>
            <a:custGeom>
              <a:avLst/>
              <a:gdLst>
                <a:gd name="T0" fmla="*/ 7184618 w 21600"/>
                <a:gd name="T1" fmla="*/ 556059 h 21600"/>
                <a:gd name="T2" fmla="*/ 7184618 w 21600"/>
                <a:gd name="T3" fmla="*/ 556059 h 21600"/>
                <a:gd name="T4" fmla="*/ 7184618 w 21600"/>
                <a:gd name="T5" fmla="*/ 556059 h 21600"/>
                <a:gd name="T6" fmla="*/ 7184618 w 21600"/>
                <a:gd name="T7" fmla="*/ 55605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1600"/>
                  </a:moveTo>
                  <a:lnTo>
                    <a:pt x="21421" y="20432"/>
                  </a:lnTo>
                  <a:lnTo>
                    <a:pt x="21231" y="19232"/>
                  </a:lnTo>
                  <a:lnTo>
                    <a:pt x="21031" y="18130"/>
                  </a:lnTo>
                  <a:lnTo>
                    <a:pt x="20810" y="17027"/>
                  </a:lnTo>
                  <a:lnTo>
                    <a:pt x="20567" y="15957"/>
                  </a:lnTo>
                  <a:lnTo>
                    <a:pt x="20336" y="14886"/>
                  </a:lnTo>
                  <a:lnTo>
                    <a:pt x="20083" y="13849"/>
                  </a:lnTo>
                  <a:lnTo>
                    <a:pt x="19809" y="12876"/>
                  </a:lnTo>
                  <a:lnTo>
                    <a:pt x="19535" y="11870"/>
                  </a:lnTo>
                  <a:lnTo>
                    <a:pt x="19250" y="10962"/>
                  </a:lnTo>
                  <a:lnTo>
                    <a:pt x="18945" y="10086"/>
                  </a:lnTo>
                  <a:lnTo>
                    <a:pt x="18650" y="9178"/>
                  </a:lnTo>
                  <a:lnTo>
                    <a:pt x="18323" y="8335"/>
                  </a:lnTo>
                  <a:lnTo>
                    <a:pt x="17996" y="7557"/>
                  </a:lnTo>
                  <a:lnTo>
                    <a:pt x="17659" y="6778"/>
                  </a:lnTo>
                  <a:lnTo>
                    <a:pt x="17312" y="6032"/>
                  </a:lnTo>
                  <a:lnTo>
                    <a:pt x="16964" y="5351"/>
                  </a:lnTo>
                  <a:lnTo>
                    <a:pt x="16606" y="4703"/>
                  </a:lnTo>
                  <a:lnTo>
                    <a:pt x="16237" y="4086"/>
                  </a:lnTo>
                  <a:lnTo>
                    <a:pt x="15847" y="3503"/>
                  </a:lnTo>
                  <a:lnTo>
                    <a:pt x="15468" y="2984"/>
                  </a:lnTo>
                  <a:lnTo>
                    <a:pt x="15067" y="2465"/>
                  </a:lnTo>
                  <a:lnTo>
                    <a:pt x="14667" y="2011"/>
                  </a:lnTo>
                  <a:lnTo>
                    <a:pt x="14267" y="1589"/>
                  </a:lnTo>
                  <a:lnTo>
                    <a:pt x="13856" y="1232"/>
                  </a:lnTo>
                  <a:lnTo>
                    <a:pt x="13434" y="941"/>
                  </a:lnTo>
                  <a:lnTo>
                    <a:pt x="13002" y="649"/>
                  </a:lnTo>
                  <a:lnTo>
                    <a:pt x="12581" y="422"/>
                  </a:lnTo>
                  <a:lnTo>
                    <a:pt x="12138" y="227"/>
                  </a:lnTo>
                  <a:lnTo>
                    <a:pt x="11706" y="130"/>
                  </a:lnTo>
                  <a:lnTo>
                    <a:pt x="11264" y="65"/>
                  </a:lnTo>
                  <a:lnTo>
                    <a:pt x="10800" y="0"/>
                  </a:lnTo>
                  <a:lnTo>
                    <a:pt x="9915" y="130"/>
                  </a:lnTo>
                  <a:lnTo>
                    <a:pt x="9472" y="227"/>
                  </a:lnTo>
                  <a:lnTo>
                    <a:pt x="9040" y="422"/>
                  </a:lnTo>
                  <a:lnTo>
                    <a:pt x="8608" y="649"/>
                  </a:lnTo>
                  <a:lnTo>
                    <a:pt x="7765" y="1232"/>
                  </a:lnTo>
                  <a:lnTo>
                    <a:pt x="7344" y="1589"/>
                  </a:lnTo>
                  <a:lnTo>
                    <a:pt x="6933" y="2011"/>
                  </a:lnTo>
                  <a:lnTo>
                    <a:pt x="6543" y="2465"/>
                  </a:lnTo>
                  <a:lnTo>
                    <a:pt x="6143" y="2984"/>
                  </a:lnTo>
                  <a:lnTo>
                    <a:pt x="5753" y="3503"/>
                  </a:lnTo>
                  <a:lnTo>
                    <a:pt x="5384" y="4086"/>
                  </a:lnTo>
                  <a:lnTo>
                    <a:pt x="5015" y="4703"/>
                  </a:lnTo>
                  <a:lnTo>
                    <a:pt x="4657" y="5351"/>
                  </a:lnTo>
                  <a:lnTo>
                    <a:pt x="4288" y="6032"/>
                  </a:lnTo>
                  <a:lnTo>
                    <a:pt x="3941" y="6778"/>
                  </a:lnTo>
                  <a:lnTo>
                    <a:pt x="3604" y="7557"/>
                  </a:lnTo>
                  <a:lnTo>
                    <a:pt x="3287" y="8335"/>
                  </a:lnTo>
                  <a:lnTo>
                    <a:pt x="2971" y="9178"/>
                  </a:lnTo>
                  <a:lnTo>
                    <a:pt x="2655" y="10086"/>
                  </a:lnTo>
                  <a:lnTo>
                    <a:pt x="2360" y="10962"/>
                  </a:lnTo>
                  <a:lnTo>
                    <a:pt x="2065" y="11870"/>
                  </a:lnTo>
                  <a:lnTo>
                    <a:pt x="1791" y="12876"/>
                  </a:lnTo>
                  <a:lnTo>
                    <a:pt x="1528" y="13849"/>
                  </a:lnTo>
                  <a:lnTo>
                    <a:pt x="1275" y="14886"/>
                  </a:lnTo>
                  <a:lnTo>
                    <a:pt x="1033" y="15957"/>
                  </a:lnTo>
                  <a:lnTo>
                    <a:pt x="811" y="17027"/>
                  </a:lnTo>
                  <a:lnTo>
                    <a:pt x="590" y="18130"/>
                  </a:lnTo>
                  <a:lnTo>
                    <a:pt x="379" y="19232"/>
                  </a:lnTo>
                  <a:lnTo>
                    <a:pt x="179" y="20432"/>
                  </a:lnTo>
                  <a:lnTo>
                    <a:pt x="0" y="21600"/>
                  </a:lnTo>
                  <a:lnTo>
                    <a:pt x="21600" y="2160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grpSp>
        <p:nvGrpSpPr>
          <p:cNvPr id="77" name="Group 117">
            <a:extLst>
              <a:ext uri="{FF2B5EF4-FFF2-40B4-BE49-F238E27FC236}">
                <a16:creationId xmlns:a16="http://schemas.microsoft.com/office/drawing/2014/main" id="{BC2B50A1-801E-44DF-AEE1-FA40127AD2E4}"/>
              </a:ext>
            </a:extLst>
          </p:cNvPr>
          <p:cNvGrpSpPr>
            <a:grpSpLocks/>
          </p:cNvGrpSpPr>
          <p:nvPr/>
        </p:nvGrpSpPr>
        <p:grpSpPr bwMode="auto">
          <a:xfrm>
            <a:off x="2361433" y="2749127"/>
            <a:ext cx="565727" cy="601084"/>
            <a:chOff x="-1" y="-1"/>
            <a:chExt cx="686136" cy="728517"/>
          </a:xfrm>
        </p:grpSpPr>
        <p:sp>
          <p:nvSpPr>
            <p:cNvPr id="78" name="Freeform 826">
              <a:extLst>
                <a:ext uri="{FF2B5EF4-FFF2-40B4-BE49-F238E27FC236}">
                  <a16:creationId xmlns:a16="http://schemas.microsoft.com/office/drawing/2014/main" id="{8F9DEDC8-4390-4581-A34F-878EE1F1FB22}"/>
                </a:ext>
              </a:extLst>
            </p:cNvPr>
            <p:cNvSpPr>
              <a:spLocks noChangeArrowheads="1"/>
            </p:cNvSpPr>
            <p:nvPr/>
          </p:nvSpPr>
          <p:spPr bwMode="auto">
            <a:xfrm>
              <a:off x="488414" y="49046"/>
              <a:ext cx="197722" cy="679471"/>
            </a:xfrm>
            <a:custGeom>
              <a:avLst/>
              <a:gdLst>
                <a:gd name="T0" fmla="*/ 904953 w 21600"/>
                <a:gd name="T1" fmla="*/ 10687072 h 21600"/>
                <a:gd name="T2" fmla="*/ 904953 w 21600"/>
                <a:gd name="T3" fmla="*/ 10687072 h 21600"/>
                <a:gd name="T4" fmla="*/ 904953 w 21600"/>
                <a:gd name="T5" fmla="*/ 10687072 h 21600"/>
                <a:gd name="T6" fmla="*/ 904953 w 21600"/>
                <a:gd name="T7" fmla="*/ 106870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335" y="17567"/>
                  </a:moveTo>
                  <a:lnTo>
                    <a:pt x="8048" y="17444"/>
                  </a:lnTo>
                  <a:lnTo>
                    <a:pt x="6857" y="17320"/>
                  </a:lnTo>
                  <a:lnTo>
                    <a:pt x="5762" y="17196"/>
                  </a:lnTo>
                  <a:lnTo>
                    <a:pt x="4796" y="17073"/>
                  </a:lnTo>
                  <a:lnTo>
                    <a:pt x="4314" y="17016"/>
                  </a:lnTo>
                  <a:lnTo>
                    <a:pt x="3863" y="16949"/>
                  </a:lnTo>
                  <a:lnTo>
                    <a:pt x="3090" y="16816"/>
                  </a:lnTo>
                  <a:lnTo>
                    <a:pt x="2736" y="16740"/>
                  </a:lnTo>
                  <a:lnTo>
                    <a:pt x="2414" y="16664"/>
                  </a:lnTo>
                  <a:lnTo>
                    <a:pt x="2060" y="16588"/>
                  </a:lnTo>
                  <a:lnTo>
                    <a:pt x="1770" y="16502"/>
                  </a:lnTo>
                  <a:lnTo>
                    <a:pt x="1255" y="16312"/>
                  </a:lnTo>
                  <a:lnTo>
                    <a:pt x="1030" y="16207"/>
                  </a:lnTo>
                  <a:lnTo>
                    <a:pt x="837" y="16103"/>
                  </a:lnTo>
                  <a:lnTo>
                    <a:pt x="515" y="15874"/>
                  </a:lnTo>
                  <a:lnTo>
                    <a:pt x="386" y="15732"/>
                  </a:lnTo>
                  <a:lnTo>
                    <a:pt x="258" y="15598"/>
                  </a:lnTo>
                  <a:lnTo>
                    <a:pt x="161" y="15446"/>
                  </a:lnTo>
                  <a:lnTo>
                    <a:pt x="97" y="15294"/>
                  </a:lnTo>
                  <a:lnTo>
                    <a:pt x="32" y="15132"/>
                  </a:lnTo>
                  <a:lnTo>
                    <a:pt x="0" y="14942"/>
                  </a:lnTo>
                  <a:lnTo>
                    <a:pt x="0" y="14562"/>
                  </a:lnTo>
                  <a:lnTo>
                    <a:pt x="64" y="14124"/>
                  </a:lnTo>
                  <a:lnTo>
                    <a:pt x="1545" y="14191"/>
                  </a:lnTo>
                  <a:lnTo>
                    <a:pt x="2897" y="14267"/>
                  </a:lnTo>
                  <a:lnTo>
                    <a:pt x="3509" y="14314"/>
                  </a:lnTo>
                  <a:lnTo>
                    <a:pt x="4088" y="14371"/>
                  </a:lnTo>
                  <a:lnTo>
                    <a:pt x="4603" y="14419"/>
                  </a:lnTo>
                  <a:lnTo>
                    <a:pt x="5151" y="14467"/>
                  </a:lnTo>
                  <a:lnTo>
                    <a:pt x="5633" y="14524"/>
                  </a:lnTo>
                  <a:lnTo>
                    <a:pt x="6470" y="14657"/>
                  </a:lnTo>
                  <a:lnTo>
                    <a:pt x="6857" y="14723"/>
                  </a:lnTo>
                  <a:lnTo>
                    <a:pt x="7243" y="14799"/>
                  </a:lnTo>
                  <a:lnTo>
                    <a:pt x="7565" y="14885"/>
                  </a:lnTo>
                  <a:lnTo>
                    <a:pt x="7855" y="14971"/>
                  </a:lnTo>
                  <a:lnTo>
                    <a:pt x="8112" y="15075"/>
                  </a:lnTo>
                  <a:lnTo>
                    <a:pt x="8337" y="15170"/>
                  </a:lnTo>
                  <a:lnTo>
                    <a:pt x="8563" y="15275"/>
                  </a:lnTo>
                  <a:lnTo>
                    <a:pt x="8756" y="15389"/>
                  </a:lnTo>
                  <a:lnTo>
                    <a:pt x="8917" y="15503"/>
                  </a:lnTo>
                  <a:lnTo>
                    <a:pt x="9046" y="15627"/>
                  </a:lnTo>
                  <a:lnTo>
                    <a:pt x="9174" y="15760"/>
                  </a:lnTo>
                  <a:lnTo>
                    <a:pt x="9271" y="15912"/>
                  </a:lnTo>
                  <a:lnTo>
                    <a:pt x="9400" y="16055"/>
                  </a:lnTo>
                  <a:lnTo>
                    <a:pt x="9464" y="16217"/>
                  </a:lnTo>
                  <a:lnTo>
                    <a:pt x="9496" y="16378"/>
                  </a:lnTo>
                  <a:lnTo>
                    <a:pt x="9496" y="16740"/>
                  </a:lnTo>
                  <a:lnTo>
                    <a:pt x="9464" y="17130"/>
                  </a:lnTo>
                  <a:lnTo>
                    <a:pt x="9335" y="17567"/>
                  </a:lnTo>
                  <a:close/>
                  <a:moveTo>
                    <a:pt x="9207" y="14267"/>
                  </a:moveTo>
                  <a:lnTo>
                    <a:pt x="8015" y="14153"/>
                  </a:lnTo>
                  <a:lnTo>
                    <a:pt x="6889" y="14048"/>
                  </a:lnTo>
                  <a:lnTo>
                    <a:pt x="5891" y="13934"/>
                  </a:lnTo>
                  <a:lnTo>
                    <a:pt x="4990" y="13829"/>
                  </a:lnTo>
                  <a:lnTo>
                    <a:pt x="4539" y="13772"/>
                  </a:lnTo>
                  <a:lnTo>
                    <a:pt x="4153" y="13706"/>
                  </a:lnTo>
                  <a:lnTo>
                    <a:pt x="3766" y="13649"/>
                  </a:lnTo>
                  <a:lnTo>
                    <a:pt x="3444" y="13573"/>
                  </a:lnTo>
                  <a:lnTo>
                    <a:pt x="3090" y="13515"/>
                  </a:lnTo>
                  <a:lnTo>
                    <a:pt x="2801" y="13439"/>
                  </a:lnTo>
                  <a:lnTo>
                    <a:pt x="2511" y="13373"/>
                  </a:lnTo>
                  <a:lnTo>
                    <a:pt x="1964" y="13211"/>
                  </a:lnTo>
                  <a:lnTo>
                    <a:pt x="1738" y="13125"/>
                  </a:lnTo>
                  <a:lnTo>
                    <a:pt x="1352" y="12935"/>
                  </a:lnTo>
                  <a:lnTo>
                    <a:pt x="1030" y="12707"/>
                  </a:lnTo>
                  <a:lnTo>
                    <a:pt x="901" y="12583"/>
                  </a:lnTo>
                  <a:lnTo>
                    <a:pt x="805" y="12460"/>
                  </a:lnTo>
                  <a:lnTo>
                    <a:pt x="708" y="12327"/>
                  </a:lnTo>
                  <a:lnTo>
                    <a:pt x="644" y="12174"/>
                  </a:lnTo>
                  <a:lnTo>
                    <a:pt x="612" y="12022"/>
                  </a:lnTo>
                  <a:lnTo>
                    <a:pt x="579" y="11861"/>
                  </a:lnTo>
                  <a:lnTo>
                    <a:pt x="579" y="11309"/>
                  </a:lnTo>
                  <a:lnTo>
                    <a:pt x="644" y="11100"/>
                  </a:lnTo>
                  <a:lnTo>
                    <a:pt x="1996" y="11166"/>
                  </a:lnTo>
                  <a:lnTo>
                    <a:pt x="3251" y="11233"/>
                  </a:lnTo>
                  <a:lnTo>
                    <a:pt x="3799" y="11271"/>
                  </a:lnTo>
                  <a:lnTo>
                    <a:pt x="4346" y="11318"/>
                  </a:lnTo>
                  <a:lnTo>
                    <a:pt x="4861" y="11366"/>
                  </a:lnTo>
                  <a:lnTo>
                    <a:pt x="5344" y="11413"/>
                  </a:lnTo>
                  <a:lnTo>
                    <a:pt x="5762" y="11461"/>
                  </a:lnTo>
                  <a:lnTo>
                    <a:pt x="6181" y="11528"/>
                  </a:lnTo>
                  <a:lnTo>
                    <a:pt x="7243" y="11727"/>
                  </a:lnTo>
                  <a:lnTo>
                    <a:pt x="7822" y="11880"/>
                  </a:lnTo>
                  <a:lnTo>
                    <a:pt x="8048" y="11965"/>
                  </a:lnTo>
                  <a:lnTo>
                    <a:pt x="8273" y="12060"/>
                  </a:lnTo>
                  <a:lnTo>
                    <a:pt x="8466" y="12155"/>
                  </a:lnTo>
                  <a:lnTo>
                    <a:pt x="8659" y="12269"/>
                  </a:lnTo>
                  <a:lnTo>
                    <a:pt x="8820" y="12374"/>
                  </a:lnTo>
                  <a:lnTo>
                    <a:pt x="8949" y="12488"/>
                  </a:lnTo>
                  <a:lnTo>
                    <a:pt x="9046" y="12612"/>
                  </a:lnTo>
                  <a:lnTo>
                    <a:pt x="9142" y="12745"/>
                  </a:lnTo>
                  <a:lnTo>
                    <a:pt x="9207" y="12878"/>
                  </a:lnTo>
                  <a:lnTo>
                    <a:pt x="9271" y="13030"/>
                  </a:lnTo>
                  <a:lnTo>
                    <a:pt x="9303" y="13183"/>
                  </a:lnTo>
                  <a:lnTo>
                    <a:pt x="9335" y="13344"/>
                  </a:lnTo>
                  <a:lnTo>
                    <a:pt x="9335" y="13506"/>
                  </a:lnTo>
                  <a:lnTo>
                    <a:pt x="9271" y="13877"/>
                  </a:lnTo>
                  <a:lnTo>
                    <a:pt x="9207" y="14267"/>
                  </a:lnTo>
                  <a:close/>
                  <a:moveTo>
                    <a:pt x="11685" y="14200"/>
                  </a:moveTo>
                  <a:lnTo>
                    <a:pt x="11846" y="13829"/>
                  </a:lnTo>
                  <a:lnTo>
                    <a:pt x="12007" y="13487"/>
                  </a:lnTo>
                  <a:lnTo>
                    <a:pt x="12136" y="13173"/>
                  </a:lnTo>
                  <a:lnTo>
                    <a:pt x="12329" y="12888"/>
                  </a:lnTo>
                  <a:lnTo>
                    <a:pt x="12522" y="12621"/>
                  </a:lnTo>
                  <a:lnTo>
                    <a:pt x="12780" y="12393"/>
                  </a:lnTo>
                  <a:lnTo>
                    <a:pt x="13102" y="12165"/>
                  </a:lnTo>
                  <a:lnTo>
                    <a:pt x="13488" y="11975"/>
                  </a:lnTo>
                  <a:lnTo>
                    <a:pt x="13939" y="11803"/>
                  </a:lnTo>
                  <a:lnTo>
                    <a:pt x="14518" y="11651"/>
                  </a:lnTo>
                  <a:lnTo>
                    <a:pt x="15162" y="11518"/>
                  </a:lnTo>
                  <a:lnTo>
                    <a:pt x="15548" y="11442"/>
                  </a:lnTo>
                  <a:lnTo>
                    <a:pt x="15934" y="11385"/>
                  </a:lnTo>
                  <a:lnTo>
                    <a:pt x="16353" y="11337"/>
                  </a:lnTo>
                  <a:lnTo>
                    <a:pt x="16868" y="11290"/>
                  </a:lnTo>
                  <a:lnTo>
                    <a:pt x="17351" y="11242"/>
                  </a:lnTo>
                  <a:lnTo>
                    <a:pt x="17866" y="11195"/>
                  </a:lnTo>
                  <a:lnTo>
                    <a:pt x="18445" y="11157"/>
                  </a:lnTo>
                  <a:lnTo>
                    <a:pt x="19057" y="11119"/>
                  </a:lnTo>
                  <a:lnTo>
                    <a:pt x="19701" y="11090"/>
                  </a:lnTo>
                  <a:lnTo>
                    <a:pt x="20377" y="11052"/>
                  </a:lnTo>
                  <a:lnTo>
                    <a:pt x="20473" y="11461"/>
                  </a:lnTo>
                  <a:lnTo>
                    <a:pt x="20506" y="11841"/>
                  </a:lnTo>
                  <a:lnTo>
                    <a:pt x="20441" y="12165"/>
                  </a:lnTo>
                  <a:lnTo>
                    <a:pt x="20409" y="12336"/>
                  </a:lnTo>
                  <a:lnTo>
                    <a:pt x="20345" y="12479"/>
                  </a:lnTo>
                  <a:lnTo>
                    <a:pt x="20151" y="12745"/>
                  </a:lnTo>
                  <a:lnTo>
                    <a:pt x="19894" y="12992"/>
                  </a:lnTo>
                  <a:lnTo>
                    <a:pt x="19733" y="13097"/>
                  </a:lnTo>
                  <a:lnTo>
                    <a:pt x="19540" y="13202"/>
                  </a:lnTo>
                  <a:lnTo>
                    <a:pt x="19347" y="13297"/>
                  </a:lnTo>
                  <a:lnTo>
                    <a:pt x="19121" y="13382"/>
                  </a:lnTo>
                  <a:lnTo>
                    <a:pt x="18864" y="13468"/>
                  </a:lnTo>
                  <a:lnTo>
                    <a:pt x="18542" y="13544"/>
                  </a:lnTo>
                  <a:lnTo>
                    <a:pt x="18252" y="13611"/>
                  </a:lnTo>
                  <a:lnTo>
                    <a:pt x="17930" y="13696"/>
                  </a:lnTo>
                  <a:lnTo>
                    <a:pt x="17576" y="13753"/>
                  </a:lnTo>
                  <a:lnTo>
                    <a:pt x="17190" y="13810"/>
                  </a:lnTo>
                  <a:lnTo>
                    <a:pt x="16771" y="13867"/>
                  </a:lnTo>
                  <a:lnTo>
                    <a:pt x="16321" y="13915"/>
                  </a:lnTo>
                  <a:lnTo>
                    <a:pt x="15838" y="13962"/>
                  </a:lnTo>
                  <a:lnTo>
                    <a:pt x="15355" y="14001"/>
                  </a:lnTo>
                  <a:lnTo>
                    <a:pt x="14840" y="14039"/>
                  </a:lnTo>
                  <a:lnTo>
                    <a:pt x="14293" y="14077"/>
                  </a:lnTo>
                  <a:lnTo>
                    <a:pt x="13037" y="14143"/>
                  </a:lnTo>
                  <a:lnTo>
                    <a:pt x="11685" y="14200"/>
                  </a:lnTo>
                  <a:close/>
                  <a:moveTo>
                    <a:pt x="9335" y="11128"/>
                  </a:moveTo>
                  <a:lnTo>
                    <a:pt x="8241" y="11024"/>
                  </a:lnTo>
                  <a:lnTo>
                    <a:pt x="7211" y="10919"/>
                  </a:lnTo>
                  <a:lnTo>
                    <a:pt x="6245" y="10814"/>
                  </a:lnTo>
                  <a:lnTo>
                    <a:pt x="5408" y="10700"/>
                  </a:lnTo>
                  <a:lnTo>
                    <a:pt x="4635" y="10596"/>
                  </a:lnTo>
                  <a:lnTo>
                    <a:pt x="3959" y="10481"/>
                  </a:lnTo>
                  <a:lnTo>
                    <a:pt x="3670" y="10424"/>
                  </a:lnTo>
                  <a:lnTo>
                    <a:pt x="3090" y="10291"/>
                  </a:lnTo>
                  <a:lnTo>
                    <a:pt x="2640" y="10139"/>
                  </a:lnTo>
                  <a:lnTo>
                    <a:pt x="2189" y="9968"/>
                  </a:lnTo>
                  <a:lnTo>
                    <a:pt x="1867" y="9778"/>
                  </a:lnTo>
                  <a:lnTo>
                    <a:pt x="1738" y="9673"/>
                  </a:lnTo>
                  <a:lnTo>
                    <a:pt x="1610" y="9559"/>
                  </a:lnTo>
                  <a:lnTo>
                    <a:pt x="1513" y="9445"/>
                  </a:lnTo>
                  <a:lnTo>
                    <a:pt x="1384" y="9178"/>
                  </a:lnTo>
                  <a:lnTo>
                    <a:pt x="1320" y="9036"/>
                  </a:lnTo>
                  <a:lnTo>
                    <a:pt x="1320" y="8883"/>
                  </a:lnTo>
                  <a:lnTo>
                    <a:pt x="1288" y="8541"/>
                  </a:lnTo>
                  <a:lnTo>
                    <a:pt x="1352" y="8180"/>
                  </a:lnTo>
                  <a:lnTo>
                    <a:pt x="2640" y="8237"/>
                  </a:lnTo>
                  <a:lnTo>
                    <a:pt x="3799" y="8303"/>
                  </a:lnTo>
                  <a:lnTo>
                    <a:pt x="4829" y="8379"/>
                  </a:lnTo>
                  <a:lnTo>
                    <a:pt x="5311" y="8417"/>
                  </a:lnTo>
                  <a:lnTo>
                    <a:pt x="6148" y="8513"/>
                  </a:lnTo>
                  <a:lnTo>
                    <a:pt x="6857" y="8627"/>
                  </a:lnTo>
                  <a:lnTo>
                    <a:pt x="7211" y="8693"/>
                  </a:lnTo>
                  <a:lnTo>
                    <a:pt x="7533" y="8760"/>
                  </a:lnTo>
                  <a:lnTo>
                    <a:pt x="7790" y="8826"/>
                  </a:lnTo>
                  <a:lnTo>
                    <a:pt x="8048" y="8903"/>
                  </a:lnTo>
                  <a:lnTo>
                    <a:pt x="8273" y="8988"/>
                  </a:lnTo>
                  <a:lnTo>
                    <a:pt x="8466" y="9064"/>
                  </a:lnTo>
                  <a:lnTo>
                    <a:pt x="8659" y="9159"/>
                  </a:lnTo>
                  <a:lnTo>
                    <a:pt x="8820" y="9254"/>
                  </a:lnTo>
                  <a:lnTo>
                    <a:pt x="8981" y="9369"/>
                  </a:lnTo>
                  <a:lnTo>
                    <a:pt x="9078" y="9473"/>
                  </a:lnTo>
                  <a:lnTo>
                    <a:pt x="9207" y="9587"/>
                  </a:lnTo>
                  <a:lnTo>
                    <a:pt x="9271" y="9701"/>
                  </a:lnTo>
                  <a:lnTo>
                    <a:pt x="9335" y="9835"/>
                  </a:lnTo>
                  <a:lnTo>
                    <a:pt x="9432" y="9968"/>
                  </a:lnTo>
                  <a:lnTo>
                    <a:pt x="9464" y="10110"/>
                  </a:lnTo>
                  <a:lnTo>
                    <a:pt x="9496" y="10263"/>
                  </a:lnTo>
                  <a:lnTo>
                    <a:pt x="9496" y="10415"/>
                  </a:lnTo>
                  <a:lnTo>
                    <a:pt x="9432" y="10748"/>
                  </a:lnTo>
                  <a:lnTo>
                    <a:pt x="9335" y="11128"/>
                  </a:lnTo>
                  <a:close/>
                  <a:moveTo>
                    <a:pt x="11653" y="11062"/>
                  </a:moveTo>
                  <a:lnTo>
                    <a:pt x="11814" y="10710"/>
                  </a:lnTo>
                  <a:lnTo>
                    <a:pt x="11943" y="10396"/>
                  </a:lnTo>
                  <a:lnTo>
                    <a:pt x="12072" y="10110"/>
                  </a:lnTo>
                  <a:lnTo>
                    <a:pt x="12232" y="9835"/>
                  </a:lnTo>
                  <a:lnTo>
                    <a:pt x="12426" y="9597"/>
                  </a:lnTo>
                  <a:lnTo>
                    <a:pt x="12683" y="9378"/>
                  </a:lnTo>
                  <a:lnTo>
                    <a:pt x="12812" y="9264"/>
                  </a:lnTo>
                  <a:lnTo>
                    <a:pt x="13134" y="9074"/>
                  </a:lnTo>
                  <a:lnTo>
                    <a:pt x="13327" y="8988"/>
                  </a:lnTo>
                  <a:lnTo>
                    <a:pt x="13520" y="8912"/>
                  </a:lnTo>
                  <a:lnTo>
                    <a:pt x="13745" y="8836"/>
                  </a:lnTo>
                  <a:lnTo>
                    <a:pt x="14003" y="8760"/>
                  </a:lnTo>
                  <a:lnTo>
                    <a:pt x="14293" y="8693"/>
                  </a:lnTo>
                  <a:lnTo>
                    <a:pt x="14582" y="8617"/>
                  </a:lnTo>
                  <a:lnTo>
                    <a:pt x="14904" y="8551"/>
                  </a:lnTo>
                  <a:lnTo>
                    <a:pt x="15226" y="8494"/>
                  </a:lnTo>
                  <a:lnTo>
                    <a:pt x="15999" y="8398"/>
                  </a:lnTo>
                  <a:lnTo>
                    <a:pt x="16417" y="8351"/>
                  </a:lnTo>
                  <a:lnTo>
                    <a:pt x="16932" y="8303"/>
                  </a:lnTo>
                  <a:lnTo>
                    <a:pt x="17415" y="8265"/>
                  </a:lnTo>
                  <a:lnTo>
                    <a:pt x="18510" y="8199"/>
                  </a:lnTo>
                  <a:lnTo>
                    <a:pt x="19765" y="8132"/>
                  </a:lnTo>
                  <a:lnTo>
                    <a:pt x="19830" y="8513"/>
                  </a:lnTo>
                  <a:lnTo>
                    <a:pt x="19862" y="8864"/>
                  </a:lnTo>
                  <a:lnTo>
                    <a:pt x="19862" y="9017"/>
                  </a:lnTo>
                  <a:lnTo>
                    <a:pt x="19830" y="9169"/>
                  </a:lnTo>
                  <a:lnTo>
                    <a:pt x="19701" y="9454"/>
                  </a:lnTo>
                  <a:lnTo>
                    <a:pt x="19636" y="9587"/>
                  </a:lnTo>
                  <a:lnTo>
                    <a:pt x="19443" y="9816"/>
                  </a:lnTo>
                  <a:lnTo>
                    <a:pt x="19282" y="9930"/>
                  </a:lnTo>
                  <a:lnTo>
                    <a:pt x="19154" y="10025"/>
                  </a:lnTo>
                  <a:lnTo>
                    <a:pt x="18960" y="10129"/>
                  </a:lnTo>
                  <a:lnTo>
                    <a:pt x="18735" y="10215"/>
                  </a:lnTo>
                  <a:lnTo>
                    <a:pt x="18542" y="10301"/>
                  </a:lnTo>
                  <a:lnTo>
                    <a:pt x="18027" y="10453"/>
                  </a:lnTo>
                  <a:lnTo>
                    <a:pt x="17769" y="10519"/>
                  </a:lnTo>
                  <a:lnTo>
                    <a:pt x="17125" y="10634"/>
                  </a:lnTo>
                  <a:lnTo>
                    <a:pt x="16771" y="10691"/>
                  </a:lnTo>
                  <a:lnTo>
                    <a:pt x="16353" y="10738"/>
                  </a:lnTo>
                  <a:lnTo>
                    <a:pt x="15967" y="10795"/>
                  </a:lnTo>
                  <a:lnTo>
                    <a:pt x="15516" y="10843"/>
                  </a:lnTo>
                  <a:lnTo>
                    <a:pt x="15065" y="10881"/>
                  </a:lnTo>
                  <a:lnTo>
                    <a:pt x="14582" y="10919"/>
                  </a:lnTo>
                  <a:lnTo>
                    <a:pt x="14035" y="10947"/>
                  </a:lnTo>
                  <a:lnTo>
                    <a:pt x="12908" y="11014"/>
                  </a:lnTo>
                  <a:lnTo>
                    <a:pt x="11653" y="11062"/>
                  </a:lnTo>
                  <a:close/>
                  <a:moveTo>
                    <a:pt x="10526" y="9083"/>
                  </a:moveTo>
                  <a:lnTo>
                    <a:pt x="9786" y="8760"/>
                  </a:lnTo>
                  <a:lnTo>
                    <a:pt x="9078" y="8446"/>
                  </a:lnTo>
                  <a:lnTo>
                    <a:pt x="8466" y="8161"/>
                  </a:lnTo>
                  <a:lnTo>
                    <a:pt x="7951" y="7885"/>
                  </a:lnTo>
                  <a:lnTo>
                    <a:pt x="7726" y="7761"/>
                  </a:lnTo>
                  <a:lnTo>
                    <a:pt x="7339" y="7514"/>
                  </a:lnTo>
                  <a:lnTo>
                    <a:pt x="7211" y="7400"/>
                  </a:lnTo>
                  <a:lnTo>
                    <a:pt x="7050" y="7276"/>
                  </a:lnTo>
                  <a:lnTo>
                    <a:pt x="6921" y="7152"/>
                  </a:lnTo>
                  <a:lnTo>
                    <a:pt x="6792" y="6924"/>
                  </a:lnTo>
                  <a:lnTo>
                    <a:pt x="6760" y="6810"/>
                  </a:lnTo>
                  <a:lnTo>
                    <a:pt x="6760" y="6696"/>
                  </a:lnTo>
                  <a:lnTo>
                    <a:pt x="6792" y="6582"/>
                  </a:lnTo>
                  <a:lnTo>
                    <a:pt x="6857" y="6458"/>
                  </a:lnTo>
                  <a:lnTo>
                    <a:pt x="6953" y="6344"/>
                  </a:lnTo>
                  <a:lnTo>
                    <a:pt x="7114" y="6220"/>
                  </a:lnTo>
                  <a:lnTo>
                    <a:pt x="7275" y="6106"/>
                  </a:lnTo>
                  <a:lnTo>
                    <a:pt x="7468" y="5983"/>
                  </a:lnTo>
                  <a:lnTo>
                    <a:pt x="7694" y="5859"/>
                  </a:lnTo>
                  <a:lnTo>
                    <a:pt x="7951" y="5726"/>
                  </a:lnTo>
                  <a:lnTo>
                    <a:pt x="8241" y="5593"/>
                  </a:lnTo>
                  <a:lnTo>
                    <a:pt x="8563" y="5459"/>
                  </a:lnTo>
                  <a:lnTo>
                    <a:pt x="8917" y="5317"/>
                  </a:lnTo>
                  <a:lnTo>
                    <a:pt x="9335" y="5174"/>
                  </a:lnTo>
                  <a:lnTo>
                    <a:pt x="10301" y="4870"/>
                  </a:lnTo>
                  <a:lnTo>
                    <a:pt x="11299" y="5193"/>
                  </a:lnTo>
                  <a:lnTo>
                    <a:pt x="12200" y="5488"/>
                  </a:lnTo>
                  <a:lnTo>
                    <a:pt x="12587" y="5631"/>
                  </a:lnTo>
                  <a:lnTo>
                    <a:pt x="12941" y="5764"/>
                  </a:lnTo>
                  <a:lnTo>
                    <a:pt x="13263" y="5916"/>
                  </a:lnTo>
                  <a:lnTo>
                    <a:pt x="13552" y="6040"/>
                  </a:lnTo>
                  <a:lnTo>
                    <a:pt x="13778" y="6173"/>
                  </a:lnTo>
                  <a:lnTo>
                    <a:pt x="14228" y="6420"/>
                  </a:lnTo>
                  <a:lnTo>
                    <a:pt x="14357" y="6553"/>
                  </a:lnTo>
                  <a:lnTo>
                    <a:pt x="14486" y="6667"/>
                  </a:lnTo>
                  <a:lnTo>
                    <a:pt x="14582" y="6791"/>
                  </a:lnTo>
                  <a:lnTo>
                    <a:pt x="14647" y="7019"/>
                  </a:lnTo>
                  <a:lnTo>
                    <a:pt x="14615" y="7133"/>
                  </a:lnTo>
                  <a:lnTo>
                    <a:pt x="14582" y="7267"/>
                  </a:lnTo>
                  <a:lnTo>
                    <a:pt x="14518" y="7381"/>
                  </a:lnTo>
                  <a:lnTo>
                    <a:pt x="14261" y="7609"/>
                  </a:lnTo>
                  <a:lnTo>
                    <a:pt x="14035" y="7733"/>
                  </a:lnTo>
                  <a:lnTo>
                    <a:pt x="13842" y="7856"/>
                  </a:lnTo>
                  <a:lnTo>
                    <a:pt x="13585" y="7980"/>
                  </a:lnTo>
                  <a:lnTo>
                    <a:pt x="13327" y="8113"/>
                  </a:lnTo>
                  <a:lnTo>
                    <a:pt x="13037" y="8237"/>
                  </a:lnTo>
                  <a:lnTo>
                    <a:pt x="12329" y="8503"/>
                  </a:lnTo>
                  <a:lnTo>
                    <a:pt x="11460" y="8788"/>
                  </a:lnTo>
                  <a:lnTo>
                    <a:pt x="10526" y="9083"/>
                  </a:lnTo>
                  <a:close/>
                  <a:moveTo>
                    <a:pt x="9850" y="18328"/>
                  </a:moveTo>
                  <a:lnTo>
                    <a:pt x="11653" y="18338"/>
                  </a:lnTo>
                  <a:lnTo>
                    <a:pt x="11556" y="21600"/>
                  </a:lnTo>
                  <a:lnTo>
                    <a:pt x="9786" y="21600"/>
                  </a:lnTo>
                  <a:lnTo>
                    <a:pt x="9850" y="18328"/>
                  </a:lnTo>
                  <a:close/>
                  <a:moveTo>
                    <a:pt x="1384" y="0"/>
                  </a:moveTo>
                  <a:lnTo>
                    <a:pt x="2253" y="0"/>
                  </a:lnTo>
                  <a:lnTo>
                    <a:pt x="2414" y="7371"/>
                  </a:lnTo>
                  <a:lnTo>
                    <a:pt x="1513" y="7371"/>
                  </a:lnTo>
                  <a:lnTo>
                    <a:pt x="1384" y="0"/>
                  </a:lnTo>
                  <a:close/>
                  <a:moveTo>
                    <a:pt x="19121" y="2872"/>
                  </a:moveTo>
                  <a:lnTo>
                    <a:pt x="19669" y="2872"/>
                  </a:lnTo>
                  <a:lnTo>
                    <a:pt x="19733" y="7742"/>
                  </a:lnTo>
                  <a:lnTo>
                    <a:pt x="19186" y="7742"/>
                  </a:lnTo>
                  <a:lnTo>
                    <a:pt x="19121" y="2872"/>
                  </a:lnTo>
                  <a:close/>
                  <a:moveTo>
                    <a:pt x="13327" y="1912"/>
                  </a:moveTo>
                  <a:lnTo>
                    <a:pt x="13681" y="1912"/>
                  </a:lnTo>
                  <a:lnTo>
                    <a:pt x="13713" y="4908"/>
                  </a:lnTo>
                  <a:lnTo>
                    <a:pt x="13391" y="4908"/>
                  </a:lnTo>
                  <a:lnTo>
                    <a:pt x="13327" y="1912"/>
                  </a:lnTo>
                  <a:close/>
                  <a:moveTo>
                    <a:pt x="7533" y="980"/>
                  </a:moveTo>
                  <a:lnTo>
                    <a:pt x="7919" y="980"/>
                  </a:lnTo>
                  <a:lnTo>
                    <a:pt x="7983" y="4213"/>
                  </a:lnTo>
                  <a:lnTo>
                    <a:pt x="7597" y="4213"/>
                  </a:lnTo>
                  <a:lnTo>
                    <a:pt x="7533" y="980"/>
                  </a:lnTo>
                  <a:close/>
                  <a:moveTo>
                    <a:pt x="12072" y="17491"/>
                  </a:moveTo>
                  <a:lnTo>
                    <a:pt x="12232" y="17082"/>
                  </a:lnTo>
                  <a:lnTo>
                    <a:pt x="12361" y="16721"/>
                  </a:lnTo>
                  <a:lnTo>
                    <a:pt x="12522" y="16369"/>
                  </a:lnTo>
                  <a:lnTo>
                    <a:pt x="12715" y="16064"/>
                  </a:lnTo>
                  <a:lnTo>
                    <a:pt x="12844" y="15922"/>
                  </a:lnTo>
                  <a:lnTo>
                    <a:pt x="12941" y="15789"/>
                  </a:lnTo>
                  <a:lnTo>
                    <a:pt x="13069" y="15646"/>
                  </a:lnTo>
                  <a:lnTo>
                    <a:pt x="13391" y="15399"/>
                  </a:lnTo>
                  <a:lnTo>
                    <a:pt x="13552" y="15285"/>
                  </a:lnTo>
                  <a:lnTo>
                    <a:pt x="13745" y="15180"/>
                  </a:lnTo>
                  <a:lnTo>
                    <a:pt x="13971" y="15085"/>
                  </a:lnTo>
                  <a:lnTo>
                    <a:pt x="14261" y="14980"/>
                  </a:lnTo>
                  <a:lnTo>
                    <a:pt x="14518" y="14885"/>
                  </a:lnTo>
                  <a:lnTo>
                    <a:pt x="14808" y="14799"/>
                  </a:lnTo>
                  <a:lnTo>
                    <a:pt x="15097" y="14723"/>
                  </a:lnTo>
                  <a:lnTo>
                    <a:pt x="15806" y="14571"/>
                  </a:lnTo>
                  <a:lnTo>
                    <a:pt x="16192" y="14505"/>
                  </a:lnTo>
                  <a:lnTo>
                    <a:pt x="16675" y="14448"/>
                  </a:lnTo>
                  <a:lnTo>
                    <a:pt x="17125" y="14390"/>
                  </a:lnTo>
                  <a:lnTo>
                    <a:pt x="17641" y="14324"/>
                  </a:lnTo>
                  <a:lnTo>
                    <a:pt x="18156" y="14276"/>
                  </a:lnTo>
                  <a:lnTo>
                    <a:pt x="18735" y="14229"/>
                  </a:lnTo>
                  <a:lnTo>
                    <a:pt x="19379" y="14181"/>
                  </a:lnTo>
                  <a:lnTo>
                    <a:pt x="20023" y="14143"/>
                  </a:lnTo>
                  <a:lnTo>
                    <a:pt x="20731" y="14105"/>
                  </a:lnTo>
                  <a:lnTo>
                    <a:pt x="21503" y="14077"/>
                  </a:lnTo>
                  <a:lnTo>
                    <a:pt x="21568" y="14524"/>
                  </a:lnTo>
                  <a:lnTo>
                    <a:pt x="21600" y="14923"/>
                  </a:lnTo>
                  <a:lnTo>
                    <a:pt x="21600" y="15113"/>
                  </a:lnTo>
                  <a:lnTo>
                    <a:pt x="21568" y="15294"/>
                  </a:lnTo>
                  <a:lnTo>
                    <a:pt x="21439" y="15617"/>
                  </a:lnTo>
                  <a:lnTo>
                    <a:pt x="21342" y="15760"/>
                  </a:lnTo>
                  <a:lnTo>
                    <a:pt x="21246" y="15912"/>
                  </a:lnTo>
                  <a:lnTo>
                    <a:pt x="21085" y="16045"/>
                  </a:lnTo>
                  <a:lnTo>
                    <a:pt x="20924" y="16169"/>
                  </a:lnTo>
                  <a:lnTo>
                    <a:pt x="20538" y="16397"/>
                  </a:lnTo>
                  <a:lnTo>
                    <a:pt x="20312" y="16511"/>
                  </a:lnTo>
                  <a:lnTo>
                    <a:pt x="20055" y="16607"/>
                  </a:lnTo>
                  <a:lnTo>
                    <a:pt x="19797" y="16692"/>
                  </a:lnTo>
                  <a:lnTo>
                    <a:pt x="19508" y="16778"/>
                  </a:lnTo>
                  <a:lnTo>
                    <a:pt x="19154" y="16854"/>
                  </a:lnTo>
                  <a:lnTo>
                    <a:pt x="18767" y="16930"/>
                  </a:lnTo>
                  <a:lnTo>
                    <a:pt x="17995" y="17063"/>
                  </a:lnTo>
                  <a:lnTo>
                    <a:pt x="17544" y="17120"/>
                  </a:lnTo>
                  <a:lnTo>
                    <a:pt x="17061" y="17168"/>
                  </a:lnTo>
                  <a:lnTo>
                    <a:pt x="16578" y="17234"/>
                  </a:lnTo>
                  <a:lnTo>
                    <a:pt x="15999" y="17272"/>
                  </a:lnTo>
                  <a:lnTo>
                    <a:pt x="15452" y="17320"/>
                  </a:lnTo>
                  <a:lnTo>
                    <a:pt x="14840" y="17358"/>
                  </a:lnTo>
                  <a:lnTo>
                    <a:pt x="13520" y="17425"/>
                  </a:lnTo>
                  <a:lnTo>
                    <a:pt x="12072" y="17491"/>
                  </a:lnTo>
                  <a:close/>
                </a:path>
              </a:pathLst>
            </a:custGeom>
            <a:solidFill>
              <a:srgbClr val="009A4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79" name="Freeform 827">
              <a:extLst>
                <a:ext uri="{FF2B5EF4-FFF2-40B4-BE49-F238E27FC236}">
                  <a16:creationId xmlns:a16="http://schemas.microsoft.com/office/drawing/2014/main" id="{2C1D11DB-B27B-4D78-8907-795A0B908396}"/>
                </a:ext>
              </a:extLst>
            </p:cNvPr>
            <p:cNvSpPr>
              <a:spLocks noChangeArrowheads="1"/>
            </p:cNvSpPr>
            <p:nvPr/>
          </p:nvSpPr>
          <p:spPr bwMode="auto">
            <a:xfrm>
              <a:off x="-1" y="49046"/>
              <a:ext cx="196545" cy="679471"/>
            </a:xfrm>
            <a:custGeom>
              <a:avLst/>
              <a:gdLst>
                <a:gd name="T0" fmla="*/ 894216 w 21600"/>
                <a:gd name="T1" fmla="*/ 10687072 h 21600"/>
                <a:gd name="T2" fmla="*/ 894216 w 21600"/>
                <a:gd name="T3" fmla="*/ 10687072 h 21600"/>
                <a:gd name="T4" fmla="*/ 894216 w 21600"/>
                <a:gd name="T5" fmla="*/ 10687072 h 21600"/>
                <a:gd name="T6" fmla="*/ 894216 w 21600"/>
                <a:gd name="T7" fmla="*/ 106870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2232" y="17567"/>
                  </a:moveTo>
                  <a:lnTo>
                    <a:pt x="13552" y="17444"/>
                  </a:lnTo>
                  <a:lnTo>
                    <a:pt x="14743" y="17320"/>
                  </a:lnTo>
                  <a:lnTo>
                    <a:pt x="15838" y="17196"/>
                  </a:lnTo>
                  <a:lnTo>
                    <a:pt x="16804" y="17073"/>
                  </a:lnTo>
                  <a:lnTo>
                    <a:pt x="17254" y="17016"/>
                  </a:lnTo>
                  <a:lnTo>
                    <a:pt x="17705" y="16949"/>
                  </a:lnTo>
                  <a:lnTo>
                    <a:pt x="18123" y="16882"/>
                  </a:lnTo>
                  <a:lnTo>
                    <a:pt x="18510" y="16816"/>
                  </a:lnTo>
                  <a:lnTo>
                    <a:pt x="18864" y="16740"/>
                  </a:lnTo>
                  <a:lnTo>
                    <a:pt x="19508" y="16588"/>
                  </a:lnTo>
                  <a:lnTo>
                    <a:pt x="19797" y="16502"/>
                  </a:lnTo>
                  <a:lnTo>
                    <a:pt x="20312" y="16312"/>
                  </a:lnTo>
                  <a:lnTo>
                    <a:pt x="20570" y="16207"/>
                  </a:lnTo>
                  <a:lnTo>
                    <a:pt x="20763" y="16103"/>
                  </a:lnTo>
                  <a:lnTo>
                    <a:pt x="21085" y="15874"/>
                  </a:lnTo>
                  <a:lnTo>
                    <a:pt x="21246" y="15732"/>
                  </a:lnTo>
                  <a:lnTo>
                    <a:pt x="21342" y="15598"/>
                  </a:lnTo>
                  <a:lnTo>
                    <a:pt x="21439" y="15446"/>
                  </a:lnTo>
                  <a:lnTo>
                    <a:pt x="21503" y="15294"/>
                  </a:lnTo>
                  <a:lnTo>
                    <a:pt x="21568" y="15132"/>
                  </a:lnTo>
                  <a:lnTo>
                    <a:pt x="21600" y="14942"/>
                  </a:lnTo>
                  <a:lnTo>
                    <a:pt x="21600" y="14562"/>
                  </a:lnTo>
                  <a:lnTo>
                    <a:pt x="21536" y="14124"/>
                  </a:lnTo>
                  <a:lnTo>
                    <a:pt x="20023" y="14191"/>
                  </a:lnTo>
                  <a:lnTo>
                    <a:pt x="18703" y="14267"/>
                  </a:lnTo>
                  <a:lnTo>
                    <a:pt x="18059" y="14314"/>
                  </a:lnTo>
                  <a:lnTo>
                    <a:pt x="17512" y="14371"/>
                  </a:lnTo>
                  <a:lnTo>
                    <a:pt x="16965" y="14419"/>
                  </a:lnTo>
                  <a:lnTo>
                    <a:pt x="16449" y="14467"/>
                  </a:lnTo>
                  <a:lnTo>
                    <a:pt x="15999" y="14524"/>
                  </a:lnTo>
                  <a:lnTo>
                    <a:pt x="15516" y="14590"/>
                  </a:lnTo>
                  <a:lnTo>
                    <a:pt x="15097" y="14657"/>
                  </a:lnTo>
                  <a:lnTo>
                    <a:pt x="14711" y="14723"/>
                  </a:lnTo>
                  <a:lnTo>
                    <a:pt x="14389" y="14799"/>
                  </a:lnTo>
                  <a:lnTo>
                    <a:pt x="13745" y="14971"/>
                  </a:lnTo>
                  <a:lnTo>
                    <a:pt x="13488" y="15075"/>
                  </a:lnTo>
                  <a:lnTo>
                    <a:pt x="13230" y="15170"/>
                  </a:lnTo>
                  <a:lnTo>
                    <a:pt x="13005" y="15275"/>
                  </a:lnTo>
                  <a:lnTo>
                    <a:pt x="12812" y="15389"/>
                  </a:lnTo>
                  <a:lnTo>
                    <a:pt x="12651" y="15503"/>
                  </a:lnTo>
                  <a:lnTo>
                    <a:pt x="12522" y="15627"/>
                  </a:lnTo>
                  <a:lnTo>
                    <a:pt x="12393" y="15760"/>
                  </a:lnTo>
                  <a:lnTo>
                    <a:pt x="12297" y="15912"/>
                  </a:lnTo>
                  <a:lnTo>
                    <a:pt x="12200" y="16055"/>
                  </a:lnTo>
                  <a:lnTo>
                    <a:pt x="12168" y="16217"/>
                  </a:lnTo>
                  <a:lnTo>
                    <a:pt x="12104" y="16378"/>
                  </a:lnTo>
                  <a:lnTo>
                    <a:pt x="12104" y="16740"/>
                  </a:lnTo>
                  <a:lnTo>
                    <a:pt x="12136" y="17130"/>
                  </a:lnTo>
                  <a:lnTo>
                    <a:pt x="12232" y="17567"/>
                  </a:lnTo>
                  <a:close/>
                  <a:moveTo>
                    <a:pt x="12393" y="14267"/>
                  </a:moveTo>
                  <a:lnTo>
                    <a:pt x="13585" y="14153"/>
                  </a:lnTo>
                  <a:lnTo>
                    <a:pt x="14679" y="14048"/>
                  </a:lnTo>
                  <a:lnTo>
                    <a:pt x="15677" y="13934"/>
                  </a:lnTo>
                  <a:lnTo>
                    <a:pt x="16610" y="13829"/>
                  </a:lnTo>
                  <a:lnTo>
                    <a:pt x="17029" y="13772"/>
                  </a:lnTo>
                  <a:lnTo>
                    <a:pt x="17415" y="13706"/>
                  </a:lnTo>
                  <a:lnTo>
                    <a:pt x="17801" y="13649"/>
                  </a:lnTo>
                  <a:lnTo>
                    <a:pt x="18188" y="13573"/>
                  </a:lnTo>
                  <a:lnTo>
                    <a:pt x="18510" y="13515"/>
                  </a:lnTo>
                  <a:lnTo>
                    <a:pt x="18799" y="13439"/>
                  </a:lnTo>
                  <a:lnTo>
                    <a:pt x="19089" y="13373"/>
                  </a:lnTo>
                  <a:lnTo>
                    <a:pt x="19379" y="13287"/>
                  </a:lnTo>
                  <a:lnTo>
                    <a:pt x="19604" y="13211"/>
                  </a:lnTo>
                  <a:lnTo>
                    <a:pt x="19830" y="13125"/>
                  </a:lnTo>
                  <a:lnTo>
                    <a:pt x="20216" y="12935"/>
                  </a:lnTo>
                  <a:lnTo>
                    <a:pt x="20377" y="12821"/>
                  </a:lnTo>
                  <a:lnTo>
                    <a:pt x="20570" y="12707"/>
                  </a:lnTo>
                  <a:lnTo>
                    <a:pt x="20699" y="12583"/>
                  </a:lnTo>
                  <a:lnTo>
                    <a:pt x="20795" y="12460"/>
                  </a:lnTo>
                  <a:lnTo>
                    <a:pt x="20892" y="12327"/>
                  </a:lnTo>
                  <a:lnTo>
                    <a:pt x="20956" y="12174"/>
                  </a:lnTo>
                  <a:lnTo>
                    <a:pt x="20988" y="12022"/>
                  </a:lnTo>
                  <a:lnTo>
                    <a:pt x="21021" y="11861"/>
                  </a:lnTo>
                  <a:lnTo>
                    <a:pt x="21053" y="11689"/>
                  </a:lnTo>
                  <a:lnTo>
                    <a:pt x="21021" y="11509"/>
                  </a:lnTo>
                  <a:lnTo>
                    <a:pt x="21021" y="11309"/>
                  </a:lnTo>
                  <a:lnTo>
                    <a:pt x="20956" y="11100"/>
                  </a:lnTo>
                  <a:lnTo>
                    <a:pt x="19572" y="11166"/>
                  </a:lnTo>
                  <a:lnTo>
                    <a:pt x="18349" y="11233"/>
                  </a:lnTo>
                  <a:lnTo>
                    <a:pt x="17769" y="11271"/>
                  </a:lnTo>
                  <a:lnTo>
                    <a:pt x="17222" y="11318"/>
                  </a:lnTo>
                  <a:lnTo>
                    <a:pt x="16739" y="11366"/>
                  </a:lnTo>
                  <a:lnTo>
                    <a:pt x="15838" y="11461"/>
                  </a:lnTo>
                  <a:lnTo>
                    <a:pt x="15387" y="11528"/>
                  </a:lnTo>
                  <a:lnTo>
                    <a:pt x="14679" y="11661"/>
                  </a:lnTo>
                  <a:lnTo>
                    <a:pt x="14357" y="11727"/>
                  </a:lnTo>
                  <a:lnTo>
                    <a:pt x="13778" y="11880"/>
                  </a:lnTo>
                  <a:lnTo>
                    <a:pt x="13552" y="11965"/>
                  </a:lnTo>
                  <a:lnTo>
                    <a:pt x="13295" y="12060"/>
                  </a:lnTo>
                  <a:lnTo>
                    <a:pt x="13102" y="12155"/>
                  </a:lnTo>
                  <a:lnTo>
                    <a:pt x="12908" y="12269"/>
                  </a:lnTo>
                  <a:lnTo>
                    <a:pt x="12748" y="12374"/>
                  </a:lnTo>
                  <a:lnTo>
                    <a:pt x="12619" y="12488"/>
                  </a:lnTo>
                  <a:lnTo>
                    <a:pt x="12522" y="12612"/>
                  </a:lnTo>
                  <a:lnTo>
                    <a:pt x="12426" y="12745"/>
                  </a:lnTo>
                  <a:lnTo>
                    <a:pt x="12361" y="12878"/>
                  </a:lnTo>
                  <a:lnTo>
                    <a:pt x="12297" y="13030"/>
                  </a:lnTo>
                  <a:lnTo>
                    <a:pt x="12265" y="13183"/>
                  </a:lnTo>
                  <a:lnTo>
                    <a:pt x="12265" y="13344"/>
                  </a:lnTo>
                  <a:lnTo>
                    <a:pt x="12232" y="13506"/>
                  </a:lnTo>
                  <a:lnTo>
                    <a:pt x="12297" y="13877"/>
                  </a:lnTo>
                  <a:lnTo>
                    <a:pt x="12393" y="14267"/>
                  </a:lnTo>
                  <a:close/>
                  <a:moveTo>
                    <a:pt x="9883" y="14200"/>
                  </a:moveTo>
                  <a:lnTo>
                    <a:pt x="9754" y="13829"/>
                  </a:lnTo>
                  <a:lnTo>
                    <a:pt x="9593" y="13487"/>
                  </a:lnTo>
                  <a:lnTo>
                    <a:pt x="9464" y="13173"/>
                  </a:lnTo>
                  <a:lnTo>
                    <a:pt x="9271" y="12888"/>
                  </a:lnTo>
                  <a:lnTo>
                    <a:pt x="9078" y="12621"/>
                  </a:lnTo>
                  <a:lnTo>
                    <a:pt x="8820" y="12393"/>
                  </a:lnTo>
                  <a:lnTo>
                    <a:pt x="8627" y="12279"/>
                  </a:lnTo>
                  <a:lnTo>
                    <a:pt x="8466" y="12165"/>
                  </a:lnTo>
                  <a:lnTo>
                    <a:pt x="8305" y="12070"/>
                  </a:lnTo>
                  <a:lnTo>
                    <a:pt x="8080" y="11975"/>
                  </a:lnTo>
                  <a:lnTo>
                    <a:pt x="7887" y="11889"/>
                  </a:lnTo>
                  <a:lnTo>
                    <a:pt x="7629" y="11803"/>
                  </a:lnTo>
                  <a:lnTo>
                    <a:pt x="7372" y="11727"/>
                  </a:lnTo>
                  <a:lnTo>
                    <a:pt x="7082" y="11651"/>
                  </a:lnTo>
                  <a:lnTo>
                    <a:pt x="6438" y="11518"/>
                  </a:lnTo>
                  <a:lnTo>
                    <a:pt x="6020" y="11442"/>
                  </a:lnTo>
                  <a:lnTo>
                    <a:pt x="5633" y="11385"/>
                  </a:lnTo>
                  <a:lnTo>
                    <a:pt x="5215" y="11337"/>
                  </a:lnTo>
                  <a:lnTo>
                    <a:pt x="4764" y="11290"/>
                  </a:lnTo>
                  <a:lnTo>
                    <a:pt x="4249" y="11242"/>
                  </a:lnTo>
                  <a:lnTo>
                    <a:pt x="3702" y="11195"/>
                  </a:lnTo>
                  <a:lnTo>
                    <a:pt x="2543" y="11119"/>
                  </a:lnTo>
                  <a:lnTo>
                    <a:pt x="1899" y="11090"/>
                  </a:lnTo>
                  <a:lnTo>
                    <a:pt x="1191" y="11052"/>
                  </a:lnTo>
                  <a:lnTo>
                    <a:pt x="1094" y="11461"/>
                  </a:lnTo>
                  <a:lnTo>
                    <a:pt x="1062" y="11841"/>
                  </a:lnTo>
                  <a:lnTo>
                    <a:pt x="1127" y="12165"/>
                  </a:lnTo>
                  <a:lnTo>
                    <a:pt x="1159" y="12336"/>
                  </a:lnTo>
                  <a:lnTo>
                    <a:pt x="1223" y="12479"/>
                  </a:lnTo>
                  <a:lnTo>
                    <a:pt x="1416" y="12745"/>
                  </a:lnTo>
                  <a:lnTo>
                    <a:pt x="1545" y="12869"/>
                  </a:lnTo>
                  <a:lnTo>
                    <a:pt x="1706" y="12992"/>
                  </a:lnTo>
                  <a:lnTo>
                    <a:pt x="1867" y="13097"/>
                  </a:lnTo>
                  <a:lnTo>
                    <a:pt x="2060" y="13202"/>
                  </a:lnTo>
                  <a:lnTo>
                    <a:pt x="2253" y="13297"/>
                  </a:lnTo>
                  <a:lnTo>
                    <a:pt x="2479" y="13382"/>
                  </a:lnTo>
                  <a:lnTo>
                    <a:pt x="2736" y="13468"/>
                  </a:lnTo>
                  <a:lnTo>
                    <a:pt x="3026" y="13544"/>
                  </a:lnTo>
                  <a:lnTo>
                    <a:pt x="3316" y="13611"/>
                  </a:lnTo>
                  <a:lnTo>
                    <a:pt x="3670" y="13696"/>
                  </a:lnTo>
                  <a:lnTo>
                    <a:pt x="4056" y="13753"/>
                  </a:lnTo>
                  <a:lnTo>
                    <a:pt x="4410" y="13810"/>
                  </a:lnTo>
                  <a:lnTo>
                    <a:pt x="4829" y="13867"/>
                  </a:lnTo>
                  <a:lnTo>
                    <a:pt x="5730" y="13962"/>
                  </a:lnTo>
                  <a:lnTo>
                    <a:pt x="6213" y="14001"/>
                  </a:lnTo>
                  <a:lnTo>
                    <a:pt x="6760" y="14039"/>
                  </a:lnTo>
                  <a:lnTo>
                    <a:pt x="7339" y="14077"/>
                  </a:lnTo>
                  <a:lnTo>
                    <a:pt x="8531" y="14143"/>
                  </a:lnTo>
                  <a:lnTo>
                    <a:pt x="9883" y="14200"/>
                  </a:lnTo>
                  <a:close/>
                  <a:moveTo>
                    <a:pt x="12232" y="11128"/>
                  </a:moveTo>
                  <a:lnTo>
                    <a:pt x="13391" y="11024"/>
                  </a:lnTo>
                  <a:lnTo>
                    <a:pt x="14389" y="10919"/>
                  </a:lnTo>
                  <a:lnTo>
                    <a:pt x="15323" y="10814"/>
                  </a:lnTo>
                  <a:lnTo>
                    <a:pt x="16192" y="10700"/>
                  </a:lnTo>
                  <a:lnTo>
                    <a:pt x="16932" y="10596"/>
                  </a:lnTo>
                  <a:lnTo>
                    <a:pt x="17608" y="10481"/>
                  </a:lnTo>
                  <a:lnTo>
                    <a:pt x="17930" y="10424"/>
                  </a:lnTo>
                  <a:lnTo>
                    <a:pt x="18252" y="10358"/>
                  </a:lnTo>
                  <a:lnTo>
                    <a:pt x="18510" y="10291"/>
                  </a:lnTo>
                  <a:lnTo>
                    <a:pt x="18735" y="10215"/>
                  </a:lnTo>
                  <a:lnTo>
                    <a:pt x="18993" y="10139"/>
                  </a:lnTo>
                  <a:lnTo>
                    <a:pt x="19186" y="10053"/>
                  </a:lnTo>
                  <a:lnTo>
                    <a:pt x="19379" y="9958"/>
                  </a:lnTo>
                  <a:lnTo>
                    <a:pt x="19540" y="9873"/>
                  </a:lnTo>
                  <a:lnTo>
                    <a:pt x="19701" y="9778"/>
                  </a:lnTo>
                  <a:lnTo>
                    <a:pt x="19830" y="9673"/>
                  </a:lnTo>
                  <a:lnTo>
                    <a:pt x="19958" y="9559"/>
                  </a:lnTo>
                  <a:lnTo>
                    <a:pt x="20055" y="9445"/>
                  </a:lnTo>
                  <a:lnTo>
                    <a:pt x="20184" y="9178"/>
                  </a:lnTo>
                  <a:lnTo>
                    <a:pt x="20248" y="9036"/>
                  </a:lnTo>
                  <a:lnTo>
                    <a:pt x="20280" y="8883"/>
                  </a:lnTo>
                  <a:lnTo>
                    <a:pt x="20280" y="8541"/>
                  </a:lnTo>
                  <a:lnTo>
                    <a:pt x="20216" y="8180"/>
                  </a:lnTo>
                  <a:lnTo>
                    <a:pt x="18960" y="8237"/>
                  </a:lnTo>
                  <a:lnTo>
                    <a:pt x="17769" y="8303"/>
                  </a:lnTo>
                  <a:lnTo>
                    <a:pt x="17254" y="8341"/>
                  </a:lnTo>
                  <a:lnTo>
                    <a:pt x="16771" y="8379"/>
                  </a:lnTo>
                  <a:lnTo>
                    <a:pt x="16321" y="8417"/>
                  </a:lnTo>
                  <a:lnTo>
                    <a:pt x="15870" y="8465"/>
                  </a:lnTo>
                  <a:lnTo>
                    <a:pt x="15452" y="8513"/>
                  </a:lnTo>
                  <a:lnTo>
                    <a:pt x="15065" y="8570"/>
                  </a:lnTo>
                  <a:lnTo>
                    <a:pt x="14711" y="8627"/>
                  </a:lnTo>
                  <a:lnTo>
                    <a:pt x="14067" y="8760"/>
                  </a:lnTo>
                  <a:lnTo>
                    <a:pt x="13810" y="8826"/>
                  </a:lnTo>
                  <a:lnTo>
                    <a:pt x="13295" y="8979"/>
                  </a:lnTo>
                  <a:lnTo>
                    <a:pt x="13102" y="9064"/>
                  </a:lnTo>
                  <a:lnTo>
                    <a:pt x="12908" y="9159"/>
                  </a:lnTo>
                  <a:lnTo>
                    <a:pt x="12748" y="9254"/>
                  </a:lnTo>
                  <a:lnTo>
                    <a:pt x="12587" y="9369"/>
                  </a:lnTo>
                  <a:lnTo>
                    <a:pt x="12490" y="9473"/>
                  </a:lnTo>
                  <a:lnTo>
                    <a:pt x="12361" y="9587"/>
                  </a:lnTo>
                  <a:lnTo>
                    <a:pt x="12297" y="9701"/>
                  </a:lnTo>
                  <a:lnTo>
                    <a:pt x="12168" y="9968"/>
                  </a:lnTo>
                  <a:lnTo>
                    <a:pt x="12136" y="10110"/>
                  </a:lnTo>
                  <a:lnTo>
                    <a:pt x="12136" y="10415"/>
                  </a:lnTo>
                  <a:lnTo>
                    <a:pt x="12168" y="10748"/>
                  </a:lnTo>
                  <a:lnTo>
                    <a:pt x="12232" y="11128"/>
                  </a:lnTo>
                  <a:close/>
                  <a:moveTo>
                    <a:pt x="9915" y="11062"/>
                  </a:moveTo>
                  <a:lnTo>
                    <a:pt x="9786" y="10710"/>
                  </a:lnTo>
                  <a:lnTo>
                    <a:pt x="9657" y="10396"/>
                  </a:lnTo>
                  <a:lnTo>
                    <a:pt x="9528" y="10110"/>
                  </a:lnTo>
                  <a:lnTo>
                    <a:pt x="9368" y="9835"/>
                  </a:lnTo>
                  <a:lnTo>
                    <a:pt x="9174" y="9597"/>
                  </a:lnTo>
                  <a:lnTo>
                    <a:pt x="8917" y="9378"/>
                  </a:lnTo>
                  <a:lnTo>
                    <a:pt x="8788" y="9264"/>
                  </a:lnTo>
                  <a:lnTo>
                    <a:pt x="8595" y="9169"/>
                  </a:lnTo>
                  <a:lnTo>
                    <a:pt x="8434" y="9074"/>
                  </a:lnTo>
                  <a:lnTo>
                    <a:pt x="8241" y="8988"/>
                  </a:lnTo>
                  <a:lnTo>
                    <a:pt x="8048" y="8912"/>
                  </a:lnTo>
                  <a:lnTo>
                    <a:pt x="7822" y="8836"/>
                  </a:lnTo>
                  <a:lnTo>
                    <a:pt x="7565" y="8760"/>
                  </a:lnTo>
                  <a:lnTo>
                    <a:pt x="7307" y="8693"/>
                  </a:lnTo>
                  <a:lnTo>
                    <a:pt x="7018" y="8617"/>
                  </a:lnTo>
                  <a:lnTo>
                    <a:pt x="6696" y="8551"/>
                  </a:lnTo>
                  <a:lnTo>
                    <a:pt x="6374" y="8494"/>
                  </a:lnTo>
                  <a:lnTo>
                    <a:pt x="5955" y="8446"/>
                  </a:lnTo>
                  <a:lnTo>
                    <a:pt x="5569" y="8398"/>
                  </a:lnTo>
                  <a:lnTo>
                    <a:pt x="5151" y="8351"/>
                  </a:lnTo>
                  <a:lnTo>
                    <a:pt x="4668" y="8303"/>
                  </a:lnTo>
                  <a:lnTo>
                    <a:pt x="4185" y="8265"/>
                  </a:lnTo>
                  <a:lnTo>
                    <a:pt x="3090" y="8199"/>
                  </a:lnTo>
                  <a:lnTo>
                    <a:pt x="1835" y="8132"/>
                  </a:lnTo>
                  <a:lnTo>
                    <a:pt x="1770" y="8513"/>
                  </a:lnTo>
                  <a:lnTo>
                    <a:pt x="1738" y="8864"/>
                  </a:lnTo>
                  <a:lnTo>
                    <a:pt x="1770" y="9017"/>
                  </a:lnTo>
                  <a:lnTo>
                    <a:pt x="1770" y="9169"/>
                  </a:lnTo>
                  <a:lnTo>
                    <a:pt x="1899" y="9454"/>
                  </a:lnTo>
                  <a:lnTo>
                    <a:pt x="1964" y="9587"/>
                  </a:lnTo>
                  <a:lnTo>
                    <a:pt x="2060" y="9701"/>
                  </a:lnTo>
                  <a:lnTo>
                    <a:pt x="2318" y="9930"/>
                  </a:lnTo>
                  <a:lnTo>
                    <a:pt x="2446" y="10025"/>
                  </a:lnTo>
                  <a:lnTo>
                    <a:pt x="2640" y="10129"/>
                  </a:lnTo>
                  <a:lnTo>
                    <a:pt x="3026" y="10301"/>
                  </a:lnTo>
                  <a:lnTo>
                    <a:pt x="3541" y="10453"/>
                  </a:lnTo>
                  <a:lnTo>
                    <a:pt x="3799" y="10519"/>
                  </a:lnTo>
                  <a:lnTo>
                    <a:pt x="4153" y="10576"/>
                  </a:lnTo>
                  <a:lnTo>
                    <a:pt x="4475" y="10634"/>
                  </a:lnTo>
                  <a:lnTo>
                    <a:pt x="4829" y="10691"/>
                  </a:lnTo>
                  <a:lnTo>
                    <a:pt x="5215" y="10738"/>
                  </a:lnTo>
                  <a:lnTo>
                    <a:pt x="5601" y="10795"/>
                  </a:lnTo>
                  <a:lnTo>
                    <a:pt x="6052" y="10843"/>
                  </a:lnTo>
                  <a:lnTo>
                    <a:pt x="7018" y="10919"/>
                  </a:lnTo>
                  <a:lnTo>
                    <a:pt x="7533" y="10947"/>
                  </a:lnTo>
                  <a:lnTo>
                    <a:pt x="8692" y="11014"/>
                  </a:lnTo>
                  <a:lnTo>
                    <a:pt x="9915" y="11062"/>
                  </a:lnTo>
                  <a:close/>
                  <a:moveTo>
                    <a:pt x="11074" y="9083"/>
                  </a:moveTo>
                  <a:lnTo>
                    <a:pt x="11814" y="8760"/>
                  </a:lnTo>
                  <a:lnTo>
                    <a:pt x="12490" y="8446"/>
                  </a:lnTo>
                  <a:lnTo>
                    <a:pt x="13102" y="8161"/>
                  </a:lnTo>
                  <a:lnTo>
                    <a:pt x="13649" y="7885"/>
                  </a:lnTo>
                  <a:lnTo>
                    <a:pt x="13874" y="7761"/>
                  </a:lnTo>
                  <a:lnTo>
                    <a:pt x="14261" y="7514"/>
                  </a:lnTo>
                  <a:lnTo>
                    <a:pt x="14421" y="7400"/>
                  </a:lnTo>
                  <a:lnTo>
                    <a:pt x="14550" y="7276"/>
                  </a:lnTo>
                  <a:lnTo>
                    <a:pt x="14647" y="7152"/>
                  </a:lnTo>
                  <a:lnTo>
                    <a:pt x="14743" y="7038"/>
                  </a:lnTo>
                  <a:lnTo>
                    <a:pt x="14808" y="6810"/>
                  </a:lnTo>
                  <a:lnTo>
                    <a:pt x="14808" y="6696"/>
                  </a:lnTo>
                  <a:lnTo>
                    <a:pt x="14776" y="6582"/>
                  </a:lnTo>
                  <a:lnTo>
                    <a:pt x="14711" y="6458"/>
                  </a:lnTo>
                  <a:lnTo>
                    <a:pt x="14615" y="6344"/>
                  </a:lnTo>
                  <a:lnTo>
                    <a:pt x="14486" y="6220"/>
                  </a:lnTo>
                  <a:lnTo>
                    <a:pt x="14325" y="6106"/>
                  </a:lnTo>
                  <a:lnTo>
                    <a:pt x="14164" y="5983"/>
                  </a:lnTo>
                  <a:lnTo>
                    <a:pt x="13939" y="5859"/>
                  </a:lnTo>
                  <a:lnTo>
                    <a:pt x="13681" y="5726"/>
                  </a:lnTo>
                  <a:lnTo>
                    <a:pt x="13327" y="5593"/>
                  </a:lnTo>
                  <a:lnTo>
                    <a:pt x="13005" y="5459"/>
                  </a:lnTo>
                  <a:lnTo>
                    <a:pt x="12651" y="5317"/>
                  </a:lnTo>
                  <a:lnTo>
                    <a:pt x="12232" y="5174"/>
                  </a:lnTo>
                  <a:lnTo>
                    <a:pt x="11814" y="5022"/>
                  </a:lnTo>
                  <a:lnTo>
                    <a:pt x="11331" y="4870"/>
                  </a:lnTo>
                  <a:lnTo>
                    <a:pt x="10269" y="5193"/>
                  </a:lnTo>
                  <a:lnTo>
                    <a:pt x="9400" y="5488"/>
                  </a:lnTo>
                  <a:lnTo>
                    <a:pt x="9013" y="5631"/>
                  </a:lnTo>
                  <a:lnTo>
                    <a:pt x="8627" y="5764"/>
                  </a:lnTo>
                  <a:lnTo>
                    <a:pt x="8305" y="5916"/>
                  </a:lnTo>
                  <a:lnTo>
                    <a:pt x="8048" y="6040"/>
                  </a:lnTo>
                  <a:lnTo>
                    <a:pt x="7790" y="6173"/>
                  </a:lnTo>
                  <a:lnTo>
                    <a:pt x="7565" y="6296"/>
                  </a:lnTo>
                  <a:lnTo>
                    <a:pt x="7372" y="6420"/>
                  </a:lnTo>
                  <a:lnTo>
                    <a:pt x="7243" y="6553"/>
                  </a:lnTo>
                  <a:lnTo>
                    <a:pt x="7114" y="6667"/>
                  </a:lnTo>
                  <a:lnTo>
                    <a:pt x="7018" y="6791"/>
                  </a:lnTo>
                  <a:lnTo>
                    <a:pt x="6953" y="7019"/>
                  </a:lnTo>
                  <a:lnTo>
                    <a:pt x="6985" y="7133"/>
                  </a:lnTo>
                  <a:lnTo>
                    <a:pt x="7018" y="7267"/>
                  </a:lnTo>
                  <a:lnTo>
                    <a:pt x="7211" y="7495"/>
                  </a:lnTo>
                  <a:lnTo>
                    <a:pt x="7339" y="7609"/>
                  </a:lnTo>
                  <a:lnTo>
                    <a:pt x="7726" y="7856"/>
                  </a:lnTo>
                  <a:lnTo>
                    <a:pt x="7983" y="7980"/>
                  </a:lnTo>
                  <a:lnTo>
                    <a:pt x="8241" y="8113"/>
                  </a:lnTo>
                  <a:lnTo>
                    <a:pt x="8563" y="8237"/>
                  </a:lnTo>
                  <a:lnTo>
                    <a:pt x="9271" y="8503"/>
                  </a:lnTo>
                  <a:lnTo>
                    <a:pt x="10108" y="8788"/>
                  </a:lnTo>
                  <a:lnTo>
                    <a:pt x="11074" y="9083"/>
                  </a:lnTo>
                  <a:close/>
                  <a:moveTo>
                    <a:pt x="11750" y="18328"/>
                  </a:moveTo>
                  <a:lnTo>
                    <a:pt x="9915" y="18338"/>
                  </a:lnTo>
                  <a:lnTo>
                    <a:pt x="10011" y="21600"/>
                  </a:lnTo>
                  <a:lnTo>
                    <a:pt x="11814" y="21600"/>
                  </a:lnTo>
                  <a:lnTo>
                    <a:pt x="11750" y="18328"/>
                  </a:lnTo>
                  <a:close/>
                  <a:moveTo>
                    <a:pt x="20184" y="0"/>
                  </a:moveTo>
                  <a:lnTo>
                    <a:pt x="19314" y="0"/>
                  </a:lnTo>
                  <a:lnTo>
                    <a:pt x="19186" y="7371"/>
                  </a:lnTo>
                  <a:lnTo>
                    <a:pt x="20055" y="7371"/>
                  </a:lnTo>
                  <a:lnTo>
                    <a:pt x="20184" y="0"/>
                  </a:lnTo>
                  <a:close/>
                  <a:moveTo>
                    <a:pt x="2511" y="2872"/>
                  </a:moveTo>
                  <a:lnTo>
                    <a:pt x="1931" y="2872"/>
                  </a:lnTo>
                  <a:lnTo>
                    <a:pt x="1867" y="7742"/>
                  </a:lnTo>
                  <a:lnTo>
                    <a:pt x="2414" y="7742"/>
                  </a:lnTo>
                  <a:lnTo>
                    <a:pt x="2511" y="2872"/>
                  </a:lnTo>
                  <a:close/>
                  <a:moveTo>
                    <a:pt x="8241" y="1912"/>
                  </a:moveTo>
                  <a:lnTo>
                    <a:pt x="7887" y="1912"/>
                  </a:lnTo>
                  <a:lnTo>
                    <a:pt x="7855" y="4908"/>
                  </a:lnTo>
                  <a:lnTo>
                    <a:pt x="8209" y="4908"/>
                  </a:lnTo>
                  <a:lnTo>
                    <a:pt x="8241" y="1912"/>
                  </a:lnTo>
                  <a:close/>
                  <a:moveTo>
                    <a:pt x="14067" y="980"/>
                  </a:moveTo>
                  <a:lnTo>
                    <a:pt x="13681" y="980"/>
                  </a:lnTo>
                  <a:lnTo>
                    <a:pt x="13649" y="4213"/>
                  </a:lnTo>
                  <a:lnTo>
                    <a:pt x="14003" y="4213"/>
                  </a:lnTo>
                  <a:lnTo>
                    <a:pt x="14067" y="980"/>
                  </a:lnTo>
                  <a:close/>
                  <a:moveTo>
                    <a:pt x="9528" y="17491"/>
                  </a:moveTo>
                  <a:lnTo>
                    <a:pt x="9368" y="17082"/>
                  </a:lnTo>
                  <a:lnTo>
                    <a:pt x="9239" y="16721"/>
                  </a:lnTo>
                  <a:lnTo>
                    <a:pt x="9078" y="16369"/>
                  </a:lnTo>
                  <a:lnTo>
                    <a:pt x="8885" y="16064"/>
                  </a:lnTo>
                  <a:lnTo>
                    <a:pt x="8788" y="15922"/>
                  </a:lnTo>
                  <a:lnTo>
                    <a:pt x="8627" y="15770"/>
                  </a:lnTo>
                  <a:lnTo>
                    <a:pt x="8498" y="15646"/>
                  </a:lnTo>
                  <a:lnTo>
                    <a:pt x="8176" y="15399"/>
                  </a:lnTo>
                  <a:lnTo>
                    <a:pt x="8015" y="15285"/>
                  </a:lnTo>
                  <a:lnTo>
                    <a:pt x="7822" y="15180"/>
                  </a:lnTo>
                  <a:lnTo>
                    <a:pt x="7597" y="15085"/>
                  </a:lnTo>
                  <a:lnTo>
                    <a:pt x="7372" y="14980"/>
                  </a:lnTo>
                  <a:lnTo>
                    <a:pt x="7082" y="14885"/>
                  </a:lnTo>
                  <a:lnTo>
                    <a:pt x="6824" y="14799"/>
                  </a:lnTo>
                  <a:lnTo>
                    <a:pt x="6503" y="14723"/>
                  </a:lnTo>
                  <a:lnTo>
                    <a:pt x="6116" y="14647"/>
                  </a:lnTo>
                  <a:lnTo>
                    <a:pt x="5762" y="14571"/>
                  </a:lnTo>
                  <a:lnTo>
                    <a:pt x="5376" y="14505"/>
                  </a:lnTo>
                  <a:lnTo>
                    <a:pt x="4475" y="14390"/>
                  </a:lnTo>
                  <a:lnTo>
                    <a:pt x="3992" y="14324"/>
                  </a:lnTo>
                  <a:lnTo>
                    <a:pt x="2833" y="14229"/>
                  </a:lnTo>
                  <a:lnTo>
                    <a:pt x="2221" y="14181"/>
                  </a:lnTo>
                  <a:lnTo>
                    <a:pt x="1545" y="14143"/>
                  </a:lnTo>
                  <a:lnTo>
                    <a:pt x="837" y="14105"/>
                  </a:lnTo>
                  <a:lnTo>
                    <a:pt x="129" y="14077"/>
                  </a:lnTo>
                  <a:lnTo>
                    <a:pt x="32" y="14524"/>
                  </a:lnTo>
                  <a:lnTo>
                    <a:pt x="0" y="14923"/>
                  </a:lnTo>
                  <a:lnTo>
                    <a:pt x="0" y="15113"/>
                  </a:lnTo>
                  <a:lnTo>
                    <a:pt x="32" y="15294"/>
                  </a:lnTo>
                  <a:lnTo>
                    <a:pt x="161" y="15617"/>
                  </a:lnTo>
                  <a:lnTo>
                    <a:pt x="258" y="15760"/>
                  </a:lnTo>
                  <a:lnTo>
                    <a:pt x="354" y="15912"/>
                  </a:lnTo>
                  <a:lnTo>
                    <a:pt x="483" y="16045"/>
                  </a:lnTo>
                  <a:lnTo>
                    <a:pt x="644" y="16169"/>
                  </a:lnTo>
                  <a:lnTo>
                    <a:pt x="1030" y="16397"/>
                  </a:lnTo>
                  <a:lnTo>
                    <a:pt x="1255" y="16511"/>
                  </a:lnTo>
                  <a:lnTo>
                    <a:pt x="1513" y="16607"/>
                  </a:lnTo>
                  <a:lnTo>
                    <a:pt x="1803" y="16692"/>
                  </a:lnTo>
                  <a:lnTo>
                    <a:pt x="2125" y="16778"/>
                  </a:lnTo>
                  <a:lnTo>
                    <a:pt x="2446" y="16854"/>
                  </a:lnTo>
                  <a:lnTo>
                    <a:pt x="2801" y="16930"/>
                  </a:lnTo>
                  <a:lnTo>
                    <a:pt x="3573" y="17063"/>
                  </a:lnTo>
                  <a:lnTo>
                    <a:pt x="4056" y="17120"/>
                  </a:lnTo>
                  <a:lnTo>
                    <a:pt x="4539" y="17168"/>
                  </a:lnTo>
                  <a:lnTo>
                    <a:pt x="5022" y="17234"/>
                  </a:lnTo>
                  <a:lnTo>
                    <a:pt x="5569" y="17272"/>
                  </a:lnTo>
                  <a:lnTo>
                    <a:pt x="6148" y="17320"/>
                  </a:lnTo>
                  <a:lnTo>
                    <a:pt x="6760" y="17358"/>
                  </a:lnTo>
                  <a:lnTo>
                    <a:pt x="8048" y="17425"/>
                  </a:lnTo>
                  <a:lnTo>
                    <a:pt x="9528" y="17491"/>
                  </a:lnTo>
                  <a:close/>
                </a:path>
              </a:pathLst>
            </a:custGeom>
            <a:solidFill>
              <a:srgbClr val="009A4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0" name="Freeform 828">
              <a:extLst>
                <a:ext uri="{FF2B5EF4-FFF2-40B4-BE49-F238E27FC236}">
                  <a16:creationId xmlns:a16="http://schemas.microsoft.com/office/drawing/2014/main" id="{107385A1-32D9-47FE-96CD-58EA42AC93A9}"/>
                </a:ext>
              </a:extLst>
            </p:cNvPr>
            <p:cNvSpPr>
              <a:spLocks noChangeArrowheads="1"/>
            </p:cNvSpPr>
            <p:nvPr/>
          </p:nvSpPr>
          <p:spPr bwMode="auto">
            <a:xfrm>
              <a:off x="238911" y="-2"/>
              <a:ext cx="214198" cy="728518"/>
            </a:xfrm>
            <a:custGeom>
              <a:avLst/>
              <a:gdLst>
                <a:gd name="T0" fmla="*/ 1062055 w 21600"/>
                <a:gd name="T1" fmla="*/ 12285613 h 21600"/>
                <a:gd name="T2" fmla="*/ 1062055 w 21600"/>
                <a:gd name="T3" fmla="*/ 12285613 h 21600"/>
                <a:gd name="T4" fmla="*/ 1062055 w 21600"/>
                <a:gd name="T5" fmla="*/ 12285613 h 21600"/>
                <a:gd name="T6" fmla="*/ 1062055 w 21600"/>
                <a:gd name="T7" fmla="*/ 1228561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2373" y="12147"/>
                  </a:moveTo>
                  <a:lnTo>
                    <a:pt x="13559" y="11996"/>
                  </a:lnTo>
                  <a:lnTo>
                    <a:pt x="14687" y="11854"/>
                  </a:lnTo>
                  <a:lnTo>
                    <a:pt x="15666" y="11713"/>
                  </a:lnTo>
                  <a:lnTo>
                    <a:pt x="16586" y="11571"/>
                  </a:lnTo>
                  <a:lnTo>
                    <a:pt x="17001" y="11482"/>
                  </a:lnTo>
                  <a:lnTo>
                    <a:pt x="17416" y="11411"/>
                  </a:lnTo>
                  <a:lnTo>
                    <a:pt x="18129" y="11252"/>
                  </a:lnTo>
                  <a:lnTo>
                    <a:pt x="18455" y="11163"/>
                  </a:lnTo>
                  <a:lnTo>
                    <a:pt x="18811" y="11075"/>
                  </a:lnTo>
                  <a:lnTo>
                    <a:pt x="19345" y="10880"/>
                  </a:lnTo>
                  <a:lnTo>
                    <a:pt x="19582" y="10765"/>
                  </a:lnTo>
                  <a:lnTo>
                    <a:pt x="19820" y="10658"/>
                  </a:lnTo>
                  <a:lnTo>
                    <a:pt x="20027" y="10534"/>
                  </a:lnTo>
                  <a:lnTo>
                    <a:pt x="20205" y="10410"/>
                  </a:lnTo>
                  <a:lnTo>
                    <a:pt x="20384" y="10268"/>
                  </a:lnTo>
                  <a:lnTo>
                    <a:pt x="20502" y="10118"/>
                  </a:lnTo>
                  <a:lnTo>
                    <a:pt x="20651" y="9967"/>
                  </a:lnTo>
                  <a:lnTo>
                    <a:pt x="20829" y="9631"/>
                  </a:lnTo>
                  <a:lnTo>
                    <a:pt x="20918" y="9436"/>
                  </a:lnTo>
                  <a:lnTo>
                    <a:pt x="20977" y="9241"/>
                  </a:lnTo>
                  <a:lnTo>
                    <a:pt x="21007" y="9028"/>
                  </a:lnTo>
                  <a:lnTo>
                    <a:pt x="21007" y="8567"/>
                  </a:lnTo>
                  <a:lnTo>
                    <a:pt x="20977" y="8319"/>
                  </a:lnTo>
                  <a:lnTo>
                    <a:pt x="20947" y="8045"/>
                  </a:lnTo>
                  <a:lnTo>
                    <a:pt x="20235" y="8089"/>
                  </a:lnTo>
                  <a:lnTo>
                    <a:pt x="19553" y="8124"/>
                  </a:lnTo>
                  <a:lnTo>
                    <a:pt x="18930" y="8169"/>
                  </a:lnTo>
                  <a:lnTo>
                    <a:pt x="18307" y="8231"/>
                  </a:lnTo>
                  <a:lnTo>
                    <a:pt x="17743" y="8284"/>
                  </a:lnTo>
                  <a:lnTo>
                    <a:pt x="16734" y="8390"/>
                  </a:lnTo>
                  <a:lnTo>
                    <a:pt x="16230" y="8461"/>
                  </a:lnTo>
                  <a:lnTo>
                    <a:pt x="15814" y="8523"/>
                  </a:lnTo>
                  <a:lnTo>
                    <a:pt x="15399" y="8603"/>
                  </a:lnTo>
                  <a:lnTo>
                    <a:pt x="15013" y="8674"/>
                  </a:lnTo>
                  <a:lnTo>
                    <a:pt x="14360" y="8851"/>
                  </a:lnTo>
                  <a:lnTo>
                    <a:pt x="14034" y="8957"/>
                  </a:lnTo>
                  <a:lnTo>
                    <a:pt x="13500" y="9170"/>
                  </a:lnTo>
                  <a:lnTo>
                    <a:pt x="13292" y="9285"/>
                  </a:lnTo>
                  <a:lnTo>
                    <a:pt x="13085" y="9418"/>
                  </a:lnTo>
                  <a:lnTo>
                    <a:pt x="12907" y="9551"/>
                  </a:lnTo>
                  <a:lnTo>
                    <a:pt x="12758" y="9693"/>
                  </a:lnTo>
                  <a:lnTo>
                    <a:pt x="12640" y="9843"/>
                  </a:lnTo>
                  <a:lnTo>
                    <a:pt x="12521" y="10003"/>
                  </a:lnTo>
                  <a:lnTo>
                    <a:pt x="12432" y="10171"/>
                  </a:lnTo>
                  <a:lnTo>
                    <a:pt x="12373" y="10348"/>
                  </a:lnTo>
                  <a:lnTo>
                    <a:pt x="12313" y="10534"/>
                  </a:lnTo>
                  <a:lnTo>
                    <a:pt x="12284" y="10729"/>
                  </a:lnTo>
                  <a:lnTo>
                    <a:pt x="12254" y="10951"/>
                  </a:lnTo>
                  <a:lnTo>
                    <a:pt x="12254" y="11163"/>
                  </a:lnTo>
                  <a:lnTo>
                    <a:pt x="12284" y="11633"/>
                  </a:lnTo>
                  <a:lnTo>
                    <a:pt x="12373" y="12147"/>
                  </a:lnTo>
                  <a:close/>
                  <a:moveTo>
                    <a:pt x="9851" y="12049"/>
                  </a:moveTo>
                  <a:lnTo>
                    <a:pt x="9732" y="11580"/>
                  </a:lnTo>
                  <a:lnTo>
                    <a:pt x="9584" y="11137"/>
                  </a:lnTo>
                  <a:lnTo>
                    <a:pt x="9435" y="10729"/>
                  </a:lnTo>
                  <a:lnTo>
                    <a:pt x="9257" y="10357"/>
                  </a:lnTo>
                  <a:lnTo>
                    <a:pt x="9168" y="10180"/>
                  </a:lnTo>
                  <a:lnTo>
                    <a:pt x="8931" y="9861"/>
                  </a:lnTo>
                  <a:lnTo>
                    <a:pt x="8812" y="9710"/>
                  </a:lnTo>
                  <a:lnTo>
                    <a:pt x="8664" y="9568"/>
                  </a:lnTo>
                  <a:lnTo>
                    <a:pt x="8486" y="9427"/>
                  </a:lnTo>
                  <a:lnTo>
                    <a:pt x="8308" y="9303"/>
                  </a:lnTo>
                  <a:lnTo>
                    <a:pt x="8100" y="9179"/>
                  </a:lnTo>
                  <a:lnTo>
                    <a:pt x="7892" y="9072"/>
                  </a:lnTo>
                  <a:lnTo>
                    <a:pt x="7625" y="8957"/>
                  </a:lnTo>
                  <a:lnTo>
                    <a:pt x="7358" y="8851"/>
                  </a:lnTo>
                  <a:lnTo>
                    <a:pt x="7062" y="8753"/>
                  </a:lnTo>
                  <a:lnTo>
                    <a:pt x="6765" y="8665"/>
                  </a:lnTo>
                  <a:lnTo>
                    <a:pt x="6053" y="8505"/>
                  </a:lnTo>
                  <a:lnTo>
                    <a:pt x="5667" y="8426"/>
                  </a:lnTo>
                  <a:lnTo>
                    <a:pt x="5192" y="8364"/>
                  </a:lnTo>
                  <a:lnTo>
                    <a:pt x="4747" y="8293"/>
                  </a:lnTo>
                  <a:lnTo>
                    <a:pt x="4243" y="8240"/>
                  </a:lnTo>
                  <a:lnTo>
                    <a:pt x="3738" y="8169"/>
                  </a:lnTo>
                  <a:lnTo>
                    <a:pt x="3145" y="8124"/>
                  </a:lnTo>
                  <a:lnTo>
                    <a:pt x="2522" y="8071"/>
                  </a:lnTo>
                  <a:lnTo>
                    <a:pt x="1899" y="8027"/>
                  </a:lnTo>
                  <a:lnTo>
                    <a:pt x="1187" y="7991"/>
                  </a:lnTo>
                  <a:lnTo>
                    <a:pt x="1098" y="8523"/>
                  </a:lnTo>
                  <a:lnTo>
                    <a:pt x="1068" y="9001"/>
                  </a:lnTo>
                  <a:lnTo>
                    <a:pt x="1098" y="9223"/>
                  </a:lnTo>
                  <a:lnTo>
                    <a:pt x="1127" y="9436"/>
                  </a:lnTo>
                  <a:lnTo>
                    <a:pt x="1157" y="9639"/>
                  </a:lnTo>
                  <a:lnTo>
                    <a:pt x="1216" y="9825"/>
                  </a:lnTo>
                  <a:lnTo>
                    <a:pt x="1335" y="10003"/>
                  </a:lnTo>
                  <a:lnTo>
                    <a:pt x="1454" y="10171"/>
                  </a:lnTo>
                  <a:lnTo>
                    <a:pt x="1573" y="10330"/>
                  </a:lnTo>
                  <a:lnTo>
                    <a:pt x="1721" y="10481"/>
                  </a:lnTo>
                  <a:lnTo>
                    <a:pt x="1869" y="10623"/>
                  </a:lnTo>
                  <a:lnTo>
                    <a:pt x="2047" y="10756"/>
                  </a:lnTo>
                  <a:lnTo>
                    <a:pt x="2255" y="10889"/>
                  </a:lnTo>
                  <a:lnTo>
                    <a:pt x="2492" y="10995"/>
                  </a:lnTo>
                  <a:lnTo>
                    <a:pt x="2759" y="11110"/>
                  </a:lnTo>
                  <a:lnTo>
                    <a:pt x="3026" y="11208"/>
                  </a:lnTo>
                  <a:lnTo>
                    <a:pt x="3323" y="11296"/>
                  </a:lnTo>
                  <a:lnTo>
                    <a:pt x="3679" y="11385"/>
                  </a:lnTo>
                  <a:lnTo>
                    <a:pt x="4035" y="11464"/>
                  </a:lnTo>
                  <a:lnTo>
                    <a:pt x="4421" y="11553"/>
                  </a:lnTo>
                  <a:lnTo>
                    <a:pt x="4807" y="11624"/>
                  </a:lnTo>
                  <a:lnTo>
                    <a:pt x="5252" y="11686"/>
                  </a:lnTo>
                  <a:lnTo>
                    <a:pt x="5756" y="11739"/>
                  </a:lnTo>
                  <a:lnTo>
                    <a:pt x="6231" y="11801"/>
                  </a:lnTo>
                  <a:lnTo>
                    <a:pt x="6765" y="11845"/>
                  </a:lnTo>
                  <a:lnTo>
                    <a:pt x="7299" y="11899"/>
                  </a:lnTo>
                  <a:lnTo>
                    <a:pt x="7922" y="11934"/>
                  </a:lnTo>
                  <a:lnTo>
                    <a:pt x="8545" y="11978"/>
                  </a:lnTo>
                  <a:lnTo>
                    <a:pt x="9168" y="12014"/>
                  </a:lnTo>
                  <a:lnTo>
                    <a:pt x="9851" y="12049"/>
                  </a:lnTo>
                  <a:close/>
                  <a:moveTo>
                    <a:pt x="12254" y="8080"/>
                  </a:moveTo>
                  <a:lnTo>
                    <a:pt x="13352" y="7947"/>
                  </a:lnTo>
                  <a:lnTo>
                    <a:pt x="14390" y="7814"/>
                  </a:lnTo>
                  <a:lnTo>
                    <a:pt x="15310" y="7681"/>
                  </a:lnTo>
                  <a:lnTo>
                    <a:pt x="16141" y="7548"/>
                  </a:lnTo>
                  <a:lnTo>
                    <a:pt x="16556" y="7469"/>
                  </a:lnTo>
                  <a:lnTo>
                    <a:pt x="16942" y="7398"/>
                  </a:lnTo>
                  <a:lnTo>
                    <a:pt x="17595" y="7256"/>
                  </a:lnTo>
                  <a:lnTo>
                    <a:pt x="17921" y="7176"/>
                  </a:lnTo>
                  <a:lnTo>
                    <a:pt x="18722" y="6911"/>
                  </a:lnTo>
                  <a:lnTo>
                    <a:pt x="18959" y="6804"/>
                  </a:lnTo>
                  <a:lnTo>
                    <a:pt x="19167" y="6698"/>
                  </a:lnTo>
                  <a:lnTo>
                    <a:pt x="19375" y="6583"/>
                  </a:lnTo>
                  <a:lnTo>
                    <a:pt x="19523" y="6468"/>
                  </a:lnTo>
                  <a:lnTo>
                    <a:pt x="19671" y="6344"/>
                  </a:lnTo>
                  <a:lnTo>
                    <a:pt x="19820" y="6211"/>
                  </a:lnTo>
                  <a:lnTo>
                    <a:pt x="19938" y="6060"/>
                  </a:lnTo>
                  <a:lnTo>
                    <a:pt x="20116" y="5741"/>
                  </a:lnTo>
                  <a:lnTo>
                    <a:pt x="20176" y="5573"/>
                  </a:lnTo>
                  <a:lnTo>
                    <a:pt x="20235" y="5378"/>
                  </a:lnTo>
                  <a:lnTo>
                    <a:pt x="20265" y="5183"/>
                  </a:lnTo>
                  <a:lnTo>
                    <a:pt x="20265" y="4749"/>
                  </a:lnTo>
                  <a:lnTo>
                    <a:pt x="20235" y="4518"/>
                  </a:lnTo>
                  <a:lnTo>
                    <a:pt x="20205" y="4279"/>
                  </a:lnTo>
                  <a:lnTo>
                    <a:pt x="19553" y="4315"/>
                  </a:lnTo>
                  <a:lnTo>
                    <a:pt x="18930" y="4350"/>
                  </a:lnTo>
                  <a:lnTo>
                    <a:pt x="18336" y="4394"/>
                  </a:lnTo>
                  <a:lnTo>
                    <a:pt x="17773" y="4439"/>
                  </a:lnTo>
                  <a:lnTo>
                    <a:pt x="17238" y="4483"/>
                  </a:lnTo>
                  <a:lnTo>
                    <a:pt x="16764" y="4536"/>
                  </a:lnTo>
                  <a:lnTo>
                    <a:pt x="16259" y="4589"/>
                  </a:lnTo>
                  <a:lnTo>
                    <a:pt x="15429" y="4713"/>
                  </a:lnTo>
                  <a:lnTo>
                    <a:pt x="15043" y="4784"/>
                  </a:lnTo>
                  <a:lnTo>
                    <a:pt x="14716" y="4855"/>
                  </a:lnTo>
                  <a:lnTo>
                    <a:pt x="14390" y="4944"/>
                  </a:lnTo>
                  <a:lnTo>
                    <a:pt x="14064" y="5023"/>
                  </a:lnTo>
                  <a:lnTo>
                    <a:pt x="13767" y="5121"/>
                  </a:lnTo>
                  <a:lnTo>
                    <a:pt x="13530" y="5210"/>
                  </a:lnTo>
                  <a:lnTo>
                    <a:pt x="13292" y="5316"/>
                  </a:lnTo>
                  <a:lnTo>
                    <a:pt x="13085" y="5422"/>
                  </a:lnTo>
                  <a:lnTo>
                    <a:pt x="12907" y="5546"/>
                  </a:lnTo>
                  <a:lnTo>
                    <a:pt x="12758" y="5670"/>
                  </a:lnTo>
                  <a:lnTo>
                    <a:pt x="12610" y="5803"/>
                  </a:lnTo>
                  <a:lnTo>
                    <a:pt x="12373" y="6087"/>
                  </a:lnTo>
                  <a:lnTo>
                    <a:pt x="12284" y="6255"/>
                  </a:lnTo>
                  <a:lnTo>
                    <a:pt x="12224" y="6414"/>
                  </a:lnTo>
                  <a:lnTo>
                    <a:pt x="12105" y="6769"/>
                  </a:lnTo>
                  <a:lnTo>
                    <a:pt x="12105" y="7168"/>
                  </a:lnTo>
                  <a:lnTo>
                    <a:pt x="12165" y="7611"/>
                  </a:lnTo>
                  <a:lnTo>
                    <a:pt x="12254" y="8080"/>
                  </a:lnTo>
                  <a:close/>
                  <a:moveTo>
                    <a:pt x="9880" y="8000"/>
                  </a:moveTo>
                  <a:lnTo>
                    <a:pt x="9762" y="7557"/>
                  </a:lnTo>
                  <a:lnTo>
                    <a:pt x="9643" y="7141"/>
                  </a:lnTo>
                  <a:lnTo>
                    <a:pt x="9495" y="6760"/>
                  </a:lnTo>
                  <a:lnTo>
                    <a:pt x="9346" y="6423"/>
                  </a:lnTo>
                  <a:lnTo>
                    <a:pt x="9257" y="6264"/>
                  </a:lnTo>
                  <a:lnTo>
                    <a:pt x="9138" y="6104"/>
                  </a:lnTo>
                  <a:lnTo>
                    <a:pt x="9020" y="5954"/>
                  </a:lnTo>
                  <a:lnTo>
                    <a:pt x="8782" y="5688"/>
                  </a:lnTo>
                  <a:lnTo>
                    <a:pt x="8604" y="5564"/>
                  </a:lnTo>
                  <a:lnTo>
                    <a:pt x="8456" y="5440"/>
                  </a:lnTo>
                  <a:lnTo>
                    <a:pt x="8278" y="5325"/>
                  </a:lnTo>
                  <a:lnTo>
                    <a:pt x="8070" y="5218"/>
                  </a:lnTo>
                  <a:lnTo>
                    <a:pt x="7833" y="5121"/>
                  </a:lnTo>
                  <a:lnTo>
                    <a:pt x="7566" y="5023"/>
                  </a:lnTo>
                  <a:lnTo>
                    <a:pt x="7299" y="4935"/>
                  </a:lnTo>
                  <a:lnTo>
                    <a:pt x="7002" y="4846"/>
                  </a:lnTo>
                  <a:lnTo>
                    <a:pt x="6705" y="4767"/>
                  </a:lnTo>
                  <a:lnTo>
                    <a:pt x="5993" y="4625"/>
                  </a:lnTo>
                  <a:lnTo>
                    <a:pt x="5548" y="4563"/>
                  </a:lnTo>
                  <a:lnTo>
                    <a:pt x="5133" y="4501"/>
                  </a:lnTo>
                  <a:lnTo>
                    <a:pt x="4184" y="4394"/>
                  </a:lnTo>
                  <a:lnTo>
                    <a:pt x="3649" y="4341"/>
                  </a:lnTo>
                  <a:lnTo>
                    <a:pt x="3086" y="4297"/>
                  </a:lnTo>
                  <a:lnTo>
                    <a:pt x="1840" y="4226"/>
                  </a:lnTo>
                  <a:lnTo>
                    <a:pt x="1780" y="4713"/>
                  </a:lnTo>
                  <a:lnTo>
                    <a:pt x="1751" y="5156"/>
                  </a:lnTo>
                  <a:lnTo>
                    <a:pt x="1751" y="5360"/>
                  </a:lnTo>
                  <a:lnTo>
                    <a:pt x="1780" y="5564"/>
                  </a:lnTo>
                  <a:lnTo>
                    <a:pt x="1840" y="5750"/>
                  </a:lnTo>
                  <a:lnTo>
                    <a:pt x="1899" y="5927"/>
                  </a:lnTo>
                  <a:lnTo>
                    <a:pt x="1958" y="6087"/>
                  </a:lnTo>
                  <a:lnTo>
                    <a:pt x="2047" y="6255"/>
                  </a:lnTo>
                  <a:lnTo>
                    <a:pt x="2166" y="6397"/>
                  </a:lnTo>
                  <a:lnTo>
                    <a:pt x="2314" y="6538"/>
                  </a:lnTo>
                  <a:lnTo>
                    <a:pt x="2463" y="6663"/>
                  </a:lnTo>
                  <a:lnTo>
                    <a:pt x="2819" y="6911"/>
                  </a:lnTo>
                  <a:lnTo>
                    <a:pt x="3026" y="7017"/>
                  </a:lnTo>
                  <a:lnTo>
                    <a:pt x="3264" y="7114"/>
                  </a:lnTo>
                  <a:lnTo>
                    <a:pt x="3560" y="7212"/>
                  </a:lnTo>
                  <a:lnTo>
                    <a:pt x="3827" y="7300"/>
                  </a:lnTo>
                  <a:lnTo>
                    <a:pt x="4154" y="7380"/>
                  </a:lnTo>
                  <a:lnTo>
                    <a:pt x="4480" y="7451"/>
                  </a:lnTo>
                  <a:lnTo>
                    <a:pt x="5192" y="7593"/>
                  </a:lnTo>
                  <a:lnTo>
                    <a:pt x="5608" y="7655"/>
                  </a:lnTo>
                  <a:lnTo>
                    <a:pt x="6053" y="7708"/>
                  </a:lnTo>
                  <a:lnTo>
                    <a:pt x="6527" y="7761"/>
                  </a:lnTo>
                  <a:lnTo>
                    <a:pt x="7002" y="7805"/>
                  </a:lnTo>
                  <a:lnTo>
                    <a:pt x="7507" y="7850"/>
                  </a:lnTo>
                  <a:lnTo>
                    <a:pt x="8664" y="7929"/>
                  </a:lnTo>
                  <a:lnTo>
                    <a:pt x="9880" y="8000"/>
                  </a:lnTo>
                  <a:close/>
                  <a:moveTo>
                    <a:pt x="11067" y="5440"/>
                  </a:moveTo>
                  <a:lnTo>
                    <a:pt x="11809" y="5023"/>
                  </a:lnTo>
                  <a:lnTo>
                    <a:pt x="12491" y="4625"/>
                  </a:lnTo>
                  <a:lnTo>
                    <a:pt x="13085" y="4262"/>
                  </a:lnTo>
                  <a:lnTo>
                    <a:pt x="13619" y="3907"/>
                  </a:lnTo>
                  <a:lnTo>
                    <a:pt x="13826" y="3748"/>
                  </a:lnTo>
                  <a:lnTo>
                    <a:pt x="14034" y="3579"/>
                  </a:lnTo>
                  <a:lnTo>
                    <a:pt x="14212" y="3420"/>
                  </a:lnTo>
                  <a:lnTo>
                    <a:pt x="14420" y="3260"/>
                  </a:lnTo>
                  <a:lnTo>
                    <a:pt x="14657" y="2959"/>
                  </a:lnTo>
                  <a:lnTo>
                    <a:pt x="14776" y="2658"/>
                  </a:lnTo>
                  <a:lnTo>
                    <a:pt x="14805" y="2516"/>
                  </a:lnTo>
                  <a:lnTo>
                    <a:pt x="14805" y="2366"/>
                  </a:lnTo>
                  <a:lnTo>
                    <a:pt x="14776" y="2206"/>
                  </a:lnTo>
                  <a:lnTo>
                    <a:pt x="14716" y="2064"/>
                  </a:lnTo>
                  <a:lnTo>
                    <a:pt x="14627" y="1914"/>
                  </a:lnTo>
                  <a:lnTo>
                    <a:pt x="14479" y="1763"/>
                  </a:lnTo>
                  <a:lnTo>
                    <a:pt x="14123" y="1444"/>
                  </a:lnTo>
                  <a:lnTo>
                    <a:pt x="13886" y="1285"/>
                  </a:lnTo>
                  <a:lnTo>
                    <a:pt x="13648" y="1116"/>
                  </a:lnTo>
                  <a:lnTo>
                    <a:pt x="13352" y="948"/>
                  </a:lnTo>
                  <a:lnTo>
                    <a:pt x="13025" y="762"/>
                  </a:lnTo>
                  <a:lnTo>
                    <a:pt x="12640" y="585"/>
                  </a:lnTo>
                  <a:lnTo>
                    <a:pt x="12254" y="399"/>
                  </a:lnTo>
                  <a:lnTo>
                    <a:pt x="11779" y="204"/>
                  </a:lnTo>
                  <a:lnTo>
                    <a:pt x="11304" y="0"/>
                  </a:lnTo>
                  <a:lnTo>
                    <a:pt x="10770" y="213"/>
                  </a:lnTo>
                  <a:lnTo>
                    <a:pt x="10296" y="425"/>
                  </a:lnTo>
                  <a:lnTo>
                    <a:pt x="9791" y="620"/>
                  </a:lnTo>
                  <a:lnTo>
                    <a:pt x="9376" y="806"/>
                  </a:lnTo>
                  <a:lnTo>
                    <a:pt x="8990" y="992"/>
                  </a:lnTo>
                  <a:lnTo>
                    <a:pt x="8664" y="1178"/>
                  </a:lnTo>
                  <a:lnTo>
                    <a:pt x="8337" y="1347"/>
                  </a:lnTo>
                  <a:lnTo>
                    <a:pt x="8041" y="1515"/>
                  </a:lnTo>
                  <a:lnTo>
                    <a:pt x="7774" y="1692"/>
                  </a:lnTo>
                  <a:lnTo>
                    <a:pt x="7358" y="2011"/>
                  </a:lnTo>
                  <a:lnTo>
                    <a:pt x="7210" y="2171"/>
                  </a:lnTo>
                  <a:lnTo>
                    <a:pt x="7091" y="2330"/>
                  </a:lnTo>
                  <a:lnTo>
                    <a:pt x="6973" y="2631"/>
                  </a:lnTo>
                  <a:lnTo>
                    <a:pt x="6943" y="2782"/>
                  </a:lnTo>
                  <a:lnTo>
                    <a:pt x="6973" y="2941"/>
                  </a:lnTo>
                  <a:lnTo>
                    <a:pt x="7002" y="3092"/>
                  </a:lnTo>
                  <a:lnTo>
                    <a:pt x="7091" y="3243"/>
                  </a:lnTo>
                  <a:lnTo>
                    <a:pt x="7210" y="3393"/>
                  </a:lnTo>
                  <a:lnTo>
                    <a:pt x="7329" y="3553"/>
                  </a:lnTo>
                  <a:lnTo>
                    <a:pt x="7507" y="3703"/>
                  </a:lnTo>
                  <a:lnTo>
                    <a:pt x="7714" y="3863"/>
                  </a:lnTo>
                  <a:lnTo>
                    <a:pt x="8248" y="4182"/>
                  </a:lnTo>
                  <a:lnTo>
                    <a:pt x="8575" y="4359"/>
                  </a:lnTo>
                  <a:lnTo>
                    <a:pt x="8901" y="4518"/>
                  </a:lnTo>
                  <a:lnTo>
                    <a:pt x="9257" y="4696"/>
                  </a:lnTo>
                  <a:lnTo>
                    <a:pt x="10118" y="5059"/>
                  </a:lnTo>
                  <a:lnTo>
                    <a:pt x="11067" y="5440"/>
                  </a:lnTo>
                  <a:close/>
                  <a:moveTo>
                    <a:pt x="11720" y="17383"/>
                  </a:moveTo>
                  <a:lnTo>
                    <a:pt x="9910" y="17383"/>
                  </a:lnTo>
                  <a:lnTo>
                    <a:pt x="9999" y="21600"/>
                  </a:lnTo>
                  <a:lnTo>
                    <a:pt x="11809" y="21591"/>
                  </a:lnTo>
                  <a:lnTo>
                    <a:pt x="11720" y="17383"/>
                  </a:lnTo>
                  <a:close/>
                  <a:moveTo>
                    <a:pt x="9495" y="16293"/>
                  </a:moveTo>
                  <a:lnTo>
                    <a:pt x="9376" y="15779"/>
                  </a:lnTo>
                  <a:lnTo>
                    <a:pt x="9227" y="15292"/>
                  </a:lnTo>
                  <a:lnTo>
                    <a:pt x="9049" y="14858"/>
                  </a:lnTo>
                  <a:lnTo>
                    <a:pt x="8871" y="14459"/>
                  </a:lnTo>
                  <a:lnTo>
                    <a:pt x="8634" y="14087"/>
                  </a:lnTo>
                  <a:lnTo>
                    <a:pt x="8515" y="13919"/>
                  </a:lnTo>
                  <a:lnTo>
                    <a:pt x="8367" y="13759"/>
                  </a:lnTo>
                  <a:lnTo>
                    <a:pt x="8189" y="13600"/>
                  </a:lnTo>
                  <a:lnTo>
                    <a:pt x="8011" y="13449"/>
                  </a:lnTo>
                  <a:lnTo>
                    <a:pt x="7833" y="13316"/>
                  </a:lnTo>
                  <a:lnTo>
                    <a:pt x="7566" y="13183"/>
                  </a:lnTo>
                  <a:lnTo>
                    <a:pt x="7329" y="13059"/>
                  </a:lnTo>
                  <a:lnTo>
                    <a:pt x="7091" y="12944"/>
                  </a:lnTo>
                  <a:lnTo>
                    <a:pt x="6795" y="12820"/>
                  </a:lnTo>
                  <a:lnTo>
                    <a:pt x="6498" y="12723"/>
                  </a:lnTo>
                  <a:lnTo>
                    <a:pt x="5786" y="12528"/>
                  </a:lnTo>
                  <a:lnTo>
                    <a:pt x="5370" y="12448"/>
                  </a:lnTo>
                  <a:lnTo>
                    <a:pt x="4480" y="12288"/>
                  </a:lnTo>
                  <a:lnTo>
                    <a:pt x="3976" y="12218"/>
                  </a:lnTo>
                  <a:lnTo>
                    <a:pt x="3412" y="12147"/>
                  </a:lnTo>
                  <a:lnTo>
                    <a:pt x="2848" y="12085"/>
                  </a:lnTo>
                  <a:lnTo>
                    <a:pt x="2225" y="12032"/>
                  </a:lnTo>
                  <a:lnTo>
                    <a:pt x="1573" y="11978"/>
                  </a:lnTo>
                  <a:lnTo>
                    <a:pt x="860" y="11934"/>
                  </a:lnTo>
                  <a:lnTo>
                    <a:pt x="119" y="11890"/>
                  </a:lnTo>
                  <a:lnTo>
                    <a:pt x="30" y="12466"/>
                  </a:lnTo>
                  <a:lnTo>
                    <a:pt x="0" y="12988"/>
                  </a:lnTo>
                  <a:lnTo>
                    <a:pt x="0" y="13228"/>
                  </a:lnTo>
                  <a:lnTo>
                    <a:pt x="59" y="13449"/>
                  </a:lnTo>
                  <a:lnTo>
                    <a:pt x="89" y="13671"/>
                  </a:lnTo>
                  <a:lnTo>
                    <a:pt x="178" y="13874"/>
                  </a:lnTo>
                  <a:lnTo>
                    <a:pt x="267" y="14069"/>
                  </a:lnTo>
                  <a:lnTo>
                    <a:pt x="356" y="14255"/>
                  </a:lnTo>
                  <a:lnTo>
                    <a:pt x="504" y="14432"/>
                  </a:lnTo>
                  <a:lnTo>
                    <a:pt x="653" y="14592"/>
                  </a:lnTo>
                  <a:lnTo>
                    <a:pt x="831" y="14743"/>
                  </a:lnTo>
                  <a:lnTo>
                    <a:pt x="1038" y="14893"/>
                  </a:lnTo>
                  <a:lnTo>
                    <a:pt x="1246" y="15026"/>
                  </a:lnTo>
                  <a:lnTo>
                    <a:pt x="1543" y="15150"/>
                  </a:lnTo>
                  <a:lnTo>
                    <a:pt x="1810" y="15265"/>
                  </a:lnTo>
                  <a:lnTo>
                    <a:pt x="2107" y="15372"/>
                  </a:lnTo>
                  <a:lnTo>
                    <a:pt x="2433" y="15478"/>
                  </a:lnTo>
                  <a:lnTo>
                    <a:pt x="2789" y="15575"/>
                  </a:lnTo>
                  <a:lnTo>
                    <a:pt x="3175" y="15664"/>
                  </a:lnTo>
                  <a:lnTo>
                    <a:pt x="4065" y="15823"/>
                  </a:lnTo>
                  <a:lnTo>
                    <a:pt x="4510" y="15894"/>
                  </a:lnTo>
                  <a:lnTo>
                    <a:pt x="5014" y="15956"/>
                  </a:lnTo>
                  <a:lnTo>
                    <a:pt x="5548" y="16010"/>
                  </a:lnTo>
                  <a:lnTo>
                    <a:pt x="6142" y="16072"/>
                  </a:lnTo>
                  <a:lnTo>
                    <a:pt x="6735" y="16116"/>
                  </a:lnTo>
                  <a:lnTo>
                    <a:pt x="7388" y="16169"/>
                  </a:lnTo>
                  <a:lnTo>
                    <a:pt x="8070" y="16222"/>
                  </a:lnTo>
                  <a:lnTo>
                    <a:pt x="9495" y="16293"/>
                  </a:lnTo>
                  <a:close/>
                  <a:moveTo>
                    <a:pt x="12254" y="16399"/>
                  </a:moveTo>
                  <a:lnTo>
                    <a:pt x="13530" y="16231"/>
                  </a:lnTo>
                  <a:lnTo>
                    <a:pt x="14716" y="16072"/>
                  </a:lnTo>
                  <a:lnTo>
                    <a:pt x="15814" y="15921"/>
                  </a:lnTo>
                  <a:lnTo>
                    <a:pt x="16793" y="15761"/>
                  </a:lnTo>
                  <a:lnTo>
                    <a:pt x="17268" y="15682"/>
                  </a:lnTo>
                  <a:lnTo>
                    <a:pt x="18099" y="15522"/>
                  </a:lnTo>
                  <a:lnTo>
                    <a:pt x="18455" y="15425"/>
                  </a:lnTo>
                  <a:lnTo>
                    <a:pt x="18841" y="15327"/>
                  </a:lnTo>
                  <a:lnTo>
                    <a:pt x="19197" y="15230"/>
                  </a:lnTo>
                  <a:lnTo>
                    <a:pt x="19493" y="15132"/>
                  </a:lnTo>
                  <a:lnTo>
                    <a:pt x="19790" y="15017"/>
                  </a:lnTo>
                  <a:lnTo>
                    <a:pt x="20057" y="14911"/>
                  </a:lnTo>
                  <a:lnTo>
                    <a:pt x="20295" y="14778"/>
                  </a:lnTo>
                  <a:lnTo>
                    <a:pt x="20710" y="14512"/>
                  </a:lnTo>
                  <a:lnTo>
                    <a:pt x="20918" y="14362"/>
                  </a:lnTo>
                  <a:lnTo>
                    <a:pt x="21066" y="14202"/>
                  </a:lnTo>
                  <a:lnTo>
                    <a:pt x="21214" y="14034"/>
                  </a:lnTo>
                  <a:lnTo>
                    <a:pt x="21333" y="13857"/>
                  </a:lnTo>
                  <a:lnTo>
                    <a:pt x="21422" y="13662"/>
                  </a:lnTo>
                  <a:lnTo>
                    <a:pt x="21481" y="13458"/>
                  </a:lnTo>
                  <a:lnTo>
                    <a:pt x="21541" y="13245"/>
                  </a:lnTo>
                  <a:lnTo>
                    <a:pt x="21570" y="13015"/>
                  </a:lnTo>
                  <a:lnTo>
                    <a:pt x="21600" y="12767"/>
                  </a:lnTo>
                  <a:lnTo>
                    <a:pt x="21600" y="12519"/>
                  </a:lnTo>
                  <a:lnTo>
                    <a:pt x="21570" y="12244"/>
                  </a:lnTo>
                  <a:lnTo>
                    <a:pt x="21511" y="11952"/>
                  </a:lnTo>
                  <a:lnTo>
                    <a:pt x="20740" y="11996"/>
                  </a:lnTo>
                  <a:lnTo>
                    <a:pt x="20027" y="12040"/>
                  </a:lnTo>
                  <a:lnTo>
                    <a:pt x="19345" y="12085"/>
                  </a:lnTo>
                  <a:lnTo>
                    <a:pt x="18692" y="12138"/>
                  </a:lnTo>
                  <a:lnTo>
                    <a:pt x="18069" y="12209"/>
                  </a:lnTo>
                  <a:lnTo>
                    <a:pt x="17476" y="12262"/>
                  </a:lnTo>
                  <a:lnTo>
                    <a:pt x="16942" y="12324"/>
                  </a:lnTo>
                  <a:lnTo>
                    <a:pt x="16408" y="12395"/>
                  </a:lnTo>
                  <a:lnTo>
                    <a:pt x="15933" y="12474"/>
                  </a:lnTo>
                  <a:lnTo>
                    <a:pt x="15102" y="12634"/>
                  </a:lnTo>
                  <a:lnTo>
                    <a:pt x="14716" y="12731"/>
                  </a:lnTo>
                  <a:lnTo>
                    <a:pt x="14360" y="12829"/>
                  </a:lnTo>
                  <a:lnTo>
                    <a:pt x="14034" y="12935"/>
                  </a:lnTo>
                  <a:lnTo>
                    <a:pt x="13737" y="13050"/>
                  </a:lnTo>
                  <a:lnTo>
                    <a:pt x="13470" y="13174"/>
                  </a:lnTo>
                  <a:lnTo>
                    <a:pt x="13233" y="13298"/>
                  </a:lnTo>
                  <a:lnTo>
                    <a:pt x="12996" y="13431"/>
                  </a:lnTo>
                  <a:lnTo>
                    <a:pt x="12818" y="13582"/>
                  </a:lnTo>
                  <a:lnTo>
                    <a:pt x="12521" y="13901"/>
                  </a:lnTo>
                  <a:lnTo>
                    <a:pt x="12402" y="14069"/>
                  </a:lnTo>
                  <a:lnTo>
                    <a:pt x="12284" y="14255"/>
                  </a:lnTo>
                  <a:lnTo>
                    <a:pt x="12165" y="14645"/>
                  </a:lnTo>
                  <a:lnTo>
                    <a:pt x="12076" y="14867"/>
                  </a:lnTo>
                  <a:lnTo>
                    <a:pt x="12076" y="15327"/>
                  </a:lnTo>
                  <a:lnTo>
                    <a:pt x="12105" y="15832"/>
                  </a:lnTo>
                  <a:lnTo>
                    <a:pt x="12254" y="16399"/>
                  </a:lnTo>
                  <a:close/>
                </a:path>
              </a:pathLst>
            </a:custGeom>
            <a:solidFill>
              <a:srgbClr val="009A4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sp>
        <p:nvSpPr>
          <p:cNvPr id="81" name="Rectangle 121">
            <a:extLst>
              <a:ext uri="{FF2B5EF4-FFF2-40B4-BE49-F238E27FC236}">
                <a16:creationId xmlns:a16="http://schemas.microsoft.com/office/drawing/2014/main" id="{C6DCFFAF-EAEE-413B-AE9A-5C3463DC4DAA}"/>
              </a:ext>
            </a:extLst>
          </p:cNvPr>
          <p:cNvSpPr txBox="1">
            <a:spLocks noChangeArrowheads="1"/>
          </p:cNvSpPr>
          <p:nvPr/>
        </p:nvSpPr>
        <p:spPr bwMode="auto">
          <a:xfrm>
            <a:off x="1984281" y="3463057"/>
            <a:ext cx="1296458" cy="3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SEVERAL COMMODITIES</a:t>
            </a:r>
          </a:p>
        </p:txBody>
      </p:sp>
      <p:grpSp>
        <p:nvGrpSpPr>
          <p:cNvPr id="82" name="Group 122">
            <a:extLst>
              <a:ext uri="{FF2B5EF4-FFF2-40B4-BE49-F238E27FC236}">
                <a16:creationId xmlns:a16="http://schemas.microsoft.com/office/drawing/2014/main" id="{884D9556-AA67-49FB-A1A5-CA4B7110364F}"/>
              </a:ext>
            </a:extLst>
          </p:cNvPr>
          <p:cNvGrpSpPr>
            <a:grpSpLocks/>
          </p:cNvGrpSpPr>
          <p:nvPr/>
        </p:nvGrpSpPr>
        <p:grpSpPr bwMode="auto">
          <a:xfrm>
            <a:off x="4543148" y="2873535"/>
            <a:ext cx="614180" cy="467511"/>
            <a:chOff x="0" y="0"/>
            <a:chExt cx="744536" cy="567811"/>
          </a:xfrm>
        </p:grpSpPr>
        <p:sp>
          <p:nvSpPr>
            <p:cNvPr id="83" name="Freeform 10174">
              <a:extLst>
                <a:ext uri="{FF2B5EF4-FFF2-40B4-BE49-F238E27FC236}">
                  <a16:creationId xmlns:a16="http://schemas.microsoft.com/office/drawing/2014/main" id="{F284B37B-4E9F-4BFE-A905-5C56A5800C7B}"/>
                </a:ext>
              </a:extLst>
            </p:cNvPr>
            <p:cNvSpPr>
              <a:spLocks noChangeArrowheads="1"/>
            </p:cNvSpPr>
            <p:nvPr/>
          </p:nvSpPr>
          <p:spPr bwMode="auto">
            <a:xfrm>
              <a:off x="182552" y="110792"/>
              <a:ext cx="393746" cy="457020"/>
            </a:xfrm>
            <a:custGeom>
              <a:avLst/>
              <a:gdLst>
                <a:gd name="T0" fmla="*/ 3588794 w 21600"/>
                <a:gd name="T1" fmla="*/ 4834890 h 21600"/>
                <a:gd name="T2" fmla="*/ 3588794 w 21600"/>
                <a:gd name="T3" fmla="*/ 4834890 h 21600"/>
                <a:gd name="T4" fmla="*/ 3588794 w 21600"/>
                <a:gd name="T5" fmla="*/ 4834890 h 21600"/>
                <a:gd name="T6" fmla="*/ 3588794 w 21600"/>
                <a:gd name="T7" fmla="*/ 483489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283" y="15528"/>
                  </a:moveTo>
                  <a:lnTo>
                    <a:pt x="10677" y="15528"/>
                  </a:lnTo>
                  <a:lnTo>
                    <a:pt x="11071" y="15487"/>
                  </a:lnTo>
                  <a:lnTo>
                    <a:pt x="11366" y="15405"/>
                  </a:lnTo>
                  <a:lnTo>
                    <a:pt x="11661" y="15283"/>
                  </a:lnTo>
                  <a:lnTo>
                    <a:pt x="11907" y="15120"/>
                  </a:lnTo>
                  <a:lnTo>
                    <a:pt x="12055" y="14916"/>
                  </a:lnTo>
                  <a:lnTo>
                    <a:pt x="12153" y="14712"/>
                  </a:lnTo>
                  <a:lnTo>
                    <a:pt x="12202" y="14468"/>
                  </a:lnTo>
                  <a:lnTo>
                    <a:pt x="12153" y="14183"/>
                  </a:lnTo>
                  <a:lnTo>
                    <a:pt x="12104" y="13979"/>
                  </a:lnTo>
                  <a:lnTo>
                    <a:pt x="11956" y="13775"/>
                  </a:lnTo>
                  <a:lnTo>
                    <a:pt x="11661" y="13571"/>
                  </a:lnTo>
                  <a:lnTo>
                    <a:pt x="11415" y="13368"/>
                  </a:lnTo>
                  <a:lnTo>
                    <a:pt x="11021" y="13205"/>
                  </a:lnTo>
                  <a:lnTo>
                    <a:pt x="10579" y="13001"/>
                  </a:lnTo>
                  <a:lnTo>
                    <a:pt x="10037" y="12838"/>
                  </a:lnTo>
                  <a:lnTo>
                    <a:pt x="9250" y="12634"/>
                  </a:lnTo>
                  <a:lnTo>
                    <a:pt x="8512" y="12308"/>
                  </a:lnTo>
                  <a:lnTo>
                    <a:pt x="7922" y="11982"/>
                  </a:lnTo>
                  <a:lnTo>
                    <a:pt x="7380" y="11615"/>
                  </a:lnTo>
                  <a:lnTo>
                    <a:pt x="6987" y="11208"/>
                  </a:lnTo>
                  <a:lnTo>
                    <a:pt x="6790" y="10963"/>
                  </a:lnTo>
                  <a:lnTo>
                    <a:pt x="6642" y="10718"/>
                  </a:lnTo>
                  <a:lnTo>
                    <a:pt x="6544" y="10474"/>
                  </a:lnTo>
                  <a:lnTo>
                    <a:pt x="6446" y="10189"/>
                  </a:lnTo>
                  <a:lnTo>
                    <a:pt x="6396" y="9903"/>
                  </a:lnTo>
                  <a:lnTo>
                    <a:pt x="6396" y="9292"/>
                  </a:lnTo>
                  <a:lnTo>
                    <a:pt x="6446" y="8966"/>
                  </a:lnTo>
                  <a:lnTo>
                    <a:pt x="6495" y="8722"/>
                  </a:lnTo>
                  <a:lnTo>
                    <a:pt x="6593" y="8477"/>
                  </a:lnTo>
                  <a:lnTo>
                    <a:pt x="6741" y="8192"/>
                  </a:lnTo>
                  <a:lnTo>
                    <a:pt x="6888" y="7947"/>
                  </a:lnTo>
                  <a:lnTo>
                    <a:pt x="7085" y="7743"/>
                  </a:lnTo>
                  <a:lnTo>
                    <a:pt x="7282" y="7499"/>
                  </a:lnTo>
                  <a:lnTo>
                    <a:pt x="7528" y="7295"/>
                  </a:lnTo>
                  <a:lnTo>
                    <a:pt x="7774" y="7132"/>
                  </a:lnTo>
                  <a:lnTo>
                    <a:pt x="8069" y="6928"/>
                  </a:lnTo>
                  <a:lnTo>
                    <a:pt x="8364" y="6806"/>
                  </a:lnTo>
                  <a:lnTo>
                    <a:pt x="8709" y="6643"/>
                  </a:lnTo>
                  <a:lnTo>
                    <a:pt x="9053" y="6562"/>
                  </a:lnTo>
                  <a:lnTo>
                    <a:pt x="9841" y="6317"/>
                  </a:lnTo>
                  <a:lnTo>
                    <a:pt x="9841" y="4646"/>
                  </a:lnTo>
                  <a:lnTo>
                    <a:pt x="11858" y="4646"/>
                  </a:lnTo>
                  <a:lnTo>
                    <a:pt x="11858" y="6195"/>
                  </a:lnTo>
                  <a:lnTo>
                    <a:pt x="12793" y="6276"/>
                  </a:lnTo>
                  <a:lnTo>
                    <a:pt x="13580" y="6439"/>
                  </a:lnTo>
                  <a:lnTo>
                    <a:pt x="14170" y="6602"/>
                  </a:lnTo>
                  <a:lnTo>
                    <a:pt x="14761" y="6806"/>
                  </a:lnTo>
                  <a:lnTo>
                    <a:pt x="14170" y="8844"/>
                  </a:lnTo>
                  <a:lnTo>
                    <a:pt x="13728" y="8681"/>
                  </a:lnTo>
                  <a:lnTo>
                    <a:pt x="13039" y="8477"/>
                  </a:lnTo>
                  <a:lnTo>
                    <a:pt x="12694" y="8355"/>
                  </a:lnTo>
                  <a:lnTo>
                    <a:pt x="12251" y="8314"/>
                  </a:lnTo>
                  <a:lnTo>
                    <a:pt x="11759" y="8232"/>
                  </a:lnTo>
                  <a:lnTo>
                    <a:pt x="11267" y="8232"/>
                  </a:lnTo>
                  <a:lnTo>
                    <a:pt x="10775" y="8273"/>
                  </a:lnTo>
                  <a:lnTo>
                    <a:pt x="10431" y="8314"/>
                  </a:lnTo>
                  <a:lnTo>
                    <a:pt x="10087" y="8436"/>
                  </a:lnTo>
                  <a:lnTo>
                    <a:pt x="9890" y="8558"/>
                  </a:lnTo>
                  <a:lnTo>
                    <a:pt x="9693" y="8722"/>
                  </a:lnTo>
                  <a:lnTo>
                    <a:pt x="9595" y="8885"/>
                  </a:lnTo>
                  <a:lnTo>
                    <a:pt x="9545" y="9088"/>
                  </a:lnTo>
                  <a:lnTo>
                    <a:pt x="9496" y="9251"/>
                  </a:lnTo>
                  <a:lnTo>
                    <a:pt x="9545" y="9455"/>
                  </a:lnTo>
                  <a:lnTo>
                    <a:pt x="9644" y="9659"/>
                  </a:lnTo>
                  <a:lnTo>
                    <a:pt x="9791" y="9863"/>
                  </a:lnTo>
                  <a:lnTo>
                    <a:pt x="10037" y="10026"/>
                  </a:lnTo>
                  <a:lnTo>
                    <a:pt x="10825" y="10433"/>
                  </a:lnTo>
                  <a:lnTo>
                    <a:pt x="11317" y="10596"/>
                  </a:lnTo>
                  <a:lnTo>
                    <a:pt x="11956" y="10800"/>
                  </a:lnTo>
                  <a:lnTo>
                    <a:pt x="12793" y="11126"/>
                  </a:lnTo>
                  <a:lnTo>
                    <a:pt x="13531" y="11411"/>
                  </a:lnTo>
                  <a:lnTo>
                    <a:pt x="13826" y="11574"/>
                  </a:lnTo>
                  <a:lnTo>
                    <a:pt x="14072" y="11778"/>
                  </a:lnTo>
                  <a:lnTo>
                    <a:pt x="14367" y="11982"/>
                  </a:lnTo>
                  <a:lnTo>
                    <a:pt x="14564" y="12145"/>
                  </a:lnTo>
                  <a:lnTo>
                    <a:pt x="14712" y="12349"/>
                  </a:lnTo>
                  <a:lnTo>
                    <a:pt x="14908" y="12593"/>
                  </a:lnTo>
                  <a:lnTo>
                    <a:pt x="15007" y="12838"/>
                  </a:lnTo>
                  <a:lnTo>
                    <a:pt x="15154" y="13042"/>
                  </a:lnTo>
                  <a:lnTo>
                    <a:pt x="15253" y="13327"/>
                  </a:lnTo>
                  <a:lnTo>
                    <a:pt x="15302" y="13571"/>
                  </a:lnTo>
                  <a:lnTo>
                    <a:pt x="15351" y="13897"/>
                  </a:lnTo>
                  <a:lnTo>
                    <a:pt x="15351" y="14509"/>
                  </a:lnTo>
                  <a:lnTo>
                    <a:pt x="15302" y="14753"/>
                  </a:lnTo>
                  <a:lnTo>
                    <a:pt x="15105" y="15324"/>
                  </a:lnTo>
                  <a:lnTo>
                    <a:pt x="14958" y="15568"/>
                  </a:lnTo>
                  <a:lnTo>
                    <a:pt x="14810" y="15854"/>
                  </a:lnTo>
                  <a:lnTo>
                    <a:pt x="14613" y="16098"/>
                  </a:lnTo>
                  <a:lnTo>
                    <a:pt x="14416" y="16302"/>
                  </a:lnTo>
                  <a:lnTo>
                    <a:pt x="13875" y="16750"/>
                  </a:lnTo>
                  <a:lnTo>
                    <a:pt x="13629" y="16913"/>
                  </a:lnTo>
                  <a:lnTo>
                    <a:pt x="13236" y="17035"/>
                  </a:lnTo>
                  <a:lnTo>
                    <a:pt x="12940" y="17239"/>
                  </a:lnTo>
                  <a:lnTo>
                    <a:pt x="12547" y="17362"/>
                  </a:lnTo>
                  <a:lnTo>
                    <a:pt x="12153" y="17443"/>
                  </a:lnTo>
                  <a:lnTo>
                    <a:pt x="11710" y="17525"/>
                  </a:lnTo>
                  <a:lnTo>
                    <a:pt x="11710" y="19358"/>
                  </a:lnTo>
                  <a:lnTo>
                    <a:pt x="9742" y="19358"/>
                  </a:lnTo>
                  <a:lnTo>
                    <a:pt x="9742" y="17647"/>
                  </a:lnTo>
                  <a:lnTo>
                    <a:pt x="9201" y="17606"/>
                  </a:lnTo>
                  <a:lnTo>
                    <a:pt x="8709" y="17565"/>
                  </a:lnTo>
                  <a:lnTo>
                    <a:pt x="8217" y="17484"/>
                  </a:lnTo>
                  <a:lnTo>
                    <a:pt x="7774" y="17402"/>
                  </a:lnTo>
                  <a:lnTo>
                    <a:pt x="6888" y="17158"/>
                  </a:lnTo>
                  <a:lnTo>
                    <a:pt x="6593" y="16995"/>
                  </a:lnTo>
                  <a:lnTo>
                    <a:pt x="6249" y="16872"/>
                  </a:lnTo>
                  <a:lnTo>
                    <a:pt x="6839" y="14753"/>
                  </a:lnTo>
                  <a:lnTo>
                    <a:pt x="7577" y="15038"/>
                  </a:lnTo>
                  <a:lnTo>
                    <a:pt x="8364" y="15324"/>
                  </a:lnTo>
                  <a:lnTo>
                    <a:pt x="9250" y="15487"/>
                  </a:lnTo>
                  <a:lnTo>
                    <a:pt x="9742" y="15528"/>
                  </a:lnTo>
                  <a:lnTo>
                    <a:pt x="10283" y="15528"/>
                  </a:lnTo>
                  <a:close/>
                  <a:moveTo>
                    <a:pt x="10874" y="0"/>
                  </a:moveTo>
                  <a:lnTo>
                    <a:pt x="9791" y="41"/>
                  </a:lnTo>
                  <a:lnTo>
                    <a:pt x="8856" y="163"/>
                  </a:lnTo>
                  <a:lnTo>
                    <a:pt x="8069" y="367"/>
                  </a:lnTo>
                  <a:lnTo>
                    <a:pt x="7430" y="530"/>
                  </a:lnTo>
                  <a:lnTo>
                    <a:pt x="6593" y="856"/>
                  </a:lnTo>
                  <a:lnTo>
                    <a:pt x="6347" y="978"/>
                  </a:lnTo>
                  <a:lnTo>
                    <a:pt x="6200" y="1263"/>
                  </a:lnTo>
                  <a:lnTo>
                    <a:pt x="5658" y="1875"/>
                  </a:lnTo>
                  <a:lnTo>
                    <a:pt x="4920" y="2853"/>
                  </a:lnTo>
                  <a:lnTo>
                    <a:pt x="3985" y="4157"/>
                  </a:lnTo>
                  <a:lnTo>
                    <a:pt x="3493" y="4891"/>
                  </a:lnTo>
                  <a:lnTo>
                    <a:pt x="3051" y="5746"/>
                  </a:lnTo>
                  <a:lnTo>
                    <a:pt x="2509" y="6562"/>
                  </a:lnTo>
                  <a:lnTo>
                    <a:pt x="2017" y="7417"/>
                  </a:lnTo>
                  <a:lnTo>
                    <a:pt x="1624" y="8314"/>
                  </a:lnTo>
                  <a:lnTo>
                    <a:pt x="1181" y="9251"/>
                  </a:lnTo>
                  <a:lnTo>
                    <a:pt x="836" y="10189"/>
                  </a:lnTo>
                  <a:lnTo>
                    <a:pt x="541" y="11167"/>
                  </a:lnTo>
                  <a:lnTo>
                    <a:pt x="246" y="12104"/>
                  </a:lnTo>
                  <a:lnTo>
                    <a:pt x="98" y="13042"/>
                  </a:lnTo>
                  <a:lnTo>
                    <a:pt x="0" y="13979"/>
                  </a:lnTo>
                  <a:lnTo>
                    <a:pt x="0" y="14916"/>
                  </a:lnTo>
                  <a:lnTo>
                    <a:pt x="148" y="15813"/>
                  </a:lnTo>
                  <a:lnTo>
                    <a:pt x="344" y="16669"/>
                  </a:lnTo>
                  <a:lnTo>
                    <a:pt x="738" y="17443"/>
                  </a:lnTo>
                  <a:lnTo>
                    <a:pt x="1279" y="18217"/>
                  </a:lnTo>
                  <a:lnTo>
                    <a:pt x="1870" y="18910"/>
                  </a:lnTo>
                  <a:lnTo>
                    <a:pt x="2706" y="19562"/>
                  </a:lnTo>
                  <a:lnTo>
                    <a:pt x="3739" y="20133"/>
                  </a:lnTo>
                  <a:lnTo>
                    <a:pt x="4871" y="20622"/>
                  </a:lnTo>
                  <a:lnTo>
                    <a:pt x="6249" y="20989"/>
                  </a:lnTo>
                  <a:lnTo>
                    <a:pt x="7823" y="21315"/>
                  </a:lnTo>
                  <a:lnTo>
                    <a:pt x="9595" y="21518"/>
                  </a:lnTo>
                  <a:lnTo>
                    <a:pt x="11563" y="21600"/>
                  </a:lnTo>
                  <a:lnTo>
                    <a:pt x="11858" y="21600"/>
                  </a:lnTo>
                  <a:lnTo>
                    <a:pt x="12497" y="21559"/>
                  </a:lnTo>
                  <a:lnTo>
                    <a:pt x="13531" y="21478"/>
                  </a:lnTo>
                  <a:lnTo>
                    <a:pt x="14712" y="21274"/>
                  </a:lnTo>
                  <a:lnTo>
                    <a:pt x="15400" y="21152"/>
                  </a:lnTo>
                  <a:lnTo>
                    <a:pt x="16778" y="20744"/>
                  </a:lnTo>
                  <a:lnTo>
                    <a:pt x="17418" y="20500"/>
                  </a:lnTo>
                  <a:lnTo>
                    <a:pt x="18107" y="20174"/>
                  </a:lnTo>
                  <a:lnTo>
                    <a:pt x="18795" y="19807"/>
                  </a:lnTo>
                  <a:lnTo>
                    <a:pt x="19435" y="19399"/>
                  </a:lnTo>
                  <a:lnTo>
                    <a:pt x="19976" y="18910"/>
                  </a:lnTo>
                  <a:lnTo>
                    <a:pt x="20468" y="18340"/>
                  </a:lnTo>
                  <a:lnTo>
                    <a:pt x="20911" y="17810"/>
                  </a:lnTo>
                  <a:lnTo>
                    <a:pt x="21206" y="17076"/>
                  </a:lnTo>
                  <a:lnTo>
                    <a:pt x="21452" y="16343"/>
                  </a:lnTo>
                  <a:lnTo>
                    <a:pt x="21600" y="15528"/>
                  </a:lnTo>
                  <a:lnTo>
                    <a:pt x="21600" y="14631"/>
                  </a:lnTo>
                  <a:lnTo>
                    <a:pt x="21452" y="13612"/>
                  </a:lnTo>
                  <a:lnTo>
                    <a:pt x="21157" y="12512"/>
                  </a:lnTo>
                  <a:lnTo>
                    <a:pt x="20764" y="11330"/>
                  </a:lnTo>
                  <a:lnTo>
                    <a:pt x="20124" y="10066"/>
                  </a:lnTo>
                  <a:lnTo>
                    <a:pt x="19337" y="8681"/>
                  </a:lnTo>
                  <a:lnTo>
                    <a:pt x="18353" y="7173"/>
                  </a:lnTo>
                  <a:lnTo>
                    <a:pt x="17123" y="5543"/>
                  </a:lnTo>
                  <a:lnTo>
                    <a:pt x="15696" y="3872"/>
                  </a:lnTo>
                  <a:lnTo>
                    <a:pt x="14023" y="2038"/>
                  </a:lnTo>
                  <a:lnTo>
                    <a:pt x="12153" y="41"/>
                  </a:lnTo>
                  <a:lnTo>
                    <a:pt x="11464" y="41"/>
                  </a:lnTo>
                  <a:lnTo>
                    <a:pt x="10874"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4" name="Freeform 10175">
              <a:extLst>
                <a:ext uri="{FF2B5EF4-FFF2-40B4-BE49-F238E27FC236}">
                  <a16:creationId xmlns:a16="http://schemas.microsoft.com/office/drawing/2014/main" id="{7B010475-BB1D-4AC1-83BE-9C5F08BCDB57}"/>
                </a:ext>
              </a:extLst>
            </p:cNvPr>
            <p:cNvSpPr>
              <a:spLocks noChangeArrowheads="1"/>
            </p:cNvSpPr>
            <p:nvPr/>
          </p:nvSpPr>
          <p:spPr bwMode="auto">
            <a:xfrm>
              <a:off x="257723" y="0"/>
              <a:ext cx="150340" cy="110794"/>
            </a:xfrm>
            <a:custGeom>
              <a:avLst/>
              <a:gdLst>
                <a:gd name="T0" fmla="*/ 523197 w 21600"/>
                <a:gd name="T1" fmla="*/ 284151 h 21600"/>
                <a:gd name="T2" fmla="*/ 523197 w 21600"/>
                <a:gd name="T3" fmla="*/ 284151 h 21600"/>
                <a:gd name="T4" fmla="*/ 523197 w 21600"/>
                <a:gd name="T5" fmla="*/ 284151 h 21600"/>
                <a:gd name="T6" fmla="*/ 523197 w 21600"/>
                <a:gd name="T7" fmla="*/ 28415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6329" y="0"/>
                  </a:moveTo>
                  <a:lnTo>
                    <a:pt x="14914" y="0"/>
                  </a:lnTo>
                  <a:lnTo>
                    <a:pt x="13371" y="167"/>
                  </a:lnTo>
                  <a:lnTo>
                    <a:pt x="11957" y="502"/>
                  </a:lnTo>
                  <a:lnTo>
                    <a:pt x="8614" y="1842"/>
                  </a:lnTo>
                  <a:lnTo>
                    <a:pt x="6814" y="2847"/>
                  </a:lnTo>
                  <a:lnTo>
                    <a:pt x="5271" y="4186"/>
                  </a:lnTo>
                  <a:lnTo>
                    <a:pt x="3471" y="5526"/>
                  </a:lnTo>
                  <a:lnTo>
                    <a:pt x="4757" y="8037"/>
                  </a:lnTo>
                  <a:lnTo>
                    <a:pt x="6171" y="10214"/>
                  </a:lnTo>
                  <a:lnTo>
                    <a:pt x="7071" y="11721"/>
                  </a:lnTo>
                  <a:lnTo>
                    <a:pt x="7457" y="12391"/>
                  </a:lnTo>
                  <a:lnTo>
                    <a:pt x="2314" y="6865"/>
                  </a:lnTo>
                  <a:lnTo>
                    <a:pt x="1157" y="8037"/>
                  </a:lnTo>
                  <a:lnTo>
                    <a:pt x="0" y="9544"/>
                  </a:lnTo>
                  <a:lnTo>
                    <a:pt x="6043" y="21600"/>
                  </a:lnTo>
                  <a:lnTo>
                    <a:pt x="6814" y="21098"/>
                  </a:lnTo>
                  <a:lnTo>
                    <a:pt x="9514" y="19591"/>
                  </a:lnTo>
                  <a:lnTo>
                    <a:pt x="11057" y="18921"/>
                  </a:lnTo>
                  <a:lnTo>
                    <a:pt x="12986" y="18251"/>
                  </a:lnTo>
                  <a:lnTo>
                    <a:pt x="15171" y="17916"/>
                  </a:lnTo>
                  <a:lnTo>
                    <a:pt x="17357" y="17749"/>
                  </a:lnTo>
                  <a:lnTo>
                    <a:pt x="18771" y="17749"/>
                  </a:lnTo>
                  <a:lnTo>
                    <a:pt x="19929" y="17916"/>
                  </a:lnTo>
                  <a:lnTo>
                    <a:pt x="20571" y="15237"/>
                  </a:lnTo>
                  <a:lnTo>
                    <a:pt x="21343" y="9377"/>
                  </a:lnTo>
                  <a:lnTo>
                    <a:pt x="21471" y="7702"/>
                  </a:lnTo>
                  <a:lnTo>
                    <a:pt x="21600" y="6195"/>
                  </a:lnTo>
                  <a:lnTo>
                    <a:pt x="21471" y="4688"/>
                  </a:lnTo>
                  <a:lnTo>
                    <a:pt x="21343" y="3349"/>
                  </a:lnTo>
                  <a:lnTo>
                    <a:pt x="21086" y="2177"/>
                  </a:lnTo>
                  <a:lnTo>
                    <a:pt x="20700" y="1340"/>
                  </a:lnTo>
                  <a:lnTo>
                    <a:pt x="20443" y="1005"/>
                  </a:lnTo>
                  <a:lnTo>
                    <a:pt x="20186" y="502"/>
                  </a:lnTo>
                  <a:lnTo>
                    <a:pt x="19671" y="335"/>
                  </a:lnTo>
                  <a:lnTo>
                    <a:pt x="19286" y="167"/>
                  </a:lnTo>
                  <a:lnTo>
                    <a:pt x="18000" y="0"/>
                  </a:lnTo>
                  <a:lnTo>
                    <a:pt x="16329"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5" name="Freeform 10176">
              <a:extLst>
                <a:ext uri="{FF2B5EF4-FFF2-40B4-BE49-F238E27FC236}">
                  <a16:creationId xmlns:a16="http://schemas.microsoft.com/office/drawing/2014/main" id="{7F46B8C1-1925-4ED1-9E64-BEFE391130E4}"/>
                </a:ext>
              </a:extLst>
            </p:cNvPr>
            <p:cNvSpPr>
              <a:spLocks noChangeArrowheads="1"/>
            </p:cNvSpPr>
            <p:nvPr/>
          </p:nvSpPr>
          <p:spPr bwMode="auto">
            <a:xfrm>
              <a:off x="-1" y="86557"/>
              <a:ext cx="239829" cy="356616"/>
            </a:xfrm>
            <a:custGeom>
              <a:avLst/>
              <a:gdLst>
                <a:gd name="T0" fmla="*/ 1331439 w 21600"/>
                <a:gd name="T1" fmla="*/ 2943865 h 21600"/>
                <a:gd name="T2" fmla="*/ 1331439 w 21600"/>
                <a:gd name="T3" fmla="*/ 2943865 h 21600"/>
                <a:gd name="T4" fmla="*/ 1331439 w 21600"/>
                <a:gd name="T5" fmla="*/ 2943865 h 21600"/>
                <a:gd name="T6" fmla="*/ 1331439 w 21600"/>
                <a:gd name="T7" fmla="*/ 294386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3915" y="0"/>
                  </a:moveTo>
                  <a:lnTo>
                    <a:pt x="12458" y="52"/>
                  </a:lnTo>
                  <a:lnTo>
                    <a:pt x="11326" y="209"/>
                  </a:lnTo>
                  <a:lnTo>
                    <a:pt x="10274" y="313"/>
                  </a:lnTo>
                  <a:lnTo>
                    <a:pt x="9546" y="522"/>
                  </a:lnTo>
                  <a:lnTo>
                    <a:pt x="8413" y="835"/>
                  </a:lnTo>
                  <a:lnTo>
                    <a:pt x="8090" y="991"/>
                  </a:lnTo>
                  <a:lnTo>
                    <a:pt x="7200" y="1826"/>
                  </a:lnTo>
                  <a:lnTo>
                    <a:pt x="5097" y="4174"/>
                  </a:lnTo>
                  <a:lnTo>
                    <a:pt x="3883" y="5687"/>
                  </a:lnTo>
                  <a:lnTo>
                    <a:pt x="2589" y="7409"/>
                  </a:lnTo>
                  <a:lnTo>
                    <a:pt x="2022" y="8296"/>
                  </a:lnTo>
                  <a:lnTo>
                    <a:pt x="1456" y="9235"/>
                  </a:lnTo>
                  <a:lnTo>
                    <a:pt x="971" y="10174"/>
                  </a:lnTo>
                  <a:lnTo>
                    <a:pt x="566" y="11113"/>
                  </a:lnTo>
                  <a:lnTo>
                    <a:pt x="243" y="12052"/>
                  </a:lnTo>
                  <a:lnTo>
                    <a:pt x="81" y="12991"/>
                  </a:lnTo>
                  <a:lnTo>
                    <a:pt x="0" y="13983"/>
                  </a:lnTo>
                  <a:lnTo>
                    <a:pt x="0" y="14870"/>
                  </a:lnTo>
                  <a:lnTo>
                    <a:pt x="81" y="15757"/>
                  </a:lnTo>
                  <a:lnTo>
                    <a:pt x="404" y="16643"/>
                  </a:lnTo>
                  <a:lnTo>
                    <a:pt x="809" y="17426"/>
                  </a:lnTo>
                  <a:lnTo>
                    <a:pt x="2265" y="18887"/>
                  </a:lnTo>
                  <a:lnTo>
                    <a:pt x="3317" y="19513"/>
                  </a:lnTo>
                  <a:lnTo>
                    <a:pt x="4611" y="20087"/>
                  </a:lnTo>
                  <a:lnTo>
                    <a:pt x="6067" y="20557"/>
                  </a:lnTo>
                  <a:lnTo>
                    <a:pt x="7847" y="20974"/>
                  </a:lnTo>
                  <a:lnTo>
                    <a:pt x="9870" y="21287"/>
                  </a:lnTo>
                  <a:lnTo>
                    <a:pt x="12135" y="21496"/>
                  </a:lnTo>
                  <a:lnTo>
                    <a:pt x="14643" y="21600"/>
                  </a:lnTo>
                  <a:lnTo>
                    <a:pt x="14481" y="20661"/>
                  </a:lnTo>
                  <a:lnTo>
                    <a:pt x="14319" y="19774"/>
                  </a:lnTo>
                  <a:lnTo>
                    <a:pt x="14319" y="18835"/>
                  </a:lnTo>
                  <a:lnTo>
                    <a:pt x="14481" y="17896"/>
                  </a:lnTo>
                  <a:lnTo>
                    <a:pt x="6957" y="17896"/>
                  </a:lnTo>
                  <a:lnTo>
                    <a:pt x="6957" y="16278"/>
                  </a:lnTo>
                  <a:lnTo>
                    <a:pt x="7524" y="16122"/>
                  </a:lnTo>
                  <a:lnTo>
                    <a:pt x="8090" y="15861"/>
                  </a:lnTo>
                  <a:lnTo>
                    <a:pt x="9142" y="15183"/>
                  </a:lnTo>
                  <a:lnTo>
                    <a:pt x="9546" y="14817"/>
                  </a:lnTo>
                  <a:lnTo>
                    <a:pt x="10031" y="13878"/>
                  </a:lnTo>
                  <a:lnTo>
                    <a:pt x="10112" y="13409"/>
                  </a:lnTo>
                  <a:lnTo>
                    <a:pt x="10112" y="12991"/>
                  </a:lnTo>
                  <a:lnTo>
                    <a:pt x="10031" y="12626"/>
                  </a:lnTo>
                  <a:lnTo>
                    <a:pt x="7281" y="12626"/>
                  </a:lnTo>
                  <a:lnTo>
                    <a:pt x="7281" y="10643"/>
                  </a:lnTo>
                  <a:lnTo>
                    <a:pt x="9546" y="10643"/>
                  </a:lnTo>
                  <a:lnTo>
                    <a:pt x="9384" y="9861"/>
                  </a:lnTo>
                  <a:lnTo>
                    <a:pt x="9303" y="9078"/>
                  </a:lnTo>
                  <a:lnTo>
                    <a:pt x="9384" y="8609"/>
                  </a:lnTo>
                  <a:lnTo>
                    <a:pt x="9465" y="8191"/>
                  </a:lnTo>
                  <a:lnTo>
                    <a:pt x="9546" y="7722"/>
                  </a:lnTo>
                  <a:lnTo>
                    <a:pt x="10031" y="6991"/>
                  </a:lnTo>
                  <a:lnTo>
                    <a:pt x="10274" y="6678"/>
                  </a:lnTo>
                  <a:lnTo>
                    <a:pt x="11083" y="6052"/>
                  </a:lnTo>
                  <a:lnTo>
                    <a:pt x="11488" y="5843"/>
                  </a:lnTo>
                  <a:lnTo>
                    <a:pt x="12054" y="5635"/>
                  </a:lnTo>
                  <a:lnTo>
                    <a:pt x="12539" y="5426"/>
                  </a:lnTo>
                  <a:lnTo>
                    <a:pt x="13106" y="5217"/>
                  </a:lnTo>
                  <a:lnTo>
                    <a:pt x="13672" y="5113"/>
                  </a:lnTo>
                  <a:lnTo>
                    <a:pt x="14966" y="5009"/>
                  </a:lnTo>
                  <a:lnTo>
                    <a:pt x="15775" y="4957"/>
                  </a:lnTo>
                  <a:lnTo>
                    <a:pt x="16746" y="5009"/>
                  </a:lnTo>
                  <a:lnTo>
                    <a:pt x="17717" y="5113"/>
                  </a:lnTo>
                  <a:lnTo>
                    <a:pt x="18526" y="5270"/>
                  </a:lnTo>
                  <a:lnTo>
                    <a:pt x="19011" y="5478"/>
                  </a:lnTo>
                  <a:lnTo>
                    <a:pt x="18283" y="7670"/>
                  </a:lnTo>
                  <a:lnTo>
                    <a:pt x="17879" y="7513"/>
                  </a:lnTo>
                  <a:lnTo>
                    <a:pt x="17393" y="7409"/>
                  </a:lnTo>
                  <a:lnTo>
                    <a:pt x="16665" y="7357"/>
                  </a:lnTo>
                  <a:lnTo>
                    <a:pt x="15290" y="7357"/>
                  </a:lnTo>
                  <a:lnTo>
                    <a:pt x="14724" y="7513"/>
                  </a:lnTo>
                  <a:lnTo>
                    <a:pt x="14238" y="7670"/>
                  </a:lnTo>
                  <a:lnTo>
                    <a:pt x="13834" y="7930"/>
                  </a:lnTo>
                  <a:lnTo>
                    <a:pt x="13591" y="8191"/>
                  </a:lnTo>
                  <a:lnTo>
                    <a:pt x="13429" y="8452"/>
                  </a:lnTo>
                  <a:lnTo>
                    <a:pt x="13348" y="8817"/>
                  </a:lnTo>
                  <a:lnTo>
                    <a:pt x="13348" y="9183"/>
                  </a:lnTo>
                  <a:lnTo>
                    <a:pt x="13429" y="9913"/>
                  </a:lnTo>
                  <a:lnTo>
                    <a:pt x="13591" y="10643"/>
                  </a:lnTo>
                  <a:lnTo>
                    <a:pt x="17474" y="10643"/>
                  </a:lnTo>
                  <a:lnTo>
                    <a:pt x="17474" y="10696"/>
                  </a:lnTo>
                  <a:lnTo>
                    <a:pt x="18526" y="9183"/>
                  </a:lnTo>
                  <a:lnTo>
                    <a:pt x="19497" y="7774"/>
                  </a:lnTo>
                  <a:lnTo>
                    <a:pt x="20548" y="6470"/>
                  </a:lnTo>
                  <a:lnTo>
                    <a:pt x="21600" y="5217"/>
                  </a:lnTo>
                  <a:lnTo>
                    <a:pt x="20306" y="4017"/>
                  </a:lnTo>
                  <a:lnTo>
                    <a:pt x="18849" y="2713"/>
                  </a:lnTo>
                  <a:lnTo>
                    <a:pt x="17312" y="1461"/>
                  </a:lnTo>
                  <a:lnTo>
                    <a:pt x="15533" y="52"/>
                  </a:lnTo>
                  <a:lnTo>
                    <a:pt x="14724" y="0"/>
                  </a:lnTo>
                  <a:lnTo>
                    <a:pt x="13915"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6" name="Freeform 10177">
              <a:extLst>
                <a:ext uri="{FF2B5EF4-FFF2-40B4-BE49-F238E27FC236}">
                  <a16:creationId xmlns:a16="http://schemas.microsoft.com/office/drawing/2014/main" id="{41986345-393E-4308-95CC-C0B3FC6A6508}"/>
                </a:ext>
              </a:extLst>
            </p:cNvPr>
            <p:cNvSpPr>
              <a:spLocks noChangeArrowheads="1"/>
            </p:cNvSpPr>
            <p:nvPr/>
          </p:nvSpPr>
          <p:spPr bwMode="auto">
            <a:xfrm>
              <a:off x="136020" y="294293"/>
              <a:ext cx="46537" cy="48473"/>
            </a:xfrm>
            <a:custGeom>
              <a:avLst/>
              <a:gdLst>
                <a:gd name="T0" fmla="*/ 50133 w 21600"/>
                <a:gd name="T1" fmla="*/ 54391 h 21600"/>
                <a:gd name="T2" fmla="*/ 50133 w 21600"/>
                <a:gd name="T3" fmla="*/ 54391 h 21600"/>
                <a:gd name="T4" fmla="*/ 50133 w 21600"/>
                <a:gd name="T5" fmla="*/ 54391 h 21600"/>
                <a:gd name="T6" fmla="*/ 50133 w 21600"/>
                <a:gd name="T7" fmla="*/ 5439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8640" y="0"/>
                  </a:lnTo>
                  <a:lnTo>
                    <a:pt x="8640" y="5600"/>
                  </a:lnTo>
                  <a:lnTo>
                    <a:pt x="8208" y="8000"/>
                  </a:lnTo>
                  <a:lnTo>
                    <a:pt x="6480" y="13600"/>
                  </a:lnTo>
                  <a:lnTo>
                    <a:pt x="4752" y="16000"/>
                  </a:lnTo>
                  <a:lnTo>
                    <a:pt x="2592" y="18800"/>
                  </a:lnTo>
                  <a:lnTo>
                    <a:pt x="0" y="21200"/>
                  </a:lnTo>
                  <a:lnTo>
                    <a:pt x="0" y="21600"/>
                  </a:lnTo>
                  <a:lnTo>
                    <a:pt x="15120" y="21600"/>
                  </a:lnTo>
                  <a:lnTo>
                    <a:pt x="16416" y="16000"/>
                  </a:lnTo>
                  <a:lnTo>
                    <a:pt x="17712" y="10800"/>
                  </a:lnTo>
                  <a:lnTo>
                    <a:pt x="19872" y="5600"/>
                  </a:lnTo>
                  <a:lnTo>
                    <a:pt x="21600"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7" name="Freeform 10178">
              <a:extLst>
                <a:ext uri="{FF2B5EF4-FFF2-40B4-BE49-F238E27FC236}">
                  <a16:creationId xmlns:a16="http://schemas.microsoft.com/office/drawing/2014/main" id="{16FE198A-94B8-4E4E-BE9C-0C8D1A8C31FA}"/>
                </a:ext>
              </a:extLst>
            </p:cNvPr>
            <p:cNvSpPr>
              <a:spLocks noChangeArrowheads="1"/>
            </p:cNvSpPr>
            <p:nvPr/>
          </p:nvSpPr>
          <p:spPr bwMode="auto">
            <a:xfrm>
              <a:off x="60850" y="0"/>
              <a:ext cx="114545" cy="86559"/>
            </a:xfrm>
            <a:custGeom>
              <a:avLst/>
              <a:gdLst>
                <a:gd name="T0" fmla="*/ 303719 w 21600"/>
                <a:gd name="T1" fmla="*/ 173439 h 21600"/>
                <a:gd name="T2" fmla="*/ 303719 w 21600"/>
                <a:gd name="T3" fmla="*/ 173439 h 21600"/>
                <a:gd name="T4" fmla="*/ 303719 w 21600"/>
                <a:gd name="T5" fmla="*/ 173439 h 21600"/>
                <a:gd name="T6" fmla="*/ 303719 w 21600"/>
                <a:gd name="T7" fmla="*/ 17343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6324" y="0"/>
                  </a:moveTo>
                  <a:lnTo>
                    <a:pt x="14840" y="0"/>
                  </a:lnTo>
                  <a:lnTo>
                    <a:pt x="13521" y="214"/>
                  </a:lnTo>
                  <a:lnTo>
                    <a:pt x="11872" y="642"/>
                  </a:lnTo>
                  <a:lnTo>
                    <a:pt x="8574" y="1925"/>
                  </a:lnTo>
                  <a:lnTo>
                    <a:pt x="6760" y="2780"/>
                  </a:lnTo>
                  <a:lnTo>
                    <a:pt x="5276" y="4063"/>
                  </a:lnTo>
                  <a:lnTo>
                    <a:pt x="3463" y="5774"/>
                  </a:lnTo>
                  <a:lnTo>
                    <a:pt x="6101" y="10265"/>
                  </a:lnTo>
                  <a:lnTo>
                    <a:pt x="7420" y="12404"/>
                  </a:lnTo>
                  <a:lnTo>
                    <a:pt x="2144" y="6844"/>
                  </a:lnTo>
                  <a:lnTo>
                    <a:pt x="1154" y="7913"/>
                  </a:lnTo>
                  <a:lnTo>
                    <a:pt x="0" y="9624"/>
                  </a:lnTo>
                  <a:lnTo>
                    <a:pt x="5936" y="21600"/>
                  </a:lnTo>
                  <a:lnTo>
                    <a:pt x="6925" y="20958"/>
                  </a:lnTo>
                  <a:lnTo>
                    <a:pt x="9398" y="19675"/>
                  </a:lnTo>
                  <a:lnTo>
                    <a:pt x="11212" y="19034"/>
                  </a:lnTo>
                  <a:lnTo>
                    <a:pt x="13026" y="18178"/>
                  </a:lnTo>
                  <a:lnTo>
                    <a:pt x="15169" y="17750"/>
                  </a:lnTo>
                  <a:lnTo>
                    <a:pt x="17478" y="17537"/>
                  </a:lnTo>
                  <a:lnTo>
                    <a:pt x="18797" y="17750"/>
                  </a:lnTo>
                  <a:lnTo>
                    <a:pt x="19951" y="17750"/>
                  </a:lnTo>
                  <a:lnTo>
                    <a:pt x="20446" y="15398"/>
                  </a:lnTo>
                  <a:lnTo>
                    <a:pt x="21435" y="9410"/>
                  </a:lnTo>
                  <a:lnTo>
                    <a:pt x="21600" y="7699"/>
                  </a:lnTo>
                  <a:lnTo>
                    <a:pt x="21600" y="4491"/>
                  </a:lnTo>
                  <a:lnTo>
                    <a:pt x="21435" y="3422"/>
                  </a:lnTo>
                  <a:lnTo>
                    <a:pt x="21105" y="2139"/>
                  </a:lnTo>
                  <a:lnTo>
                    <a:pt x="20611" y="1283"/>
                  </a:lnTo>
                  <a:lnTo>
                    <a:pt x="20116" y="642"/>
                  </a:lnTo>
                  <a:lnTo>
                    <a:pt x="19292" y="214"/>
                  </a:lnTo>
                  <a:lnTo>
                    <a:pt x="17808" y="0"/>
                  </a:lnTo>
                  <a:lnTo>
                    <a:pt x="16324"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8" name="Freeform 10179">
              <a:extLst>
                <a:ext uri="{FF2B5EF4-FFF2-40B4-BE49-F238E27FC236}">
                  <a16:creationId xmlns:a16="http://schemas.microsoft.com/office/drawing/2014/main" id="{7113ED98-4A7E-4C9A-B67F-C0B20F7E362D}"/>
                </a:ext>
              </a:extLst>
            </p:cNvPr>
            <p:cNvSpPr>
              <a:spLocks noChangeArrowheads="1"/>
            </p:cNvSpPr>
            <p:nvPr/>
          </p:nvSpPr>
          <p:spPr bwMode="auto">
            <a:xfrm>
              <a:off x="483230" y="86557"/>
              <a:ext cx="261306" cy="356616"/>
            </a:xfrm>
            <a:custGeom>
              <a:avLst/>
              <a:gdLst>
                <a:gd name="T0" fmla="*/ 1580574 w 21600"/>
                <a:gd name="T1" fmla="*/ 2943865 h 21600"/>
                <a:gd name="T2" fmla="*/ 1580574 w 21600"/>
                <a:gd name="T3" fmla="*/ 2943865 h 21600"/>
                <a:gd name="T4" fmla="*/ 1580574 w 21600"/>
                <a:gd name="T5" fmla="*/ 2943865 h 21600"/>
                <a:gd name="T6" fmla="*/ 1580574 w 21600"/>
                <a:gd name="T7" fmla="*/ 294386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981" y="0"/>
                  </a:moveTo>
                  <a:lnTo>
                    <a:pt x="7720" y="52"/>
                  </a:lnTo>
                  <a:lnTo>
                    <a:pt x="6606" y="209"/>
                  </a:lnTo>
                  <a:lnTo>
                    <a:pt x="5641" y="313"/>
                  </a:lnTo>
                  <a:lnTo>
                    <a:pt x="4899" y="522"/>
                  </a:lnTo>
                  <a:lnTo>
                    <a:pt x="3934" y="835"/>
                  </a:lnTo>
                  <a:lnTo>
                    <a:pt x="3563" y="991"/>
                  </a:lnTo>
                  <a:lnTo>
                    <a:pt x="3340" y="1304"/>
                  </a:lnTo>
                  <a:lnTo>
                    <a:pt x="2449" y="2191"/>
                  </a:lnTo>
                  <a:lnTo>
                    <a:pt x="1410" y="3496"/>
                  </a:lnTo>
                  <a:lnTo>
                    <a:pt x="0" y="5217"/>
                  </a:lnTo>
                  <a:lnTo>
                    <a:pt x="816" y="6000"/>
                  </a:lnTo>
                  <a:lnTo>
                    <a:pt x="1633" y="6835"/>
                  </a:lnTo>
                  <a:lnTo>
                    <a:pt x="2375" y="7617"/>
                  </a:lnTo>
                  <a:lnTo>
                    <a:pt x="3043" y="8400"/>
                  </a:lnTo>
                  <a:lnTo>
                    <a:pt x="3489" y="7930"/>
                  </a:lnTo>
                  <a:lnTo>
                    <a:pt x="4008" y="7409"/>
                  </a:lnTo>
                  <a:lnTo>
                    <a:pt x="4602" y="6939"/>
                  </a:lnTo>
                  <a:lnTo>
                    <a:pt x="5270" y="6574"/>
                  </a:lnTo>
                  <a:lnTo>
                    <a:pt x="5864" y="6261"/>
                  </a:lnTo>
                  <a:lnTo>
                    <a:pt x="6680" y="5948"/>
                  </a:lnTo>
                  <a:lnTo>
                    <a:pt x="7348" y="5739"/>
                  </a:lnTo>
                  <a:lnTo>
                    <a:pt x="8239" y="5583"/>
                  </a:lnTo>
                  <a:lnTo>
                    <a:pt x="9130" y="5478"/>
                  </a:lnTo>
                  <a:lnTo>
                    <a:pt x="11208" y="5478"/>
                  </a:lnTo>
                  <a:lnTo>
                    <a:pt x="12173" y="5635"/>
                  </a:lnTo>
                  <a:lnTo>
                    <a:pt x="13064" y="5791"/>
                  </a:lnTo>
                  <a:lnTo>
                    <a:pt x="13880" y="6000"/>
                  </a:lnTo>
                  <a:lnTo>
                    <a:pt x="13138" y="8243"/>
                  </a:lnTo>
                  <a:lnTo>
                    <a:pt x="12619" y="8087"/>
                  </a:lnTo>
                  <a:lnTo>
                    <a:pt x="11876" y="7930"/>
                  </a:lnTo>
                  <a:lnTo>
                    <a:pt x="11060" y="7774"/>
                  </a:lnTo>
                  <a:lnTo>
                    <a:pt x="9798" y="7774"/>
                  </a:lnTo>
                  <a:lnTo>
                    <a:pt x="9353" y="7826"/>
                  </a:lnTo>
                  <a:lnTo>
                    <a:pt x="8981" y="7930"/>
                  </a:lnTo>
                  <a:lnTo>
                    <a:pt x="8462" y="8035"/>
                  </a:lnTo>
                  <a:lnTo>
                    <a:pt x="8091" y="8191"/>
                  </a:lnTo>
                  <a:lnTo>
                    <a:pt x="7794" y="8348"/>
                  </a:lnTo>
                  <a:lnTo>
                    <a:pt x="7348" y="8557"/>
                  </a:lnTo>
                  <a:lnTo>
                    <a:pt x="7052" y="8870"/>
                  </a:lnTo>
                  <a:lnTo>
                    <a:pt x="6829" y="9078"/>
                  </a:lnTo>
                  <a:lnTo>
                    <a:pt x="6606" y="9391"/>
                  </a:lnTo>
                  <a:lnTo>
                    <a:pt x="6309" y="10122"/>
                  </a:lnTo>
                  <a:lnTo>
                    <a:pt x="12767" y="10070"/>
                  </a:lnTo>
                  <a:lnTo>
                    <a:pt x="12767" y="11478"/>
                  </a:lnTo>
                  <a:lnTo>
                    <a:pt x="5493" y="11478"/>
                  </a:lnTo>
                  <a:lnTo>
                    <a:pt x="5864" y="11948"/>
                  </a:lnTo>
                  <a:lnTo>
                    <a:pt x="6161" y="12417"/>
                  </a:lnTo>
                  <a:lnTo>
                    <a:pt x="12767" y="12417"/>
                  </a:lnTo>
                  <a:lnTo>
                    <a:pt x="12767" y="13774"/>
                  </a:lnTo>
                  <a:lnTo>
                    <a:pt x="7126" y="13774"/>
                  </a:lnTo>
                  <a:lnTo>
                    <a:pt x="7348" y="14243"/>
                  </a:lnTo>
                  <a:lnTo>
                    <a:pt x="7645" y="14661"/>
                  </a:lnTo>
                  <a:lnTo>
                    <a:pt x="7868" y="15235"/>
                  </a:lnTo>
                  <a:lnTo>
                    <a:pt x="8165" y="15809"/>
                  </a:lnTo>
                  <a:lnTo>
                    <a:pt x="8610" y="15965"/>
                  </a:lnTo>
                  <a:lnTo>
                    <a:pt x="9204" y="16070"/>
                  </a:lnTo>
                  <a:lnTo>
                    <a:pt x="9798" y="16122"/>
                  </a:lnTo>
                  <a:lnTo>
                    <a:pt x="11357" y="16122"/>
                  </a:lnTo>
                  <a:lnTo>
                    <a:pt x="12841" y="15809"/>
                  </a:lnTo>
                  <a:lnTo>
                    <a:pt x="13361" y="15652"/>
                  </a:lnTo>
                  <a:lnTo>
                    <a:pt x="14029" y="17791"/>
                  </a:lnTo>
                  <a:lnTo>
                    <a:pt x="13212" y="18052"/>
                  </a:lnTo>
                  <a:lnTo>
                    <a:pt x="12247" y="18365"/>
                  </a:lnTo>
                  <a:lnTo>
                    <a:pt x="11728" y="18417"/>
                  </a:lnTo>
                  <a:lnTo>
                    <a:pt x="11208" y="18522"/>
                  </a:lnTo>
                  <a:lnTo>
                    <a:pt x="10540" y="18522"/>
                  </a:lnTo>
                  <a:lnTo>
                    <a:pt x="9872" y="18574"/>
                  </a:lnTo>
                  <a:lnTo>
                    <a:pt x="9501" y="18574"/>
                  </a:lnTo>
                  <a:lnTo>
                    <a:pt x="9056" y="18522"/>
                  </a:lnTo>
                  <a:lnTo>
                    <a:pt x="9204" y="19357"/>
                  </a:lnTo>
                  <a:lnTo>
                    <a:pt x="9204" y="20870"/>
                  </a:lnTo>
                  <a:lnTo>
                    <a:pt x="9130" y="21548"/>
                  </a:lnTo>
                  <a:lnTo>
                    <a:pt x="9427" y="21548"/>
                  </a:lnTo>
                  <a:lnTo>
                    <a:pt x="9798" y="21600"/>
                  </a:lnTo>
                  <a:lnTo>
                    <a:pt x="10095" y="21548"/>
                  </a:lnTo>
                  <a:lnTo>
                    <a:pt x="10837" y="21548"/>
                  </a:lnTo>
                  <a:lnTo>
                    <a:pt x="12025" y="21443"/>
                  </a:lnTo>
                  <a:lnTo>
                    <a:pt x="13435" y="21287"/>
                  </a:lnTo>
                  <a:lnTo>
                    <a:pt x="15068" y="20974"/>
                  </a:lnTo>
                  <a:lnTo>
                    <a:pt x="17518" y="20191"/>
                  </a:lnTo>
                  <a:lnTo>
                    <a:pt x="18260" y="19774"/>
                  </a:lnTo>
                  <a:lnTo>
                    <a:pt x="19002" y="19409"/>
                  </a:lnTo>
                  <a:lnTo>
                    <a:pt x="19670" y="18887"/>
                  </a:lnTo>
                  <a:lnTo>
                    <a:pt x="20264" y="18365"/>
                  </a:lnTo>
                  <a:lnTo>
                    <a:pt x="20709" y="17791"/>
                  </a:lnTo>
                  <a:lnTo>
                    <a:pt x="21155" y="17061"/>
                  </a:lnTo>
                  <a:lnTo>
                    <a:pt x="21452" y="16330"/>
                  </a:lnTo>
                  <a:lnTo>
                    <a:pt x="21600" y="15496"/>
                  </a:lnTo>
                  <a:lnTo>
                    <a:pt x="21600" y="14609"/>
                  </a:lnTo>
                  <a:lnTo>
                    <a:pt x="21452" y="13617"/>
                  </a:lnTo>
                  <a:lnTo>
                    <a:pt x="21080" y="12522"/>
                  </a:lnTo>
                  <a:lnTo>
                    <a:pt x="20561" y="11374"/>
                  </a:lnTo>
                  <a:lnTo>
                    <a:pt x="19893" y="10070"/>
                  </a:lnTo>
                  <a:lnTo>
                    <a:pt x="18928" y="8661"/>
                  </a:lnTo>
                  <a:lnTo>
                    <a:pt x="17740" y="7200"/>
                  </a:lnTo>
                  <a:lnTo>
                    <a:pt x="16330" y="5583"/>
                  </a:lnTo>
                  <a:lnTo>
                    <a:pt x="14623" y="3861"/>
                  </a:lnTo>
                  <a:lnTo>
                    <a:pt x="12693" y="2035"/>
                  </a:lnTo>
                  <a:lnTo>
                    <a:pt x="10466" y="52"/>
                  </a:lnTo>
                  <a:lnTo>
                    <a:pt x="9649" y="0"/>
                  </a:lnTo>
                  <a:lnTo>
                    <a:pt x="8981"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89" name="Freeform 10180">
              <a:extLst>
                <a:ext uri="{FF2B5EF4-FFF2-40B4-BE49-F238E27FC236}">
                  <a16:creationId xmlns:a16="http://schemas.microsoft.com/office/drawing/2014/main" id="{296B7543-A481-4197-8371-3F32F05E30A6}"/>
                </a:ext>
              </a:extLst>
            </p:cNvPr>
            <p:cNvSpPr>
              <a:spLocks noChangeArrowheads="1"/>
            </p:cNvSpPr>
            <p:nvPr/>
          </p:nvSpPr>
          <p:spPr bwMode="auto">
            <a:xfrm>
              <a:off x="497548" y="0"/>
              <a:ext cx="114545" cy="86559"/>
            </a:xfrm>
            <a:custGeom>
              <a:avLst/>
              <a:gdLst>
                <a:gd name="T0" fmla="*/ 303719 w 21600"/>
                <a:gd name="T1" fmla="*/ 173439 h 21600"/>
                <a:gd name="T2" fmla="*/ 303719 w 21600"/>
                <a:gd name="T3" fmla="*/ 173439 h 21600"/>
                <a:gd name="T4" fmla="*/ 303719 w 21600"/>
                <a:gd name="T5" fmla="*/ 173439 h 21600"/>
                <a:gd name="T6" fmla="*/ 303719 w 21600"/>
                <a:gd name="T7" fmla="*/ 17343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6324" y="0"/>
                  </a:moveTo>
                  <a:lnTo>
                    <a:pt x="15005" y="0"/>
                  </a:lnTo>
                  <a:lnTo>
                    <a:pt x="13521" y="214"/>
                  </a:lnTo>
                  <a:lnTo>
                    <a:pt x="12037" y="642"/>
                  </a:lnTo>
                  <a:lnTo>
                    <a:pt x="10388" y="1283"/>
                  </a:lnTo>
                  <a:lnTo>
                    <a:pt x="8574" y="1925"/>
                  </a:lnTo>
                  <a:lnTo>
                    <a:pt x="7090" y="2780"/>
                  </a:lnTo>
                  <a:lnTo>
                    <a:pt x="5276" y="4063"/>
                  </a:lnTo>
                  <a:lnTo>
                    <a:pt x="3463" y="5774"/>
                  </a:lnTo>
                  <a:lnTo>
                    <a:pt x="6101" y="10265"/>
                  </a:lnTo>
                  <a:lnTo>
                    <a:pt x="7585" y="12404"/>
                  </a:lnTo>
                  <a:lnTo>
                    <a:pt x="2308" y="6844"/>
                  </a:lnTo>
                  <a:lnTo>
                    <a:pt x="1319" y="7913"/>
                  </a:lnTo>
                  <a:lnTo>
                    <a:pt x="0" y="9624"/>
                  </a:lnTo>
                  <a:lnTo>
                    <a:pt x="5936" y="21600"/>
                  </a:lnTo>
                  <a:lnTo>
                    <a:pt x="7090" y="20958"/>
                  </a:lnTo>
                  <a:lnTo>
                    <a:pt x="9563" y="19675"/>
                  </a:lnTo>
                  <a:lnTo>
                    <a:pt x="11212" y="19034"/>
                  </a:lnTo>
                  <a:lnTo>
                    <a:pt x="13191" y="18178"/>
                  </a:lnTo>
                  <a:lnTo>
                    <a:pt x="15334" y="17750"/>
                  </a:lnTo>
                  <a:lnTo>
                    <a:pt x="17643" y="17537"/>
                  </a:lnTo>
                  <a:lnTo>
                    <a:pt x="18797" y="17750"/>
                  </a:lnTo>
                  <a:lnTo>
                    <a:pt x="20116" y="17750"/>
                  </a:lnTo>
                  <a:lnTo>
                    <a:pt x="20776" y="15398"/>
                  </a:lnTo>
                  <a:lnTo>
                    <a:pt x="21435" y="9410"/>
                  </a:lnTo>
                  <a:lnTo>
                    <a:pt x="21600" y="7699"/>
                  </a:lnTo>
                  <a:lnTo>
                    <a:pt x="21600" y="4491"/>
                  </a:lnTo>
                  <a:lnTo>
                    <a:pt x="21435" y="3422"/>
                  </a:lnTo>
                  <a:lnTo>
                    <a:pt x="21270" y="2139"/>
                  </a:lnTo>
                  <a:lnTo>
                    <a:pt x="20776" y="1283"/>
                  </a:lnTo>
                  <a:lnTo>
                    <a:pt x="20281" y="642"/>
                  </a:lnTo>
                  <a:lnTo>
                    <a:pt x="19456" y="214"/>
                  </a:lnTo>
                  <a:lnTo>
                    <a:pt x="17973" y="0"/>
                  </a:lnTo>
                  <a:lnTo>
                    <a:pt x="16324" y="0"/>
                  </a:lnTo>
                  <a:close/>
                </a:path>
              </a:pathLst>
            </a:custGeom>
            <a:solidFill>
              <a:srgbClr val="F68D2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sp>
        <p:nvSpPr>
          <p:cNvPr id="90" name="Rectangle 130">
            <a:extLst>
              <a:ext uri="{FF2B5EF4-FFF2-40B4-BE49-F238E27FC236}">
                <a16:creationId xmlns:a16="http://schemas.microsoft.com/office/drawing/2014/main" id="{DB8AE434-C6FB-442B-8815-4B918D7A5E27}"/>
              </a:ext>
            </a:extLst>
          </p:cNvPr>
          <p:cNvSpPr txBox="1">
            <a:spLocks noChangeArrowheads="1"/>
          </p:cNvSpPr>
          <p:nvPr/>
        </p:nvSpPr>
        <p:spPr bwMode="auto">
          <a:xfrm>
            <a:off x="4092662" y="3480735"/>
            <a:ext cx="1605512" cy="3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BILLION $</a:t>
            </a:r>
            <a:endParaRPr lang="en-US" altLang="en-US" sz="907" b="1" dirty="0">
              <a:solidFill>
                <a:srgbClr val="F68D2E"/>
              </a:solidFill>
              <a:latin typeface="Helvetica" panose="020B0604020202020204" pitchFamily="2" charset="0"/>
              <a:sym typeface="Arial" panose="020B0604020202020204" pitchFamily="34" charset="0"/>
            </a:endParaRPr>
          </a:p>
          <a:p>
            <a:pPr algn="ctr" eaLnBrk="1"/>
            <a:r>
              <a:rPr lang="en-US" altLang="en-US" sz="907" dirty="0">
                <a:latin typeface="Helvetica" panose="020B0604020202020204" pitchFamily="2" charset="0"/>
                <a:ea typeface="Avenir Heavy"/>
                <a:cs typeface="Avenir Heavy"/>
                <a:sym typeface="Avenir Heavy"/>
              </a:rPr>
              <a:t>MARKET SIZE</a:t>
            </a:r>
          </a:p>
        </p:txBody>
      </p:sp>
      <p:sp>
        <p:nvSpPr>
          <p:cNvPr id="91" name="Rectangle 131">
            <a:extLst>
              <a:ext uri="{FF2B5EF4-FFF2-40B4-BE49-F238E27FC236}">
                <a16:creationId xmlns:a16="http://schemas.microsoft.com/office/drawing/2014/main" id="{A240A555-F613-4226-8201-E0DC28B9DF6E}"/>
              </a:ext>
            </a:extLst>
          </p:cNvPr>
          <p:cNvSpPr txBox="1">
            <a:spLocks noChangeArrowheads="1"/>
          </p:cNvSpPr>
          <p:nvPr/>
        </p:nvSpPr>
        <p:spPr bwMode="auto">
          <a:xfrm>
            <a:off x="6322830" y="3463056"/>
            <a:ext cx="1834684" cy="3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sym typeface="Avenir Heavy"/>
              </a:rPr>
              <a:t>LARGE</a:t>
            </a:r>
            <a:endParaRPr lang="en-US" altLang="en-US" sz="907" b="1" dirty="0">
              <a:solidFill>
                <a:schemeClr val="accent2"/>
              </a:solidFill>
              <a:latin typeface="Helvetica" panose="020B0604020202020204" pitchFamily="2" charset="0"/>
              <a:sym typeface="Arial" panose="020B0604020202020204" pitchFamily="34" charset="0"/>
            </a:endParaRPr>
          </a:p>
          <a:p>
            <a:pPr algn="ctr" eaLnBrk="1"/>
            <a:r>
              <a:rPr lang="en-US" altLang="en-US" sz="907" dirty="0">
                <a:latin typeface="Helvetica" panose="020B0604020202020204" pitchFamily="2" charset="0"/>
                <a:ea typeface="Avenir Heavy"/>
                <a:cs typeface="Avenir Heavy"/>
                <a:sym typeface="Avenir Heavy"/>
              </a:rPr>
              <a:t>EMPLOYMENT BASE</a:t>
            </a:r>
          </a:p>
        </p:txBody>
      </p:sp>
      <p:sp>
        <p:nvSpPr>
          <p:cNvPr id="92" name="Freeform 32">
            <a:extLst>
              <a:ext uri="{FF2B5EF4-FFF2-40B4-BE49-F238E27FC236}">
                <a16:creationId xmlns:a16="http://schemas.microsoft.com/office/drawing/2014/main" id="{AB304123-DA99-423E-8FD1-C5DD7EB202E4}"/>
              </a:ext>
            </a:extLst>
          </p:cNvPr>
          <p:cNvSpPr>
            <a:spLocks noChangeArrowheads="1"/>
          </p:cNvSpPr>
          <p:nvPr/>
        </p:nvSpPr>
        <p:spPr bwMode="auto">
          <a:xfrm>
            <a:off x="7027371" y="2831630"/>
            <a:ext cx="432153" cy="501559"/>
          </a:xfrm>
          <a:custGeom>
            <a:avLst/>
            <a:gdLst>
              <a:gd name="T0" fmla="*/ 6355573 w 21600"/>
              <a:gd name="T1" fmla="*/ 8563441 h 21600"/>
              <a:gd name="T2" fmla="*/ 6355573 w 21600"/>
              <a:gd name="T3" fmla="*/ 8563441 h 21600"/>
              <a:gd name="T4" fmla="*/ 6355573 w 21600"/>
              <a:gd name="T5" fmla="*/ 8563441 h 21600"/>
              <a:gd name="T6" fmla="*/ 6355573 w 21600"/>
              <a:gd name="T7" fmla="*/ 85634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68" y="15695"/>
                </a:moveTo>
                <a:lnTo>
                  <a:pt x="20429" y="15505"/>
                </a:lnTo>
                <a:lnTo>
                  <a:pt x="20119" y="15276"/>
                </a:lnTo>
                <a:lnTo>
                  <a:pt x="19736" y="15067"/>
                </a:lnTo>
                <a:lnTo>
                  <a:pt x="19282" y="14857"/>
                </a:lnTo>
                <a:lnTo>
                  <a:pt x="18350" y="14495"/>
                </a:lnTo>
                <a:lnTo>
                  <a:pt x="17323" y="14152"/>
                </a:lnTo>
                <a:lnTo>
                  <a:pt x="16319" y="13810"/>
                </a:lnTo>
                <a:lnTo>
                  <a:pt x="15507" y="13505"/>
                </a:lnTo>
                <a:lnTo>
                  <a:pt x="13118" y="15962"/>
                </a:lnTo>
                <a:lnTo>
                  <a:pt x="11732" y="14457"/>
                </a:lnTo>
                <a:lnTo>
                  <a:pt x="14527" y="12648"/>
                </a:lnTo>
                <a:lnTo>
                  <a:pt x="14456" y="12476"/>
                </a:lnTo>
                <a:lnTo>
                  <a:pt x="14408" y="12286"/>
                </a:lnTo>
                <a:lnTo>
                  <a:pt x="14408" y="12076"/>
                </a:lnTo>
                <a:lnTo>
                  <a:pt x="14432" y="11848"/>
                </a:lnTo>
                <a:lnTo>
                  <a:pt x="14504" y="11638"/>
                </a:lnTo>
                <a:lnTo>
                  <a:pt x="14575" y="11448"/>
                </a:lnTo>
                <a:lnTo>
                  <a:pt x="14719" y="11200"/>
                </a:lnTo>
                <a:lnTo>
                  <a:pt x="14838" y="10952"/>
                </a:lnTo>
                <a:lnTo>
                  <a:pt x="14981" y="10724"/>
                </a:lnTo>
                <a:lnTo>
                  <a:pt x="15077" y="10457"/>
                </a:lnTo>
                <a:lnTo>
                  <a:pt x="15244" y="9905"/>
                </a:lnTo>
                <a:lnTo>
                  <a:pt x="15412" y="9333"/>
                </a:lnTo>
                <a:lnTo>
                  <a:pt x="15483" y="9333"/>
                </a:lnTo>
                <a:lnTo>
                  <a:pt x="15603" y="9352"/>
                </a:lnTo>
                <a:lnTo>
                  <a:pt x="15746" y="9333"/>
                </a:lnTo>
                <a:lnTo>
                  <a:pt x="15913" y="9295"/>
                </a:lnTo>
                <a:lnTo>
                  <a:pt x="16057" y="9238"/>
                </a:lnTo>
                <a:lnTo>
                  <a:pt x="16272" y="9067"/>
                </a:lnTo>
                <a:lnTo>
                  <a:pt x="16343" y="8933"/>
                </a:lnTo>
                <a:lnTo>
                  <a:pt x="16439" y="8743"/>
                </a:lnTo>
                <a:lnTo>
                  <a:pt x="16463" y="8648"/>
                </a:lnTo>
                <a:lnTo>
                  <a:pt x="16511" y="8495"/>
                </a:lnTo>
                <a:lnTo>
                  <a:pt x="16678" y="8171"/>
                </a:lnTo>
                <a:lnTo>
                  <a:pt x="16797" y="7829"/>
                </a:lnTo>
                <a:lnTo>
                  <a:pt x="16893" y="7581"/>
                </a:lnTo>
                <a:lnTo>
                  <a:pt x="16941" y="7429"/>
                </a:lnTo>
                <a:lnTo>
                  <a:pt x="17012" y="7219"/>
                </a:lnTo>
                <a:lnTo>
                  <a:pt x="17060" y="7105"/>
                </a:lnTo>
                <a:lnTo>
                  <a:pt x="17084" y="6990"/>
                </a:lnTo>
                <a:lnTo>
                  <a:pt x="17084" y="6838"/>
                </a:lnTo>
                <a:lnTo>
                  <a:pt x="17060" y="6705"/>
                </a:lnTo>
                <a:lnTo>
                  <a:pt x="17012" y="6571"/>
                </a:lnTo>
                <a:lnTo>
                  <a:pt x="16965" y="6476"/>
                </a:lnTo>
                <a:lnTo>
                  <a:pt x="16821" y="6324"/>
                </a:lnTo>
                <a:lnTo>
                  <a:pt x="16726" y="6286"/>
                </a:lnTo>
                <a:lnTo>
                  <a:pt x="16630" y="6229"/>
                </a:lnTo>
                <a:lnTo>
                  <a:pt x="16511" y="6210"/>
                </a:lnTo>
                <a:lnTo>
                  <a:pt x="16415" y="6190"/>
                </a:lnTo>
                <a:lnTo>
                  <a:pt x="16367" y="6190"/>
                </a:lnTo>
                <a:lnTo>
                  <a:pt x="16319" y="6210"/>
                </a:lnTo>
                <a:lnTo>
                  <a:pt x="16152" y="6267"/>
                </a:lnTo>
                <a:lnTo>
                  <a:pt x="16033" y="6324"/>
                </a:lnTo>
                <a:lnTo>
                  <a:pt x="16009" y="6343"/>
                </a:lnTo>
                <a:lnTo>
                  <a:pt x="15937" y="6343"/>
                </a:lnTo>
                <a:lnTo>
                  <a:pt x="15865" y="6305"/>
                </a:lnTo>
                <a:lnTo>
                  <a:pt x="15818" y="6229"/>
                </a:lnTo>
                <a:lnTo>
                  <a:pt x="15818" y="6152"/>
                </a:lnTo>
                <a:lnTo>
                  <a:pt x="15913" y="5657"/>
                </a:lnTo>
                <a:lnTo>
                  <a:pt x="15985" y="5143"/>
                </a:lnTo>
                <a:lnTo>
                  <a:pt x="16009" y="4648"/>
                </a:lnTo>
                <a:lnTo>
                  <a:pt x="16033" y="4133"/>
                </a:lnTo>
                <a:lnTo>
                  <a:pt x="16033" y="3924"/>
                </a:lnTo>
                <a:lnTo>
                  <a:pt x="15985" y="3505"/>
                </a:lnTo>
                <a:lnTo>
                  <a:pt x="15937" y="3295"/>
                </a:lnTo>
                <a:lnTo>
                  <a:pt x="15818" y="2914"/>
                </a:lnTo>
                <a:lnTo>
                  <a:pt x="15627" y="2533"/>
                </a:lnTo>
                <a:lnTo>
                  <a:pt x="15412" y="2152"/>
                </a:lnTo>
                <a:lnTo>
                  <a:pt x="15149" y="1810"/>
                </a:lnTo>
                <a:lnTo>
                  <a:pt x="14838" y="1486"/>
                </a:lnTo>
                <a:lnTo>
                  <a:pt x="14527" y="1219"/>
                </a:lnTo>
                <a:lnTo>
                  <a:pt x="14145" y="952"/>
                </a:lnTo>
                <a:lnTo>
                  <a:pt x="13763" y="705"/>
                </a:lnTo>
                <a:lnTo>
                  <a:pt x="13333" y="495"/>
                </a:lnTo>
                <a:lnTo>
                  <a:pt x="12879" y="324"/>
                </a:lnTo>
                <a:lnTo>
                  <a:pt x="12401" y="190"/>
                </a:lnTo>
                <a:lnTo>
                  <a:pt x="11875" y="76"/>
                </a:lnTo>
                <a:lnTo>
                  <a:pt x="11636" y="38"/>
                </a:lnTo>
                <a:lnTo>
                  <a:pt x="11111" y="0"/>
                </a:lnTo>
                <a:lnTo>
                  <a:pt x="10561" y="0"/>
                </a:lnTo>
                <a:lnTo>
                  <a:pt x="10035" y="38"/>
                </a:lnTo>
                <a:lnTo>
                  <a:pt x="9796" y="76"/>
                </a:lnTo>
                <a:lnTo>
                  <a:pt x="9271" y="190"/>
                </a:lnTo>
                <a:lnTo>
                  <a:pt x="8793" y="324"/>
                </a:lnTo>
                <a:lnTo>
                  <a:pt x="8339" y="495"/>
                </a:lnTo>
                <a:lnTo>
                  <a:pt x="7909" y="705"/>
                </a:lnTo>
                <a:lnTo>
                  <a:pt x="7527" y="952"/>
                </a:lnTo>
                <a:lnTo>
                  <a:pt x="7144" y="1219"/>
                </a:lnTo>
                <a:lnTo>
                  <a:pt x="6834" y="1486"/>
                </a:lnTo>
                <a:lnTo>
                  <a:pt x="6523" y="1810"/>
                </a:lnTo>
                <a:lnTo>
                  <a:pt x="6260" y="2152"/>
                </a:lnTo>
                <a:lnTo>
                  <a:pt x="6045" y="2533"/>
                </a:lnTo>
                <a:lnTo>
                  <a:pt x="5854" y="2914"/>
                </a:lnTo>
                <a:lnTo>
                  <a:pt x="5735" y="3295"/>
                </a:lnTo>
                <a:lnTo>
                  <a:pt x="5687" y="3505"/>
                </a:lnTo>
                <a:lnTo>
                  <a:pt x="5639" y="3924"/>
                </a:lnTo>
                <a:lnTo>
                  <a:pt x="5639" y="4133"/>
                </a:lnTo>
                <a:lnTo>
                  <a:pt x="5663" y="4648"/>
                </a:lnTo>
                <a:lnTo>
                  <a:pt x="5687" y="5143"/>
                </a:lnTo>
                <a:lnTo>
                  <a:pt x="5758" y="5657"/>
                </a:lnTo>
                <a:lnTo>
                  <a:pt x="5854" y="6152"/>
                </a:lnTo>
                <a:lnTo>
                  <a:pt x="5854" y="6229"/>
                </a:lnTo>
                <a:lnTo>
                  <a:pt x="5806" y="6305"/>
                </a:lnTo>
                <a:lnTo>
                  <a:pt x="5735" y="6343"/>
                </a:lnTo>
                <a:lnTo>
                  <a:pt x="5663" y="6343"/>
                </a:lnTo>
                <a:lnTo>
                  <a:pt x="5639" y="6324"/>
                </a:lnTo>
                <a:lnTo>
                  <a:pt x="5519" y="6267"/>
                </a:lnTo>
                <a:lnTo>
                  <a:pt x="5352" y="6210"/>
                </a:lnTo>
                <a:lnTo>
                  <a:pt x="5304" y="6190"/>
                </a:lnTo>
                <a:lnTo>
                  <a:pt x="5257" y="6190"/>
                </a:lnTo>
                <a:lnTo>
                  <a:pt x="5065" y="6229"/>
                </a:lnTo>
                <a:lnTo>
                  <a:pt x="4946" y="6286"/>
                </a:lnTo>
                <a:lnTo>
                  <a:pt x="4850" y="6324"/>
                </a:lnTo>
                <a:lnTo>
                  <a:pt x="4707" y="6476"/>
                </a:lnTo>
                <a:lnTo>
                  <a:pt x="4659" y="6571"/>
                </a:lnTo>
                <a:lnTo>
                  <a:pt x="4635" y="6705"/>
                </a:lnTo>
                <a:lnTo>
                  <a:pt x="4588" y="6838"/>
                </a:lnTo>
                <a:lnTo>
                  <a:pt x="4588" y="6990"/>
                </a:lnTo>
                <a:lnTo>
                  <a:pt x="4635" y="7105"/>
                </a:lnTo>
                <a:lnTo>
                  <a:pt x="4659" y="7219"/>
                </a:lnTo>
                <a:lnTo>
                  <a:pt x="4731" y="7429"/>
                </a:lnTo>
                <a:lnTo>
                  <a:pt x="4803" y="7581"/>
                </a:lnTo>
                <a:lnTo>
                  <a:pt x="4874" y="7829"/>
                </a:lnTo>
                <a:lnTo>
                  <a:pt x="5018" y="8171"/>
                </a:lnTo>
                <a:lnTo>
                  <a:pt x="5161" y="8495"/>
                </a:lnTo>
                <a:lnTo>
                  <a:pt x="5209" y="8648"/>
                </a:lnTo>
                <a:lnTo>
                  <a:pt x="5233" y="8743"/>
                </a:lnTo>
                <a:lnTo>
                  <a:pt x="5328" y="8933"/>
                </a:lnTo>
                <a:lnTo>
                  <a:pt x="5400" y="9067"/>
                </a:lnTo>
                <a:lnTo>
                  <a:pt x="5615" y="9238"/>
                </a:lnTo>
                <a:lnTo>
                  <a:pt x="5758" y="9295"/>
                </a:lnTo>
                <a:lnTo>
                  <a:pt x="5926" y="9333"/>
                </a:lnTo>
                <a:lnTo>
                  <a:pt x="6069" y="9352"/>
                </a:lnTo>
                <a:lnTo>
                  <a:pt x="6188" y="9333"/>
                </a:lnTo>
                <a:lnTo>
                  <a:pt x="6260" y="9333"/>
                </a:lnTo>
                <a:lnTo>
                  <a:pt x="6427" y="9905"/>
                </a:lnTo>
                <a:lnTo>
                  <a:pt x="6595" y="10457"/>
                </a:lnTo>
                <a:lnTo>
                  <a:pt x="6690" y="10724"/>
                </a:lnTo>
                <a:lnTo>
                  <a:pt x="6834" y="10952"/>
                </a:lnTo>
                <a:lnTo>
                  <a:pt x="6953" y="11200"/>
                </a:lnTo>
                <a:lnTo>
                  <a:pt x="7096" y="11448"/>
                </a:lnTo>
                <a:lnTo>
                  <a:pt x="7168" y="11638"/>
                </a:lnTo>
                <a:lnTo>
                  <a:pt x="7240" y="11848"/>
                </a:lnTo>
                <a:lnTo>
                  <a:pt x="7264" y="12095"/>
                </a:lnTo>
                <a:lnTo>
                  <a:pt x="7264" y="12305"/>
                </a:lnTo>
                <a:lnTo>
                  <a:pt x="7216" y="12514"/>
                </a:lnTo>
                <a:lnTo>
                  <a:pt x="7120" y="12686"/>
                </a:lnTo>
                <a:lnTo>
                  <a:pt x="9868" y="14457"/>
                </a:lnTo>
                <a:lnTo>
                  <a:pt x="8482" y="15962"/>
                </a:lnTo>
                <a:lnTo>
                  <a:pt x="6117" y="13524"/>
                </a:lnTo>
                <a:lnTo>
                  <a:pt x="5304" y="13829"/>
                </a:lnTo>
                <a:lnTo>
                  <a:pt x="4325" y="14152"/>
                </a:lnTo>
                <a:lnTo>
                  <a:pt x="3297" y="14514"/>
                </a:lnTo>
                <a:lnTo>
                  <a:pt x="2389" y="14857"/>
                </a:lnTo>
                <a:lnTo>
                  <a:pt x="1935" y="15067"/>
                </a:lnTo>
                <a:lnTo>
                  <a:pt x="1553" y="15276"/>
                </a:lnTo>
                <a:lnTo>
                  <a:pt x="1242" y="15505"/>
                </a:lnTo>
                <a:lnTo>
                  <a:pt x="1004" y="15695"/>
                </a:lnTo>
                <a:lnTo>
                  <a:pt x="908" y="15752"/>
                </a:lnTo>
                <a:lnTo>
                  <a:pt x="717" y="15943"/>
                </a:lnTo>
                <a:lnTo>
                  <a:pt x="645" y="16038"/>
                </a:lnTo>
                <a:lnTo>
                  <a:pt x="502" y="16286"/>
                </a:lnTo>
                <a:lnTo>
                  <a:pt x="382" y="16571"/>
                </a:lnTo>
                <a:lnTo>
                  <a:pt x="263" y="16876"/>
                </a:lnTo>
                <a:lnTo>
                  <a:pt x="167" y="17219"/>
                </a:lnTo>
                <a:lnTo>
                  <a:pt x="96" y="17562"/>
                </a:lnTo>
                <a:lnTo>
                  <a:pt x="48" y="17905"/>
                </a:lnTo>
                <a:lnTo>
                  <a:pt x="24" y="18248"/>
                </a:lnTo>
                <a:lnTo>
                  <a:pt x="0" y="18610"/>
                </a:lnTo>
                <a:lnTo>
                  <a:pt x="48" y="19257"/>
                </a:lnTo>
                <a:lnTo>
                  <a:pt x="96" y="19543"/>
                </a:lnTo>
                <a:lnTo>
                  <a:pt x="143" y="19790"/>
                </a:lnTo>
                <a:lnTo>
                  <a:pt x="239" y="20000"/>
                </a:lnTo>
                <a:lnTo>
                  <a:pt x="358" y="20190"/>
                </a:lnTo>
                <a:lnTo>
                  <a:pt x="550" y="20400"/>
                </a:lnTo>
                <a:lnTo>
                  <a:pt x="812" y="20648"/>
                </a:lnTo>
                <a:lnTo>
                  <a:pt x="980" y="20762"/>
                </a:lnTo>
                <a:lnTo>
                  <a:pt x="1242" y="20895"/>
                </a:lnTo>
                <a:lnTo>
                  <a:pt x="1553" y="21010"/>
                </a:lnTo>
                <a:lnTo>
                  <a:pt x="1983" y="21105"/>
                </a:lnTo>
                <a:lnTo>
                  <a:pt x="2533" y="21219"/>
                </a:lnTo>
                <a:lnTo>
                  <a:pt x="3178" y="21314"/>
                </a:lnTo>
                <a:lnTo>
                  <a:pt x="4014" y="21390"/>
                </a:lnTo>
                <a:lnTo>
                  <a:pt x="4970" y="21448"/>
                </a:lnTo>
                <a:lnTo>
                  <a:pt x="6141" y="21505"/>
                </a:lnTo>
                <a:lnTo>
                  <a:pt x="7479" y="21562"/>
                </a:lnTo>
                <a:lnTo>
                  <a:pt x="9056" y="21600"/>
                </a:lnTo>
                <a:lnTo>
                  <a:pt x="12616" y="21600"/>
                </a:lnTo>
                <a:lnTo>
                  <a:pt x="14193" y="21562"/>
                </a:lnTo>
                <a:lnTo>
                  <a:pt x="15531" y="21505"/>
                </a:lnTo>
                <a:lnTo>
                  <a:pt x="16702" y="21448"/>
                </a:lnTo>
                <a:lnTo>
                  <a:pt x="17658" y="21390"/>
                </a:lnTo>
                <a:lnTo>
                  <a:pt x="18494" y="21314"/>
                </a:lnTo>
                <a:lnTo>
                  <a:pt x="19139" y="21219"/>
                </a:lnTo>
                <a:lnTo>
                  <a:pt x="19688" y="21105"/>
                </a:lnTo>
                <a:lnTo>
                  <a:pt x="20119" y="21010"/>
                </a:lnTo>
                <a:lnTo>
                  <a:pt x="20429" y="20895"/>
                </a:lnTo>
                <a:lnTo>
                  <a:pt x="20692" y="20762"/>
                </a:lnTo>
                <a:lnTo>
                  <a:pt x="20859" y="20648"/>
                </a:lnTo>
                <a:lnTo>
                  <a:pt x="21122" y="20400"/>
                </a:lnTo>
                <a:lnTo>
                  <a:pt x="21313" y="20190"/>
                </a:lnTo>
                <a:lnTo>
                  <a:pt x="21433" y="20000"/>
                </a:lnTo>
                <a:lnTo>
                  <a:pt x="21504" y="19771"/>
                </a:lnTo>
                <a:lnTo>
                  <a:pt x="21552" y="19524"/>
                </a:lnTo>
                <a:lnTo>
                  <a:pt x="21576" y="19238"/>
                </a:lnTo>
                <a:lnTo>
                  <a:pt x="21600" y="18914"/>
                </a:lnTo>
                <a:lnTo>
                  <a:pt x="21600" y="18571"/>
                </a:lnTo>
                <a:lnTo>
                  <a:pt x="21576" y="18210"/>
                </a:lnTo>
                <a:lnTo>
                  <a:pt x="21481" y="17486"/>
                </a:lnTo>
                <a:lnTo>
                  <a:pt x="21409" y="17143"/>
                </a:lnTo>
                <a:lnTo>
                  <a:pt x="21289" y="16819"/>
                </a:lnTo>
                <a:lnTo>
                  <a:pt x="21194" y="16514"/>
                </a:lnTo>
                <a:lnTo>
                  <a:pt x="21098" y="16229"/>
                </a:lnTo>
                <a:lnTo>
                  <a:pt x="20979" y="16000"/>
                </a:lnTo>
                <a:lnTo>
                  <a:pt x="20812" y="15829"/>
                </a:lnTo>
                <a:lnTo>
                  <a:pt x="20668" y="15695"/>
                </a:lnTo>
                <a:close/>
                <a:moveTo>
                  <a:pt x="10370" y="15105"/>
                </a:moveTo>
                <a:lnTo>
                  <a:pt x="11254" y="15105"/>
                </a:lnTo>
                <a:lnTo>
                  <a:pt x="12042" y="16038"/>
                </a:lnTo>
                <a:lnTo>
                  <a:pt x="11684" y="16838"/>
                </a:lnTo>
                <a:lnTo>
                  <a:pt x="9916" y="16838"/>
                </a:lnTo>
                <a:lnTo>
                  <a:pt x="9558" y="16038"/>
                </a:lnTo>
                <a:lnTo>
                  <a:pt x="10370" y="15105"/>
                </a:lnTo>
                <a:close/>
                <a:moveTo>
                  <a:pt x="10776" y="21238"/>
                </a:moveTo>
                <a:lnTo>
                  <a:pt x="9175" y="20305"/>
                </a:lnTo>
                <a:lnTo>
                  <a:pt x="9988" y="17410"/>
                </a:lnTo>
                <a:lnTo>
                  <a:pt x="11612" y="17410"/>
                </a:lnTo>
                <a:lnTo>
                  <a:pt x="12425" y="20305"/>
                </a:lnTo>
                <a:lnTo>
                  <a:pt x="10776" y="21238"/>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93" name="Rectangle 133">
            <a:extLst>
              <a:ext uri="{FF2B5EF4-FFF2-40B4-BE49-F238E27FC236}">
                <a16:creationId xmlns:a16="http://schemas.microsoft.com/office/drawing/2014/main" id="{601DCBBA-A0F2-4E70-B7EB-7C17D09755A1}"/>
              </a:ext>
            </a:extLst>
          </p:cNvPr>
          <p:cNvSpPr txBox="1">
            <a:spLocks noChangeArrowheads="1"/>
          </p:cNvSpPr>
          <p:nvPr/>
        </p:nvSpPr>
        <p:spPr bwMode="auto">
          <a:xfrm>
            <a:off x="8639430" y="3467640"/>
            <a:ext cx="1793452" cy="3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MULTIPLE LOGISTICS AGENCIES</a:t>
            </a:r>
          </a:p>
        </p:txBody>
      </p:sp>
      <p:sp>
        <p:nvSpPr>
          <p:cNvPr id="94" name="Rectangle 137">
            <a:extLst>
              <a:ext uri="{FF2B5EF4-FFF2-40B4-BE49-F238E27FC236}">
                <a16:creationId xmlns:a16="http://schemas.microsoft.com/office/drawing/2014/main" id="{777A3A30-3A92-428B-AEBF-8C1C1B573942}"/>
              </a:ext>
            </a:extLst>
          </p:cNvPr>
          <p:cNvSpPr txBox="1"/>
          <p:nvPr/>
        </p:nvSpPr>
        <p:spPr>
          <a:xfrm>
            <a:off x="6462953" y="5005710"/>
            <a:ext cx="1605512" cy="370157"/>
          </a:xfrm>
          <a:prstGeom prst="rect">
            <a:avLst/>
          </a:prstGeom>
          <a:ln w="12700">
            <a:miter lim="400000"/>
          </a:ln>
          <a:extLst>
            <a:ext uri="{C572A759-6A51-4108-AA02-DFA0A04FC94B}"/>
          </a:extLst>
        </p:spPr>
        <p:txBody>
          <a:bodyPr lIns="45049" tIns="45049" rIns="45049" bIns="45049" anchor="ctr">
            <a:spAutoFit/>
          </a:bodyPr>
          <a:lstStyle/>
          <a:p>
            <a:pPr algn="ctr" hangingPunct="0">
              <a:defRPr sz="1600">
                <a:latin typeface="Avenir Heavy"/>
                <a:ea typeface="Avenir Heavy"/>
                <a:cs typeface="Avenir Heavy"/>
                <a:sym typeface="Avenir Heavy"/>
              </a:defRPr>
            </a:pPr>
            <a:r>
              <a:rPr lang="en-IN" sz="907" kern="0" dirty="0">
                <a:latin typeface="Helvetica" panose="020B0604020202020204" pitchFamily="2" charset="0"/>
                <a:ea typeface="Avenir Heavy"/>
                <a:cs typeface="Avenir Heavy"/>
                <a:sym typeface="Avenir Heavy"/>
              </a:rPr>
              <a:t>DISCONNECTED IT PLATFORMS</a:t>
            </a:r>
            <a:endParaRPr sz="907" kern="0" dirty="0">
              <a:latin typeface="Helvetica" panose="020B0604020202020204" pitchFamily="2" charset="0"/>
              <a:ea typeface="Avenir Heavy"/>
              <a:cs typeface="Avenir Heavy"/>
              <a:sym typeface="Avenir Heavy"/>
            </a:endParaRPr>
          </a:p>
        </p:txBody>
      </p:sp>
      <p:sp>
        <p:nvSpPr>
          <p:cNvPr id="95" name="Rectangle 140">
            <a:extLst>
              <a:ext uri="{FF2B5EF4-FFF2-40B4-BE49-F238E27FC236}">
                <a16:creationId xmlns:a16="http://schemas.microsoft.com/office/drawing/2014/main" id="{B9369F01-92C6-49E5-8A08-0C243DEC65F3}"/>
              </a:ext>
            </a:extLst>
          </p:cNvPr>
          <p:cNvSpPr txBox="1">
            <a:spLocks noChangeArrowheads="1"/>
          </p:cNvSpPr>
          <p:nvPr/>
        </p:nvSpPr>
        <p:spPr bwMode="auto">
          <a:xfrm>
            <a:off x="8571335" y="5129196"/>
            <a:ext cx="2023259" cy="2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a:latin typeface="Helvetica" panose="020B0604020202020204" pitchFamily="2" charset="0"/>
                <a:ea typeface="Avenir Heavy"/>
                <a:cs typeface="Avenir Heavy"/>
                <a:sym typeface="Avenir Heavy"/>
              </a:rPr>
              <a:t>BANKS &amp; INSURANCE AGENCIES </a:t>
            </a:r>
          </a:p>
        </p:txBody>
      </p:sp>
      <p:sp>
        <p:nvSpPr>
          <p:cNvPr id="96" name="Freeform 120">
            <a:extLst>
              <a:ext uri="{FF2B5EF4-FFF2-40B4-BE49-F238E27FC236}">
                <a16:creationId xmlns:a16="http://schemas.microsoft.com/office/drawing/2014/main" id="{9F81B669-0B61-4437-B4FE-B9FA9E5278D3}"/>
              </a:ext>
            </a:extLst>
          </p:cNvPr>
          <p:cNvSpPr/>
          <p:nvPr/>
        </p:nvSpPr>
        <p:spPr>
          <a:xfrm>
            <a:off x="6833556" y="4391307"/>
            <a:ext cx="819780" cy="555251"/>
          </a:xfrm>
          <a:custGeom>
            <a:avLst/>
            <a:gdLst/>
            <a:ahLst/>
            <a:cxnLst>
              <a:cxn ang="0">
                <a:pos x="wd2" y="hd2"/>
              </a:cxn>
              <a:cxn ang="5400000">
                <a:pos x="wd2" y="hd2"/>
              </a:cxn>
              <a:cxn ang="10800000">
                <a:pos x="wd2" y="hd2"/>
              </a:cxn>
              <a:cxn ang="16200000">
                <a:pos x="wd2" y="hd2"/>
              </a:cxn>
            </a:cxnLst>
            <a:rect l="0" t="0" r="r" b="b"/>
            <a:pathLst>
              <a:path w="21600" h="21600" extrusionOk="0">
                <a:moveTo>
                  <a:pt x="20845" y="17976"/>
                </a:moveTo>
                <a:lnTo>
                  <a:pt x="19210" y="17976"/>
                </a:lnTo>
                <a:lnTo>
                  <a:pt x="19210" y="731"/>
                </a:lnTo>
                <a:lnTo>
                  <a:pt x="19174" y="555"/>
                </a:lnTo>
                <a:lnTo>
                  <a:pt x="19030" y="263"/>
                </a:lnTo>
                <a:lnTo>
                  <a:pt x="18958" y="146"/>
                </a:lnTo>
                <a:lnTo>
                  <a:pt x="18869" y="58"/>
                </a:lnTo>
                <a:lnTo>
                  <a:pt x="18743" y="0"/>
                </a:lnTo>
                <a:lnTo>
                  <a:pt x="2857" y="0"/>
                </a:lnTo>
                <a:lnTo>
                  <a:pt x="2749" y="58"/>
                </a:lnTo>
                <a:lnTo>
                  <a:pt x="2642" y="146"/>
                </a:lnTo>
                <a:lnTo>
                  <a:pt x="2570" y="263"/>
                </a:lnTo>
                <a:lnTo>
                  <a:pt x="2498" y="409"/>
                </a:lnTo>
                <a:lnTo>
                  <a:pt x="2444" y="555"/>
                </a:lnTo>
                <a:lnTo>
                  <a:pt x="2408" y="731"/>
                </a:lnTo>
                <a:lnTo>
                  <a:pt x="2408" y="17976"/>
                </a:lnTo>
                <a:lnTo>
                  <a:pt x="773" y="17976"/>
                </a:lnTo>
                <a:lnTo>
                  <a:pt x="611" y="18005"/>
                </a:lnTo>
                <a:lnTo>
                  <a:pt x="485" y="18093"/>
                </a:lnTo>
                <a:lnTo>
                  <a:pt x="341" y="18209"/>
                </a:lnTo>
                <a:lnTo>
                  <a:pt x="234" y="18356"/>
                </a:lnTo>
                <a:lnTo>
                  <a:pt x="144" y="18531"/>
                </a:lnTo>
                <a:lnTo>
                  <a:pt x="54" y="18765"/>
                </a:lnTo>
                <a:lnTo>
                  <a:pt x="18" y="18969"/>
                </a:lnTo>
                <a:lnTo>
                  <a:pt x="0" y="19232"/>
                </a:lnTo>
                <a:lnTo>
                  <a:pt x="0" y="20372"/>
                </a:lnTo>
                <a:lnTo>
                  <a:pt x="18" y="20606"/>
                </a:lnTo>
                <a:lnTo>
                  <a:pt x="54" y="20869"/>
                </a:lnTo>
                <a:lnTo>
                  <a:pt x="144" y="21074"/>
                </a:lnTo>
                <a:lnTo>
                  <a:pt x="234" y="21249"/>
                </a:lnTo>
                <a:lnTo>
                  <a:pt x="341" y="21395"/>
                </a:lnTo>
                <a:lnTo>
                  <a:pt x="485" y="21512"/>
                </a:lnTo>
                <a:lnTo>
                  <a:pt x="611" y="21571"/>
                </a:lnTo>
                <a:lnTo>
                  <a:pt x="773" y="21600"/>
                </a:lnTo>
                <a:lnTo>
                  <a:pt x="20845" y="21600"/>
                </a:lnTo>
                <a:lnTo>
                  <a:pt x="20989" y="21571"/>
                </a:lnTo>
                <a:lnTo>
                  <a:pt x="21133" y="21512"/>
                </a:lnTo>
                <a:lnTo>
                  <a:pt x="21259" y="21395"/>
                </a:lnTo>
                <a:lnTo>
                  <a:pt x="21366" y="21249"/>
                </a:lnTo>
                <a:lnTo>
                  <a:pt x="21474" y="21074"/>
                </a:lnTo>
                <a:lnTo>
                  <a:pt x="21546" y="20869"/>
                </a:lnTo>
                <a:lnTo>
                  <a:pt x="21582" y="20606"/>
                </a:lnTo>
                <a:lnTo>
                  <a:pt x="21600" y="20372"/>
                </a:lnTo>
                <a:lnTo>
                  <a:pt x="21600" y="19232"/>
                </a:lnTo>
                <a:lnTo>
                  <a:pt x="21582" y="18969"/>
                </a:lnTo>
                <a:lnTo>
                  <a:pt x="21546" y="18765"/>
                </a:lnTo>
                <a:lnTo>
                  <a:pt x="21474" y="18531"/>
                </a:lnTo>
                <a:lnTo>
                  <a:pt x="21366" y="18356"/>
                </a:lnTo>
                <a:lnTo>
                  <a:pt x="21259" y="18209"/>
                </a:lnTo>
                <a:lnTo>
                  <a:pt x="21133" y="18093"/>
                </a:lnTo>
                <a:lnTo>
                  <a:pt x="20989" y="18005"/>
                </a:lnTo>
                <a:lnTo>
                  <a:pt x="20845" y="17976"/>
                </a:lnTo>
                <a:close/>
                <a:moveTo>
                  <a:pt x="14089" y="19876"/>
                </a:moveTo>
                <a:lnTo>
                  <a:pt x="14089" y="19963"/>
                </a:lnTo>
                <a:lnTo>
                  <a:pt x="14071" y="20051"/>
                </a:lnTo>
                <a:lnTo>
                  <a:pt x="14035" y="20139"/>
                </a:lnTo>
                <a:lnTo>
                  <a:pt x="14017" y="20197"/>
                </a:lnTo>
                <a:lnTo>
                  <a:pt x="13945" y="20255"/>
                </a:lnTo>
                <a:lnTo>
                  <a:pt x="13909" y="20314"/>
                </a:lnTo>
                <a:lnTo>
                  <a:pt x="13855" y="20343"/>
                </a:lnTo>
                <a:lnTo>
                  <a:pt x="7745" y="20343"/>
                </a:lnTo>
                <a:lnTo>
                  <a:pt x="7691" y="20314"/>
                </a:lnTo>
                <a:lnTo>
                  <a:pt x="7583" y="20139"/>
                </a:lnTo>
                <a:lnTo>
                  <a:pt x="7547" y="20051"/>
                </a:lnTo>
                <a:lnTo>
                  <a:pt x="7529" y="19963"/>
                </a:lnTo>
                <a:lnTo>
                  <a:pt x="7529" y="19379"/>
                </a:lnTo>
                <a:lnTo>
                  <a:pt x="7547" y="19320"/>
                </a:lnTo>
                <a:lnTo>
                  <a:pt x="14071" y="19320"/>
                </a:lnTo>
                <a:lnTo>
                  <a:pt x="14089" y="19379"/>
                </a:lnTo>
                <a:lnTo>
                  <a:pt x="14089" y="19876"/>
                </a:lnTo>
                <a:close/>
                <a:moveTo>
                  <a:pt x="17449" y="20314"/>
                </a:moveTo>
                <a:lnTo>
                  <a:pt x="17359" y="20285"/>
                </a:lnTo>
                <a:lnTo>
                  <a:pt x="17287" y="20197"/>
                </a:lnTo>
                <a:lnTo>
                  <a:pt x="17233" y="20051"/>
                </a:lnTo>
                <a:lnTo>
                  <a:pt x="17215" y="19905"/>
                </a:lnTo>
                <a:lnTo>
                  <a:pt x="17233" y="19759"/>
                </a:lnTo>
                <a:lnTo>
                  <a:pt x="17287" y="19642"/>
                </a:lnTo>
                <a:lnTo>
                  <a:pt x="17359" y="19525"/>
                </a:lnTo>
                <a:lnTo>
                  <a:pt x="17449" y="19496"/>
                </a:lnTo>
                <a:lnTo>
                  <a:pt x="17557" y="19525"/>
                </a:lnTo>
                <a:lnTo>
                  <a:pt x="17629" y="19642"/>
                </a:lnTo>
                <a:lnTo>
                  <a:pt x="17683" y="19759"/>
                </a:lnTo>
                <a:lnTo>
                  <a:pt x="17700" y="19905"/>
                </a:lnTo>
                <a:lnTo>
                  <a:pt x="17683" y="20051"/>
                </a:lnTo>
                <a:lnTo>
                  <a:pt x="17629" y="20197"/>
                </a:lnTo>
                <a:lnTo>
                  <a:pt x="17557" y="20285"/>
                </a:lnTo>
                <a:lnTo>
                  <a:pt x="17449" y="20314"/>
                </a:lnTo>
                <a:close/>
                <a:moveTo>
                  <a:pt x="17718" y="17303"/>
                </a:moveTo>
                <a:lnTo>
                  <a:pt x="3882" y="17303"/>
                </a:lnTo>
                <a:lnTo>
                  <a:pt x="3882" y="2192"/>
                </a:lnTo>
                <a:lnTo>
                  <a:pt x="17718" y="2192"/>
                </a:lnTo>
                <a:lnTo>
                  <a:pt x="17718" y="17303"/>
                </a:lnTo>
                <a:close/>
                <a:moveTo>
                  <a:pt x="18581" y="20314"/>
                </a:moveTo>
                <a:lnTo>
                  <a:pt x="18491" y="20285"/>
                </a:lnTo>
                <a:lnTo>
                  <a:pt x="18401" y="20197"/>
                </a:lnTo>
                <a:lnTo>
                  <a:pt x="18347" y="20051"/>
                </a:lnTo>
                <a:lnTo>
                  <a:pt x="18329" y="19905"/>
                </a:lnTo>
                <a:lnTo>
                  <a:pt x="18347" y="19759"/>
                </a:lnTo>
                <a:lnTo>
                  <a:pt x="18401" y="19642"/>
                </a:lnTo>
                <a:lnTo>
                  <a:pt x="18491" y="19525"/>
                </a:lnTo>
                <a:lnTo>
                  <a:pt x="18581" y="19496"/>
                </a:lnTo>
                <a:lnTo>
                  <a:pt x="18671" y="19525"/>
                </a:lnTo>
                <a:lnTo>
                  <a:pt x="18743" y="19642"/>
                </a:lnTo>
                <a:lnTo>
                  <a:pt x="18779" y="19759"/>
                </a:lnTo>
                <a:lnTo>
                  <a:pt x="18815" y="19905"/>
                </a:lnTo>
                <a:lnTo>
                  <a:pt x="18743" y="20197"/>
                </a:lnTo>
                <a:lnTo>
                  <a:pt x="18671" y="20285"/>
                </a:lnTo>
                <a:lnTo>
                  <a:pt x="18581" y="20314"/>
                </a:lnTo>
                <a:close/>
                <a:moveTo>
                  <a:pt x="19695" y="20314"/>
                </a:moveTo>
                <a:lnTo>
                  <a:pt x="19605" y="20285"/>
                </a:lnTo>
                <a:lnTo>
                  <a:pt x="19515" y="20197"/>
                </a:lnTo>
                <a:lnTo>
                  <a:pt x="19480" y="20051"/>
                </a:lnTo>
                <a:lnTo>
                  <a:pt x="19462" y="19905"/>
                </a:lnTo>
                <a:lnTo>
                  <a:pt x="19480" y="19759"/>
                </a:lnTo>
                <a:lnTo>
                  <a:pt x="19515" y="19642"/>
                </a:lnTo>
                <a:lnTo>
                  <a:pt x="19605" y="19525"/>
                </a:lnTo>
                <a:lnTo>
                  <a:pt x="19695" y="19496"/>
                </a:lnTo>
                <a:lnTo>
                  <a:pt x="19785" y="19525"/>
                </a:lnTo>
                <a:lnTo>
                  <a:pt x="19875" y="19642"/>
                </a:lnTo>
                <a:lnTo>
                  <a:pt x="19911" y="19759"/>
                </a:lnTo>
                <a:lnTo>
                  <a:pt x="19929" y="19905"/>
                </a:lnTo>
                <a:lnTo>
                  <a:pt x="19911" y="20051"/>
                </a:lnTo>
                <a:lnTo>
                  <a:pt x="19875" y="20197"/>
                </a:lnTo>
                <a:lnTo>
                  <a:pt x="19785" y="20285"/>
                </a:lnTo>
                <a:lnTo>
                  <a:pt x="19695" y="20314"/>
                </a:lnTo>
                <a:close/>
              </a:path>
            </a:pathLst>
          </a:custGeom>
          <a:solidFill>
            <a:schemeClr val="accent5"/>
          </a:solidFill>
          <a:ln w="12700">
            <a:miter lim="400000"/>
          </a:ln>
        </p:spPr>
        <p:txBody>
          <a:bodyPr lIns="45049" tIns="45049" rIns="45049" bIns="45049"/>
          <a:lstStyle/>
          <a:p>
            <a:pPr hangingPunct="0">
              <a:defRPr>
                <a:latin typeface="Arial"/>
                <a:ea typeface="Arial"/>
                <a:cs typeface="Arial"/>
                <a:sym typeface="Arial"/>
              </a:defRPr>
            </a:pPr>
            <a:endParaRPr sz="990" kern="0">
              <a:latin typeface="Helvetica" panose="020B0604020202020204" pitchFamily="2" charset="0"/>
              <a:ea typeface="Arial"/>
              <a:cs typeface="Arial"/>
              <a:sym typeface="Arial"/>
            </a:endParaRPr>
          </a:p>
        </p:txBody>
      </p:sp>
      <p:grpSp>
        <p:nvGrpSpPr>
          <p:cNvPr id="97" name="Group 147">
            <a:extLst>
              <a:ext uri="{FF2B5EF4-FFF2-40B4-BE49-F238E27FC236}">
                <a16:creationId xmlns:a16="http://schemas.microsoft.com/office/drawing/2014/main" id="{200C5D8E-A760-4CCA-8937-E1563EFDC371}"/>
              </a:ext>
            </a:extLst>
          </p:cNvPr>
          <p:cNvGrpSpPr>
            <a:grpSpLocks/>
          </p:cNvGrpSpPr>
          <p:nvPr/>
        </p:nvGrpSpPr>
        <p:grpSpPr bwMode="auto">
          <a:xfrm>
            <a:off x="9205159" y="4379520"/>
            <a:ext cx="697991" cy="586680"/>
            <a:chOff x="-1" y="0"/>
            <a:chExt cx="846284" cy="711767"/>
          </a:xfrm>
        </p:grpSpPr>
        <p:sp>
          <p:nvSpPr>
            <p:cNvPr id="98" name="Freeform 10169">
              <a:extLst>
                <a:ext uri="{FF2B5EF4-FFF2-40B4-BE49-F238E27FC236}">
                  <a16:creationId xmlns:a16="http://schemas.microsoft.com/office/drawing/2014/main" id="{62D9A4EF-93D5-412D-80C1-C7DB53AF7F0B}"/>
                </a:ext>
              </a:extLst>
            </p:cNvPr>
            <p:cNvSpPr/>
            <p:nvPr/>
          </p:nvSpPr>
          <p:spPr>
            <a:xfrm>
              <a:off x="195295" y="197007"/>
              <a:ext cx="246106" cy="214484"/>
            </a:xfrm>
            <a:custGeom>
              <a:avLst/>
              <a:gdLst/>
              <a:ahLst/>
              <a:cxnLst>
                <a:cxn ang="0">
                  <a:pos x="wd2" y="hd2"/>
                </a:cxn>
                <a:cxn ang="5400000">
                  <a:pos x="wd2" y="hd2"/>
                </a:cxn>
                <a:cxn ang="10800000">
                  <a:pos x="wd2" y="hd2"/>
                </a:cxn>
                <a:cxn ang="16200000">
                  <a:pos x="wd2" y="hd2"/>
                </a:cxn>
              </a:cxnLst>
              <a:rect l="0" t="0" r="r" b="b"/>
              <a:pathLst>
                <a:path w="21600" h="21600" extrusionOk="0">
                  <a:moveTo>
                    <a:pt x="10327" y="15047"/>
                  </a:moveTo>
                  <a:lnTo>
                    <a:pt x="10843" y="15047"/>
                  </a:lnTo>
                  <a:lnTo>
                    <a:pt x="11531" y="14885"/>
                  </a:lnTo>
                  <a:lnTo>
                    <a:pt x="11790" y="14724"/>
                  </a:lnTo>
                  <a:lnTo>
                    <a:pt x="12134" y="14400"/>
                  </a:lnTo>
                  <a:lnTo>
                    <a:pt x="12306" y="14157"/>
                  </a:lnTo>
                  <a:lnTo>
                    <a:pt x="12478" y="13510"/>
                  </a:lnTo>
                  <a:lnTo>
                    <a:pt x="12392" y="13267"/>
                  </a:lnTo>
                  <a:lnTo>
                    <a:pt x="12306" y="12863"/>
                  </a:lnTo>
                  <a:lnTo>
                    <a:pt x="12134" y="12620"/>
                  </a:lnTo>
                  <a:lnTo>
                    <a:pt x="11876" y="12378"/>
                  </a:lnTo>
                  <a:lnTo>
                    <a:pt x="11187" y="11973"/>
                  </a:lnTo>
                  <a:lnTo>
                    <a:pt x="10241" y="11488"/>
                  </a:lnTo>
                  <a:lnTo>
                    <a:pt x="9552" y="11245"/>
                  </a:lnTo>
                  <a:lnTo>
                    <a:pt x="8864" y="10921"/>
                  </a:lnTo>
                  <a:lnTo>
                    <a:pt x="8261" y="10598"/>
                  </a:lnTo>
                  <a:lnTo>
                    <a:pt x="7745" y="10112"/>
                  </a:lnTo>
                  <a:lnTo>
                    <a:pt x="7401" y="9708"/>
                  </a:lnTo>
                  <a:lnTo>
                    <a:pt x="7143" y="9222"/>
                  </a:lnTo>
                  <a:lnTo>
                    <a:pt x="6971" y="8656"/>
                  </a:lnTo>
                  <a:lnTo>
                    <a:pt x="6884" y="8009"/>
                  </a:lnTo>
                  <a:lnTo>
                    <a:pt x="6971" y="7362"/>
                  </a:lnTo>
                  <a:lnTo>
                    <a:pt x="7057" y="6796"/>
                  </a:lnTo>
                  <a:lnTo>
                    <a:pt x="7315" y="6229"/>
                  </a:lnTo>
                  <a:lnTo>
                    <a:pt x="7659" y="5825"/>
                  </a:lnTo>
                  <a:lnTo>
                    <a:pt x="8692" y="5016"/>
                  </a:lnTo>
                  <a:lnTo>
                    <a:pt x="9380" y="4773"/>
                  </a:lnTo>
                  <a:lnTo>
                    <a:pt x="10069" y="4611"/>
                  </a:lnTo>
                  <a:lnTo>
                    <a:pt x="10069" y="2751"/>
                  </a:lnTo>
                  <a:lnTo>
                    <a:pt x="11618" y="2751"/>
                  </a:lnTo>
                  <a:lnTo>
                    <a:pt x="11618" y="4530"/>
                  </a:lnTo>
                  <a:lnTo>
                    <a:pt x="12564" y="4611"/>
                  </a:lnTo>
                  <a:lnTo>
                    <a:pt x="13167" y="4692"/>
                  </a:lnTo>
                  <a:lnTo>
                    <a:pt x="13855" y="4935"/>
                  </a:lnTo>
                  <a:lnTo>
                    <a:pt x="14371" y="5178"/>
                  </a:lnTo>
                  <a:lnTo>
                    <a:pt x="13855" y="7038"/>
                  </a:lnTo>
                  <a:lnTo>
                    <a:pt x="13339" y="6796"/>
                  </a:lnTo>
                  <a:lnTo>
                    <a:pt x="12822" y="6634"/>
                  </a:lnTo>
                  <a:lnTo>
                    <a:pt x="12134" y="6391"/>
                  </a:lnTo>
                  <a:lnTo>
                    <a:pt x="11187" y="6310"/>
                  </a:lnTo>
                  <a:lnTo>
                    <a:pt x="10757" y="6310"/>
                  </a:lnTo>
                  <a:lnTo>
                    <a:pt x="10241" y="6391"/>
                  </a:lnTo>
                  <a:lnTo>
                    <a:pt x="9982" y="6634"/>
                  </a:lnTo>
                  <a:lnTo>
                    <a:pt x="9724" y="6796"/>
                  </a:lnTo>
                  <a:lnTo>
                    <a:pt x="9552" y="6957"/>
                  </a:lnTo>
                  <a:lnTo>
                    <a:pt x="9380" y="7200"/>
                  </a:lnTo>
                  <a:lnTo>
                    <a:pt x="9380" y="7443"/>
                  </a:lnTo>
                  <a:lnTo>
                    <a:pt x="9294" y="7685"/>
                  </a:lnTo>
                  <a:lnTo>
                    <a:pt x="9380" y="8009"/>
                  </a:lnTo>
                  <a:lnTo>
                    <a:pt x="9466" y="8252"/>
                  </a:lnTo>
                  <a:lnTo>
                    <a:pt x="9638" y="8494"/>
                  </a:lnTo>
                  <a:lnTo>
                    <a:pt x="9896" y="8737"/>
                  </a:lnTo>
                  <a:lnTo>
                    <a:pt x="10585" y="9222"/>
                  </a:lnTo>
                  <a:lnTo>
                    <a:pt x="11618" y="9627"/>
                  </a:lnTo>
                  <a:lnTo>
                    <a:pt x="12478" y="9951"/>
                  </a:lnTo>
                  <a:lnTo>
                    <a:pt x="13080" y="10274"/>
                  </a:lnTo>
                  <a:lnTo>
                    <a:pt x="13683" y="10760"/>
                  </a:lnTo>
                  <a:lnTo>
                    <a:pt x="14113" y="11164"/>
                  </a:lnTo>
                  <a:lnTo>
                    <a:pt x="14371" y="11569"/>
                  </a:lnTo>
                  <a:lnTo>
                    <a:pt x="14629" y="12135"/>
                  </a:lnTo>
                  <a:lnTo>
                    <a:pt x="14802" y="12701"/>
                  </a:lnTo>
                  <a:lnTo>
                    <a:pt x="14802" y="13915"/>
                  </a:lnTo>
                  <a:lnTo>
                    <a:pt x="14629" y="14562"/>
                  </a:lnTo>
                  <a:lnTo>
                    <a:pt x="14371" y="15047"/>
                  </a:lnTo>
                  <a:lnTo>
                    <a:pt x="14027" y="15533"/>
                  </a:lnTo>
                  <a:lnTo>
                    <a:pt x="13597" y="16018"/>
                  </a:lnTo>
                  <a:lnTo>
                    <a:pt x="12994" y="16342"/>
                  </a:lnTo>
                  <a:lnTo>
                    <a:pt x="12306" y="16665"/>
                  </a:lnTo>
                  <a:lnTo>
                    <a:pt x="11531" y="16827"/>
                  </a:lnTo>
                  <a:lnTo>
                    <a:pt x="11531" y="18849"/>
                  </a:lnTo>
                  <a:lnTo>
                    <a:pt x="9896" y="18849"/>
                  </a:lnTo>
                  <a:lnTo>
                    <a:pt x="9896" y="16908"/>
                  </a:lnTo>
                  <a:lnTo>
                    <a:pt x="8950" y="16827"/>
                  </a:lnTo>
                  <a:lnTo>
                    <a:pt x="8175" y="16665"/>
                  </a:lnTo>
                  <a:lnTo>
                    <a:pt x="7315" y="16422"/>
                  </a:lnTo>
                  <a:lnTo>
                    <a:pt x="6712" y="16099"/>
                  </a:lnTo>
                  <a:lnTo>
                    <a:pt x="7229" y="14157"/>
                  </a:lnTo>
                  <a:lnTo>
                    <a:pt x="7917" y="14562"/>
                  </a:lnTo>
                  <a:lnTo>
                    <a:pt x="8606" y="14804"/>
                  </a:lnTo>
                  <a:lnTo>
                    <a:pt x="9466" y="15047"/>
                  </a:lnTo>
                  <a:lnTo>
                    <a:pt x="10327" y="15047"/>
                  </a:lnTo>
                  <a:close/>
                  <a:moveTo>
                    <a:pt x="10843" y="0"/>
                  </a:moveTo>
                  <a:lnTo>
                    <a:pt x="9724" y="0"/>
                  </a:lnTo>
                  <a:lnTo>
                    <a:pt x="8606" y="162"/>
                  </a:lnTo>
                  <a:lnTo>
                    <a:pt x="7573" y="404"/>
                  </a:lnTo>
                  <a:lnTo>
                    <a:pt x="6626" y="728"/>
                  </a:lnTo>
                  <a:lnTo>
                    <a:pt x="5680" y="1294"/>
                  </a:lnTo>
                  <a:lnTo>
                    <a:pt x="4733" y="1780"/>
                  </a:lnTo>
                  <a:lnTo>
                    <a:pt x="3959" y="2346"/>
                  </a:lnTo>
                  <a:lnTo>
                    <a:pt x="3184" y="3074"/>
                  </a:lnTo>
                  <a:lnTo>
                    <a:pt x="1807" y="4692"/>
                  </a:lnTo>
                  <a:lnTo>
                    <a:pt x="1291" y="5582"/>
                  </a:lnTo>
                  <a:lnTo>
                    <a:pt x="430" y="7524"/>
                  </a:lnTo>
                  <a:lnTo>
                    <a:pt x="172" y="8575"/>
                  </a:lnTo>
                  <a:lnTo>
                    <a:pt x="86" y="9708"/>
                  </a:lnTo>
                  <a:lnTo>
                    <a:pt x="0" y="10760"/>
                  </a:lnTo>
                  <a:lnTo>
                    <a:pt x="86" y="11892"/>
                  </a:lnTo>
                  <a:lnTo>
                    <a:pt x="172" y="12944"/>
                  </a:lnTo>
                  <a:lnTo>
                    <a:pt x="430" y="13996"/>
                  </a:lnTo>
                  <a:lnTo>
                    <a:pt x="1291" y="15937"/>
                  </a:lnTo>
                  <a:lnTo>
                    <a:pt x="1807" y="16827"/>
                  </a:lnTo>
                  <a:lnTo>
                    <a:pt x="2496" y="17717"/>
                  </a:lnTo>
                  <a:lnTo>
                    <a:pt x="3184" y="18364"/>
                  </a:lnTo>
                  <a:lnTo>
                    <a:pt x="3959" y="19173"/>
                  </a:lnTo>
                  <a:lnTo>
                    <a:pt x="4733" y="19820"/>
                  </a:lnTo>
                  <a:lnTo>
                    <a:pt x="5680" y="20306"/>
                  </a:lnTo>
                  <a:lnTo>
                    <a:pt x="6626" y="20710"/>
                  </a:lnTo>
                  <a:lnTo>
                    <a:pt x="7573" y="21196"/>
                  </a:lnTo>
                  <a:lnTo>
                    <a:pt x="8606" y="21438"/>
                  </a:lnTo>
                  <a:lnTo>
                    <a:pt x="9724" y="21600"/>
                  </a:lnTo>
                  <a:lnTo>
                    <a:pt x="11876" y="21600"/>
                  </a:lnTo>
                  <a:lnTo>
                    <a:pt x="12994" y="21438"/>
                  </a:lnTo>
                  <a:lnTo>
                    <a:pt x="14027" y="21196"/>
                  </a:lnTo>
                  <a:lnTo>
                    <a:pt x="15920" y="20306"/>
                  </a:lnTo>
                  <a:lnTo>
                    <a:pt x="16867" y="19820"/>
                  </a:lnTo>
                  <a:lnTo>
                    <a:pt x="17641" y="19173"/>
                  </a:lnTo>
                  <a:lnTo>
                    <a:pt x="18416" y="18364"/>
                  </a:lnTo>
                  <a:lnTo>
                    <a:pt x="19104" y="17717"/>
                  </a:lnTo>
                  <a:lnTo>
                    <a:pt x="19707" y="16827"/>
                  </a:lnTo>
                  <a:lnTo>
                    <a:pt x="20223" y="15937"/>
                  </a:lnTo>
                  <a:lnTo>
                    <a:pt x="20739" y="14966"/>
                  </a:lnTo>
                  <a:lnTo>
                    <a:pt x="21084" y="13996"/>
                  </a:lnTo>
                  <a:lnTo>
                    <a:pt x="21342" y="12944"/>
                  </a:lnTo>
                  <a:lnTo>
                    <a:pt x="21514" y="11892"/>
                  </a:lnTo>
                  <a:lnTo>
                    <a:pt x="21600" y="10760"/>
                  </a:lnTo>
                  <a:lnTo>
                    <a:pt x="21514" y="9708"/>
                  </a:lnTo>
                  <a:lnTo>
                    <a:pt x="21342" y="8575"/>
                  </a:lnTo>
                  <a:lnTo>
                    <a:pt x="21084" y="7524"/>
                  </a:lnTo>
                  <a:lnTo>
                    <a:pt x="20739" y="6553"/>
                  </a:lnTo>
                  <a:lnTo>
                    <a:pt x="20223" y="5582"/>
                  </a:lnTo>
                  <a:lnTo>
                    <a:pt x="19707" y="4692"/>
                  </a:lnTo>
                  <a:lnTo>
                    <a:pt x="19104" y="3883"/>
                  </a:lnTo>
                  <a:lnTo>
                    <a:pt x="18416" y="3074"/>
                  </a:lnTo>
                  <a:lnTo>
                    <a:pt x="17641" y="2346"/>
                  </a:lnTo>
                  <a:lnTo>
                    <a:pt x="16867" y="1780"/>
                  </a:lnTo>
                  <a:lnTo>
                    <a:pt x="15920" y="1294"/>
                  </a:lnTo>
                  <a:lnTo>
                    <a:pt x="15060" y="728"/>
                  </a:lnTo>
                  <a:lnTo>
                    <a:pt x="14027" y="404"/>
                  </a:lnTo>
                  <a:lnTo>
                    <a:pt x="12994" y="162"/>
                  </a:lnTo>
                  <a:lnTo>
                    <a:pt x="11876" y="0"/>
                  </a:lnTo>
                  <a:lnTo>
                    <a:pt x="10843"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990" kern="0">
                <a:latin typeface="Helvetica" panose="020B0604020202020204" pitchFamily="2" charset="0"/>
                <a:ea typeface="Arial"/>
                <a:cs typeface="Arial"/>
                <a:sym typeface="Arial"/>
              </a:endParaRPr>
            </a:p>
          </p:txBody>
        </p:sp>
        <p:sp>
          <p:nvSpPr>
            <p:cNvPr id="99" name="Freeform 10170">
              <a:extLst>
                <a:ext uri="{FF2B5EF4-FFF2-40B4-BE49-F238E27FC236}">
                  <a16:creationId xmlns:a16="http://schemas.microsoft.com/office/drawing/2014/main" id="{DEB2C9E9-685E-498A-A31E-1E04AA29C69B}"/>
                </a:ext>
              </a:extLst>
            </p:cNvPr>
            <p:cNvSpPr/>
            <p:nvPr/>
          </p:nvSpPr>
          <p:spPr>
            <a:xfrm>
              <a:off x="374714" y="0"/>
              <a:ext cx="246105" cy="219250"/>
            </a:xfrm>
            <a:custGeom>
              <a:avLst/>
              <a:gdLst/>
              <a:ahLst/>
              <a:cxnLst>
                <a:cxn ang="0">
                  <a:pos x="wd2" y="hd2"/>
                </a:cxn>
                <a:cxn ang="5400000">
                  <a:pos x="wd2" y="hd2"/>
                </a:cxn>
                <a:cxn ang="10800000">
                  <a:pos x="wd2" y="hd2"/>
                </a:cxn>
                <a:cxn ang="16200000">
                  <a:pos x="wd2" y="hd2"/>
                </a:cxn>
              </a:cxnLst>
              <a:rect l="0" t="0" r="r" b="b"/>
              <a:pathLst>
                <a:path w="21600" h="21600" extrusionOk="0">
                  <a:moveTo>
                    <a:pt x="5123" y="10278"/>
                  </a:moveTo>
                  <a:lnTo>
                    <a:pt x="5123" y="9074"/>
                  </a:lnTo>
                  <a:lnTo>
                    <a:pt x="6489" y="9074"/>
                  </a:lnTo>
                  <a:lnTo>
                    <a:pt x="6659" y="8190"/>
                  </a:lnTo>
                  <a:lnTo>
                    <a:pt x="7001" y="7307"/>
                  </a:lnTo>
                  <a:lnTo>
                    <a:pt x="7513" y="6665"/>
                  </a:lnTo>
                  <a:lnTo>
                    <a:pt x="7940" y="6022"/>
                  </a:lnTo>
                  <a:lnTo>
                    <a:pt x="8708" y="5300"/>
                  </a:lnTo>
                  <a:lnTo>
                    <a:pt x="9306" y="4978"/>
                  </a:lnTo>
                  <a:lnTo>
                    <a:pt x="9733" y="4657"/>
                  </a:lnTo>
                  <a:lnTo>
                    <a:pt x="10928" y="4336"/>
                  </a:lnTo>
                  <a:lnTo>
                    <a:pt x="11440" y="4256"/>
                  </a:lnTo>
                  <a:lnTo>
                    <a:pt x="12209" y="4175"/>
                  </a:lnTo>
                  <a:lnTo>
                    <a:pt x="13062" y="4256"/>
                  </a:lnTo>
                  <a:lnTo>
                    <a:pt x="13745" y="4336"/>
                  </a:lnTo>
                  <a:lnTo>
                    <a:pt x="14343" y="4577"/>
                  </a:lnTo>
                  <a:lnTo>
                    <a:pt x="14941" y="4738"/>
                  </a:lnTo>
                  <a:lnTo>
                    <a:pt x="14514" y="6665"/>
                  </a:lnTo>
                  <a:lnTo>
                    <a:pt x="13489" y="6343"/>
                  </a:lnTo>
                  <a:lnTo>
                    <a:pt x="12892" y="6183"/>
                  </a:lnTo>
                  <a:lnTo>
                    <a:pt x="11526" y="6183"/>
                  </a:lnTo>
                  <a:lnTo>
                    <a:pt x="10928" y="6424"/>
                  </a:lnTo>
                  <a:lnTo>
                    <a:pt x="10330" y="6745"/>
                  </a:lnTo>
                  <a:lnTo>
                    <a:pt x="9733" y="7146"/>
                  </a:lnTo>
                  <a:lnTo>
                    <a:pt x="9477" y="7628"/>
                  </a:lnTo>
                  <a:lnTo>
                    <a:pt x="9135" y="8431"/>
                  </a:lnTo>
                  <a:lnTo>
                    <a:pt x="8964" y="9074"/>
                  </a:lnTo>
                  <a:lnTo>
                    <a:pt x="14002" y="9074"/>
                  </a:lnTo>
                  <a:lnTo>
                    <a:pt x="14002" y="10278"/>
                  </a:lnTo>
                  <a:lnTo>
                    <a:pt x="8623" y="10278"/>
                  </a:lnTo>
                  <a:lnTo>
                    <a:pt x="8623" y="11242"/>
                  </a:lnTo>
                  <a:lnTo>
                    <a:pt x="14002" y="11242"/>
                  </a:lnTo>
                  <a:lnTo>
                    <a:pt x="14002" y="12446"/>
                  </a:lnTo>
                  <a:lnTo>
                    <a:pt x="8879" y="12446"/>
                  </a:lnTo>
                  <a:lnTo>
                    <a:pt x="9050" y="13088"/>
                  </a:lnTo>
                  <a:lnTo>
                    <a:pt x="9221" y="13570"/>
                  </a:lnTo>
                  <a:lnTo>
                    <a:pt x="9391" y="13972"/>
                  </a:lnTo>
                  <a:lnTo>
                    <a:pt x="9733" y="14454"/>
                  </a:lnTo>
                  <a:lnTo>
                    <a:pt x="10330" y="14855"/>
                  </a:lnTo>
                  <a:lnTo>
                    <a:pt x="10928" y="15176"/>
                  </a:lnTo>
                  <a:lnTo>
                    <a:pt x="11526" y="15417"/>
                  </a:lnTo>
                  <a:lnTo>
                    <a:pt x="12294" y="15497"/>
                  </a:lnTo>
                  <a:lnTo>
                    <a:pt x="13062" y="15417"/>
                  </a:lnTo>
                  <a:lnTo>
                    <a:pt x="13660" y="15257"/>
                  </a:lnTo>
                  <a:lnTo>
                    <a:pt x="14172" y="15096"/>
                  </a:lnTo>
                  <a:lnTo>
                    <a:pt x="14685" y="14855"/>
                  </a:lnTo>
                  <a:lnTo>
                    <a:pt x="15026" y="16622"/>
                  </a:lnTo>
                  <a:lnTo>
                    <a:pt x="14514" y="16943"/>
                  </a:lnTo>
                  <a:lnTo>
                    <a:pt x="13745" y="17184"/>
                  </a:lnTo>
                  <a:lnTo>
                    <a:pt x="12892" y="17344"/>
                  </a:lnTo>
                  <a:lnTo>
                    <a:pt x="12038" y="17425"/>
                  </a:lnTo>
                  <a:lnTo>
                    <a:pt x="11355" y="17425"/>
                  </a:lnTo>
                  <a:lnTo>
                    <a:pt x="10757" y="17344"/>
                  </a:lnTo>
                  <a:lnTo>
                    <a:pt x="10074" y="17184"/>
                  </a:lnTo>
                  <a:lnTo>
                    <a:pt x="9562" y="16943"/>
                  </a:lnTo>
                  <a:lnTo>
                    <a:pt x="9050" y="16622"/>
                  </a:lnTo>
                  <a:lnTo>
                    <a:pt x="8452" y="16300"/>
                  </a:lnTo>
                  <a:lnTo>
                    <a:pt x="8025" y="15899"/>
                  </a:lnTo>
                  <a:lnTo>
                    <a:pt x="7684" y="15417"/>
                  </a:lnTo>
                  <a:lnTo>
                    <a:pt x="7172" y="14775"/>
                  </a:lnTo>
                  <a:lnTo>
                    <a:pt x="6830" y="14132"/>
                  </a:lnTo>
                  <a:lnTo>
                    <a:pt x="6574" y="13329"/>
                  </a:lnTo>
                  <a:lnTo>
                    <a:pt x="6403" y="12446"/>
                  </a:lnTo>
                  <a:lnTo>
                    <a:pt x="5123" y="12446"/>
                  </a:lnTo>
                  <a:lnTo>
                    <a:pt x="5123" y="11242"/>
                  </a:lnTo>
                  <a:lnTo>
                    <a:pt x="6232" y="11242"/>
                  </a:lnTo>
                  <a:lnTo>
                    <a:pt x="6232" y="10920"/>
                  </a:lnTo>
                  <a:lnTo>
                    <a:pt x="6318" y="10599"/>
                  </a:lnTo>
                  <a:lnTo>
                    <a:pt x="6318" y="10278"/>
                  </a:lnTo>
                  <a:lnTo>
                    <a:pt x="5123" y="10278"/>
                  </a:lnTo>
                  <a:close/>
                  <a:moveTo>
                    <a:pt x="10757" y="0"/>
                  </a:moveTo>
                  <a:lnTo>
                    <a:pt x="9647" y="80"/>
                  </a:lnTo>
                  <a:lnTo>
                    <a:pt x="8623" y="241"/>
                  </a:lnTo>
                  <a:lnTo>
                    <a:pt x="7598" y="482"/>
                  </a:lnTo>
                  <a:lnTo>
                    <a:pt x="6574" y="883"/>
                  </a:lnTo>
                  <a:lnTo>
                    <a:pt x="5635" y="1365"/>
                  </a:lnTo>
                  <a:lnTo>
                    <a:pt x="4781" y="1847"/>
                  </a:lnTo>
                  <a:lnTo>
                    <a:pt x="3927" y="2489"/>
                  </a:lnTo>
                  <a:lnTo>
                    <a:pt x="3244" y="3132"/>
                  </a:lnTo>
                  <a:lnTo>
                    <a:pt x="2476" y="3935"/>
                  </a:lnTo>
                  <a:lnTo>
                    <a:pt x="1878" y="4738"/>
                  </a:lnTo>
                  <a:lnTo>
                    <a:pt x="1366" y="5621"/>
                  </a:lnTo>
                  <a:lnTo>
                    <a:pt x="939" y="6665"/>
                  </a:lnTo>
                  <a:lnTo>
                    <a:pt x="256" y="8592"/>
                  </a:lnTo>
                  <a:lnTo>
                    <a:pt x="85" y="9716"/>
                  </a:lnTo>
                  <a:lnTo>
                    <a:pt x="0" y="10840"/>
                  </a:lnTo>
                  <a:lnTo>
                    <a:pt x="85" y="11964"/>
                  </a:lnTo>
                  <a:lnTo>
                    <a:pt x="256" y="13008"/>
                  </a:lnTo>
                  <a:lnTo>
                    <a:pt x="598" y="13972"/>
                  </a:lnTo>
                  <a:lnTo>
                    <a:pt x="939" y="15016"/>
                  </a:lnTo>
                  <a:lnTo>
                    <a:pt x="1366" y="15979"/>
                  </a:lnTo>
                  <a:lnTo>
                    <a:pt x="1878" y="16862"/>
                  </a:lnTo>
                  <a:lnTo>
                    <a:pt x="2476" y="17665"/>
                  </a:lnTo>
                  <a:lnTo>
                    <a:pt x="3244" y="18468"/>
                  </a:lnTo>
                  <a:lnTo>
                    <a:pt x="3927" y="19111"/>
                  </a:lnTo>
                  <a:lnTo>
                    <a:pt x="4781" y="19753"/>
                  </a:lnTo>
                  <a:lnTo>
                    <a:pt x="5635" y="20315"/>
                  </a:lnTo>
                  <a:lnTo>
                    <a:pt x="6574" y="20797"/>
                  </a:lnTo>
                  <a:lnTo>
                    <a:pt x="7598" y="21118"/>
                  </a:lnTo>
                  <a:lnTo>
                    <a:pt x="8623" y="21359"/>
                  </a:lnTo>
                  <a:lnTo>
                    <a:pt x="9647" y="21520"/>
                  </a:lnTo>
                  <a:lnTo>
                    <a:pt x="10757" y="21600"/>
                  </a:lnTo>
                  <a:lnTo>
                    <a:pt x="11953" y="21520"/>
                  </a:lnTo>
                  <a:lnTo>
                    <a:pt x="12892" y="21359"/>
                  </a:lnTo>
                  <a:lnTo>
                    <a:pt x="14002" y="21118"/>
                  </a:lnTo>
                  <a:lnTo>
                    <a:pt x="14941" y="20797"/>
                  </a:lnTo>
                  <a:lnTo>
                    <a:pt x="15965" y="20315"/>
                  </a:lnTo>
                  <a:lnTo>
                    <a:pt x="16734" y="19753"/>
                  </a:lnTo>
                  <a:lnTo>
                    <a:pt x="17673" y="19111"/>
                  </a:lnTo>
                  <a:lnTo>
                    <a:pt x="18356" y="18468"/>
                  </a:lnTo>
                  <a:lnTo>
                    <a:pt x="19124" y="17665"/>
                  </a:lnTo>
                  <a:lnTo>
                    <a:pt x="19636" y="16862"/>
                  </a:lnTo>
                  <a:lnTo>
                    <a:pt x="20234" y="15979"/>
                  </a:lnTo>
                  <a:lnTo>
                    <a:pt x="20661" y="15016"/>
                  </a:lnTo>
                  <a:lnTo>
                    <a:pt x="21002" y="13972"/>
                  </a:lnTo>
                  <a:lnTo>
                    <a:pt x="21258" y="13008"/>
                  </a:lnTo>
                  <a:lnTo>
                    <a:pt x="21515" y="11964"/>
                  </a:lnTo>
                  <a:lnTo>
                    <a:pt x="21600" y="10840"/>
                  </a:lnTo>
                  <a:lnTo>
                    <a:pt x="21515" y="9716"/>
                  </a:lnTo>
                  <a:lnTo>
                    <a:pt x="21258" y="8592"/>
                  </a:lnTo>
                  <a:lnTo>
                    <a:pt x="21002" y="7628"/>
                  </a:lnTo>
                  <a:lnTo>
                    <a:pt x="20661" y="6665"/>
                  </a:lnTo>
                  <a:lnTo>
                    <a:pt x="20234" y="5621"/>
                  </a:lnTo>
                  <a:lnTo>
                    <a:pt x="19636" y="4738"/>
                  </a:lnTo>
                  <a:lnTo>
                    <a:pt x="19124" y="3935"/>
                  </a:lnTo>
                  <a:lnTo>
                    <a:pt x="18356" y="3132"/>
                  </a:lnTo>
                  <a:lnTo>
                    <a:pt x="17673" y="2489"/>
                  </a:lnTo>
                  <a:lnTo>
                    <a:pt x="16734" y="1847"/>
                  </a:lnTo>
                  <a:lnTo>
                    <a:pt x="15965" y="1365"/>
                  </a:lnTo>
                  <a:lnTo>
                    <a:pt x="14941" y="883"/>
                  </a:lnTo>
                  <a:lnTo>
                    <a:pt x="14002" y="482"/>
                  </a:lnTo>
                  <a:lnTo>
                    <a:pt x="12892" y="241"/>
                  </a:lnTo>
                  <a:lnTo>
                    <a:pt x="11953" y="80"/>
                  </a:lnTo>
                  <a:lnTo>
                    <a:pt x="10757"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990" kern="0">
                <a:latin typeface="Helvetica" panose="020B0604020202020204" pitchFamily="2" charset="0"/>
                <a:ea typeface="Arial"/>
                <a:cs typeface="Arial"/>
                <a:sym typeface="Arial"/>
              </a:endParaRPr>
            </a:p>
          </p:txBody>
        </p:sp>
        <p:sp>
          <p:nvSpPr>
            <p:cNvPr id="100" name="Freeform 10171">
              <a:extLst>
                <a:ext uri="{FF2B5EF4-FFF2-40B4-BE49-F238E27FC236}">
                  <a16:creationId xmlns:a16="http://schemas.microsoft.com/office/drawing/2014/main" id="{437ABFDF-2B32-46DD-A38A-E15F7498A7B8}"/>
                </a:ext>
              </a:extLst>
            </p:cNvPr>
            <p:cNvSpPr/>
            <p:nvPr/>
          </p:nvSpPr>
          <p:spPr>
            <a:xfrm>
              <a:off x="635109" y="81028"/>
              <a:ext cx="211174" cy="185885"/>
            </a:xfrm>
            <a:custGeom>
              <a:avLst/>
              <a:gdLst/>
              <a:ahLst/>
              <a:cxnLst>
                <a:cxn ang="0">
                  <a:pos x="wd2" y="hd2"/>
                </a:cxn>
                <a:cxn ang="5400000">
                  <a:pos x="wd2" y="hd2"/>
                </a:cxn>
                <a:cxn ang="10800000">
                  <a:pos x="wd2" y="hd2"/>
                </a:cxn>
                <a:cxn ang="16200000">
                  <a:pos x="wd2" y="hd2"/>
                </a:cxn>
              </a:cxnLst>
              <a:rect l="0" t="0" r="r" b="b"/>
              <a:pathLst>
                <a:path w="21600" h="21600" extrusionOk="0">
                  <a:moveTo>
                    <a:pt x="10800" y="9912"/>
                  </a:moveTo>
                  <a:lnTo>
                    <a:pt x="11100" y="8977"/>
                  </a:lnTo>
                  <a:lnTo>
                    <a:pt x="11700" y="7948"/>
                  </a:lnTo>
                  <a:lnTo>
                    <a:pt x="13400" y="4395"/>
                  </a:lnTo>
                  <a:lnTo>
                    <a:pt x="15900" y="4395"/>
                  </a:lnTo>
                  <a:lnTo>
                    <a:pt x="12500" y="10192"/>
                  </a:lnTo>
                  <a:lnTo>
                    <a:pt x="15000" y="10192"/>
                  </a:lnTo>
                  <a:lnTo>
                    <a:pt x="15000" y="11314"/>
                  </a:lnTo>
                  <a:lnTo>
                    <a:pt x="11800" y="11314"/>
                  </a:lnTo>
                  <a:lnTo>
                    <a:pt x="11800" y="12717"/>
                  </a:lnTo>
                  <a:lnTo>
                    <a:pt x="15000" y="12717"/>
                  </a:lnTo>
                  <a:lnTo>
                    <a:pt x="15000" y="13932"/>
                  </a:lnTo>
                  <a:lnTo>
                    <a:pt x="11800" y="13932"/>
                  </a:lnTo>
                  <a:lnTo>
                    <a:pt x="11800" y="17205"/>
                  </a:lnTo>
                  <a:lnTo>
                    <a:pt x="9500" y="17205"/>
                  </a:lnTo>
                  <a:lnTo>
                    <a:pt x="9500" y="13932"/>
                  </a:lnTo>
                  <a:lnTo>
                    <a:pt x="6400" y="13932"/>
                  </a:lnTo>
                  <a:lnTo>
                    <a:pt x="6400" y="12717"/>
                  </a:lnTo>
                  <a:lnTo>
                    <a:pt x="9500" y="12717"/>
                  </a:lnTo>
                  <a:lnTo>
                    <a:pt x="9500" y="11314"/>
                  </a:lnTo>
                  <a:lnTo>
                    <a:pt x="6400" y="11314"/>
                  </a:lnTo>
                  <a:lnTo>
                    <a:pt x="6400" y="10192"/>
                  </a:lnTo>
                  <a:lnTo>
                    <a:pt x="8900" y="10192"/>
                  </a:lnTo>
                  <a:lnTo>
                    <a:pt x="5700" y="4395"/>
                  </a:lnTo>
                  <a:lnTo>
                    <a:pt x="8300" y="4395"/>
                  </a:lnTo>
                  <a:lnTo>
                    <a:pt x="10000" y="7948"/>
                  </a:lnTo>
                  <a:lnTo>
                    <a:pt x="10400" y="8977"/>
                  </a:lnTo>
                  <a:lnTo>
                    <a:pt x="10800" y="9912"/>
                  </a:lnTo>
                  <a:close/>
                  <a:moveTo>
                    <a:pt x="10800" y="0"/>
                  </a:moveTo>
                  <a:lnTo>
                    <a:pt x="9600" y="0"/>
                  </a:lnTo>
                  <a:lnTo>
                    <a:pt x="8600" y="187"/>
                  </a:lnTo>
                  <a:lnTo>
                    <a:pt x="7500" y="468"/>
                  </a:lnTo>
                  <a:lnTo>
                    <a:pt x="6600" y="748"/>
                  </a:lnTo>
                  <a:lnTo>
                    <a:pt x="5600" y="1309"/>
                  </a:lnTo>
                  <a:lnTo>
                    <a:pt x="4700" y="1777"/>
                  </a:lnTo>
                  <a:lnTo>
                    <a:pt x="3900" y="2525"/>
                  </a:lnTo>
                  <a:lnTo>
                    <a:pt x="3100" y="3179"/>
                  </a:lnTo>
                  <a:lnTo>
                    <a:pt x="2400" y="3834"/>
                  </a:lnTo>
                  <a:lnTo>
                    <a:pt x="1200" y="5704"/>
                  </a:lnTo>
                  <a:lnTo>
                    <a:pt x="800" y="6545"/>
                  </a:lnTo>
                  <a:lnTo>
                    <a:pt x="500" y="7574"/>
                  </a:lnTo>
                  <a:lnTo>
                    <a:pt x="200" y="8696"/>
                  </a:lnTo>
                  <a:lnTo>
                    <a:pt x="100" y="9631"/>
                  </a:lnTo>
                  <a:lnTo>
                    <a:pt x="0" y="10847"/>
                  </a:lnTo>
                  <a:lnTo>
                    <a:pt x="100" y="11969"/>
                  </a:lnTo>
                  <a:lnTo>
                    <a:pt x="200" y="12904"/>
                  </a:lnTo>
                  <a:lnTo>
                    <a:pt x="500" y="14026"/>
                  </a:lnTo>
                  <a:lnTo>
                    <a:pt x="800" y="15055"/>
                  </a:lnTo>
                  <a:lnTo>
                    <a:pt x="1200" y="15896"/>
                  </a:lnTo>
                  <a:lnTo>
                    <a:pt x="1800" y="16831"/>
                  </a:lnTo>
                  <a:lnTo>
                    <a:pt x="2400" y="17673"/>
                  </a:lnTo>
                  <a:lnTo>
                    <a:pt x="3100" y="18421"/>
                  </a:lnTo>
                  <a:lnTo>
                    <a:pt x="3900" y="19075"/>
                  </a:lnTo>
                  <a:lnTo>
                    <a:pt x="4700" y="19823"/>
                  </a:lnTo>
                  <a:lnTo>
                    <a:pt x="5600" y="20291"/>
                  </a:lnTo>
                  <a:lnTo>
                    <a:pt x="6600" y="20758"/>
                  </a:lnTo>
                  <a:lnTo>
                    <a:pt x="7500" y="21132"/>
                  </a:lnTo>
                  <a:lnTo>
                    <a:pt x="8600" y="21413"/>
                  </a:lnTo>
                  <a:lnTo>
                    <a:pt x="9600" y="21600"/>
                  </a:lnTo>
                  <a:lnTo>
                    <a:pt x="11900" y="21600"/>
                  </a:lnTo>
                  <a:lnTo>
                    <a:pt x="12900" y="21413"/>
                  </a:lnTo>
                  <a:lnTo>
                    <a:pt x="14000" y="21132"/>
                  </a:lnTo>
                  <a:lnTo>
                    <a:pt x="15000" y="20758"/>
                  </a:lnTo>
                  <a:lnTo>
                    <a:pt x="15900" y="20291"/>
                  </a:lnTo>
                  <a:lnTo>
                    <a:pt x="16900" y="19823"/>
                  </a:lnTo>
                  <a:lnTo>
                    <a:pt x="17600" y="19075"/>
                  </a:lnTo>
                  <a:lnTo>
                    <a:pt x="18500" y="18421"/>
                  </a:lnTo>
                  <a:lnTo>
                    <a:pt x="19100" y="17673"/>
                  </a:lnTo>
                  <a:lnTo>
                    <a:pt x="19800" y="16831"/>
                  </a:lnTo>
                  <a:lnTo>
                    <a:pt x="20300" y="15896"/>
                  </a:lnTo>
                  <a:lnTo>
                    <a:pt x="20700" y="15055"/>
                  </a:lnTo>
                  <a:lnTo>
                    <a:pt x="21100" y="14026"/>
                  </a:lnTo>
                  <a:lnTo>
                    <a:pt x="21400" y="12904"/>
                  </a:lnTo>
                  <a:lnTo>
                    <a:pt x="21600" y="11969"/>
                  </a:lnTo>
                  <a:lnTo>
                    <a:pt x="21600" y="9631"/>
                  </a:lnTo>
                  <a:lnTo>
                    <a:pt x="21400" y="8696"/>
                  </a:lnTo>
                  <a:lnTo>
                    <a:pt x="21100" y="7574"/>
                  </a:lnTo>
                  <a:lnTo>
                    <a:pt x="20700" y="6545"/>
                  </a:lnTo>
                  <a:lnTo>
                    <a:pt x="20300" y="5704"/>
                  </a:lnTo>
                  <a:lnTo>
                    <a:pt x="19800" y="4769"/>
                  </a:lnTo>
                  <a:lnTo>
                    <a:pt x="19100" y="3834"/>
                  </a:lnTo>
                  <a:lnTo>
                    <a:pt x="18500" y="3179"/>
                  </a:lnTo>
                  <a:lnTo>
                    <a:pt x="17600" y="2525"/>
                  </a:lnTo>
                  <a:lnTo>
                    <a:pt x="16900" y="1777"/>
                  </a:lnTo>
                  <a:lnTo>
                    <a:pt x="15900" y="1309"/>
                  </a:lnTo>
                  <a:lnTo>
                    <a:pt x="15000" y="748"/>
                  </a:lnTo>
                  <a:lnTo>
                    <a:pt x="14000" y="468"/>
                  </a:lnTo>
                  <a:lnTo>
                    <a:pt x="12900" y="187"/>
                  </a:lnTo>
                  <a:lnTo>
                    <a:pt x="11900" y="0"/>
                  </a:lnTo>
                  <a:lnTo>
                    <a:pt x="10800"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990" kern="0">
                <a:latin typeface="Helvetica" panose="020B0604020202020204" pitchFamily="2" charset="0"/>
                <a:ea typeface="Arial"/>
                <a:cs typeface="Arial"/>
                <a:sym typeface="Arial"/>
              </a:endParaRPr>
            </a:p>
          </p:txBody>
        </p:sp>
        <p:sp>
          <p:nvSpPr>
            <p:cNvPr id="101" name="Freeform 10172">
              <a:extLst>
                <a:ext uri="{FF2B5EF4-FFF2-40B4-BE49-F238E27FC236}">
                  <a16:creationId xmlns:a16="http://schemas.microsoft.com/office/drawing/2014/main" id="{F3AB1246-4954-4972-BEFF-3FCDFBC5DD56}"/>
                </a:ext>
              </a:extLst>
            </p:cNvPr>
            <p:cNvSpPr/>
            <p:nvPr/>
          </p:nvSpPr>
          <p:spPr>
            <a:xfrm>
              <a:off x="511263" y="251025"/>
              <a:ext cx="217525" cy="193829"/>
            </a:xfrm>
            <a:custGeom>
              <a:avLst/>
              <a:gdLst/>
              <a:ahLst/>
              <a:cxnLst>
                <a:cxn ang="0">
                  <a:pos x="wd2" y="hd2"/>
                </a:cxn>
                <a:cxn ang="5400000">
                  <a:pos x="wd2" y="hd2"/>
                </a:cxn>
                <a:cxn ang="10800000">
                  <a:pos x="wd2" y="hd2"/>
                </a:cxn>
                <a:cxn ang="16200000">
                  <a:pos x="wd2" y="hd2"/>
                </a:cxn>
              </a:cxnLst>
              <a:rect l="0" t="0" r="r" b="b"/>
              <a:pathLst>
                <a:path w="21600" h="21600" extrusionOk="0">
                  <a:moveTo>
                    <a:pt x="6683" y="11839"/>
                  </a:moveTo>
                  <a:lnTo>
                    <a:pt x="6683" y="10122"/>
                  </a:lnTo>
                  <a:lnTo>
                    <a:pt x="8330" y="10122"/>
                  </a:lnTo>
                  <a:lnTo>
                    <a:pt x="8233" y="9218"/>
                  </a:lnTo>
                  <a:lnTo>
                    <a:pt x="8136" y="8224"/>
                  </a:lnTo>
                  <a:lnTo>
                    <a:pt x="8233" y="7411"/>
                  </a:lnTo>
                  <a:lnTo>
                    <a:pt x="8427" y="6597"/>
                  </a:lnTo>
                  <a:lnTo>
                    <a:pt x="8814" y="5965"/>
                  </a:lnTo>
                  <a:lnTo>
                    <a:pt x="9299" y="5332"/>
                  </a:lnTo>
                  <a:lnTo>
                    <a:pt x="9880" y="4880"/>
                  </a:lnTo>
                  <a:lnTo>
                    <a:pt x="10558" y="4609"/>
                  </a:lnTo>
                  <a:lnTo>
                    <a:pt x="11430" y="4428"/>
                  </a:lnTo>
                  <a:lnTo>
                    <a:pt x="12301" y="4338"/>
                  </a:lnTo>
                  <a:lnTo>
                    <a:pt x="13076" y="4338"/>
                  </a:lnTo>
                  <a:lnTo>
                    <a:pt x="13657" y="4428"/>
                  </a:lnTo>
                  <a:lnTo>
                    <a:pt x="14239" y="4609"/>
                  </a:lnTo>
                  <a:lnTo>
                    <a:pt x="14529" y="4790"/>
                  </a:lnTo>
                  <a:lnTo>
                    <a:pt x="14142" y="6597"/>
                  </a:lnTo>
                  <a:lnTo>
                    <a:pt x="13754" y="6417"/>
                  </a:lnTo>
                  <a:lnTo>
                    <a:pt x="12979" y="6236"/>
                  </a:lnTo>
                  <a:lnTo>
                    <a:pt x="11914" y="6236"/>
                  </a:lnTo>
                  <a:lnTo>
                    <a:pt x="11430" y="6417"/>
                  </a:lnTo>
                  <a:lnTo>
                    <a:pt x="10848" y="6778"/>
                  </a:lnTo>
                  <a:lnTo>
                    <a:pt x="10558" y="7230"/>
                  </a:lnTo>
                  <a:lnTo>
                    <a:pt x="10364" y="7953"/>
                  </a:lnTo>
                  <a:lnTo>
                    <a:pt x="10364" y="8315"/>
                  </a:lnTo>
                  <a:lnTo>
                    <a:pt x="10461" y="9309"/>
                  </a:lnTo>
                  <a:lnTo>
                    <a:pt x="10558" y="10122"/>
                  </a:lnTo>
                  <a:lnTo>
                    <a:pt x="13367" y="10122"/>
                  </a:lnTo>
                  <a:lnTo>
                    <a:pt x="13367" y="11839"/>
                  </a:lnTo>
                  <a:lnTo>
                    <a:pt x="10848" y="11839"/>
                  </a:lnTo>
                  <a:lnTo>
                    <a:pt x="10848" y="12653"/>
                  </a:lnTo>
                  <a:lnTo>
                    <a:pt x="10655" y="13556"/>
                  </a:lnTo>
                  <a:lnTo>
                    <a:pt x="10461" y="14008"/>
                  </a:lnTo>
                  <a:lnTo>
                    <a:pt x="10267" y="14551"/>
                  </a:lnTo>
                  <a:lnTo>
                    <a:pt x="9977" y="14912"/>
                  </a:lnTo>
                  <a:lnTo>
                    <a:pt x="9589" y="15274"/>
                  </a:lnTo>
                  <a:lnTo>
                    <a:pt x="9589" y="15364"/>
                  </a:lnTo>
                  <a:lnTo>
                    <a:pt x="15110" y="15364"/>
                  </a:lnTo>
                  <a:lnTo>
                    <a:pt x="15110" y="17262"/>
                  </a:lnTo>
                  <a:lnTo>
                    <a:pt x="6490" y="17262"/>
                  </a:lnTo>
                  <a:lnTo>
                    <a:pt x="6490" y="15997"/>
                  </a:lnTo>
                  <a:lnTo>
                    <a:pt x="7265" y="15454"/>
                  </a:lnTo>
                  <a:lnTo>
                    <a:pt x="7749" y="15093"/>
                  </a:lnTo>
                  <a:lnTo>
                    <a:pt x="8039" y="14731"/>
                  </a:lnTo>
                  <a:lnTo>
                    <a:pt x="8330" y="14279"/>
                  </a:lnTo>
                  <a:lnTo>
                    <a:pt x="8524" y="13828"/>
                  </a:lnTo>
                  <a:lnTo>
                    <a:pt x="8621" y="13376"/>
                  </a:lnTo>
                  <a:lnTo>
                    <a:pt x="8621" y="11839"/>
                  </a:lnTo>
                  <a:lnTo>
                    <a:pt x="6683" y="11839"/>
                  </a:lnTo>
                  <a:close/>
                  <a:moveTo>
                    <a:pt x="10848" y="0"/>
                  </a:moveTo>
                  <a:lnTo>
                    <a:pt x="9686" y="90"/>
                  </a:lnTo>
                  <a:lnTo>
                    <a:pt x="8621" y="181"/>
                  </a:lnTo>
                  <a:lnTo>
                    <a:pt x="7652" y="452"/>
                  </a:lnTo>
                  <a:lnTo>
                    <a:pt x="6587" y="813"/>
                  </a:lnTo>
                  <a:lnTo>
                    <a:pt x="5618" y="1356"/>
                  </a:lnTo>
                  <a:lnTo>
                    <a:pt x="4746" y="1808"/>
                  </a:lnTo>
                  <a:lnTo>
                    <a:pt x="3874" y="2440"/>
                  </a:lnTo>
                  <a:lnTo>
                    <a:pt x="3100" y="3163"/>
                  </a:lnTo>
                  <a:lnTo>
                    <a:pt x="2422" y="3886"/>
                  </a:lnTo>
                  <a:lnTo>
                    <a:pt x="1259" y="5694"/>
                  </a:lnTo>
                  <a:lnTo>
                    <a:pt x="775" y="6597"/>
                  </a:lnTo>
                  <a:lnTo>
                    <a:pt x="387" y="7592"/>
                  </a:lnTo>
                  <a:lnTo>
                    <a:pt x="194" y="8676"/>
                  </a:lnTo>
                  <a:lnTo>
                    <a:pt x="0" y="9670"/>
                  </a:lnTo>
                  <a:lnTo>
                    <a:pt x="0" y="11930"/>
                  </a:lnTo>
                  <a:lnTo>
                    <a:pt x="194" y="12924"/>
                  </a:lnTo>
                  <a:lnTo>
                    <a:pt x="387" y="14008"/>
                  </a:lnTo>
                  <a:lnTo>
                    <a:pt x="775" y="15003"/>
                  </a:lnTo>
                  <a:lnTo>
                    <a:pt x="1259" y="15997"/>
                  </a:lnTo>
                  <a:lnTo>
                    <a:pt x="1840" y="16810"/>
                  </a:lnTo>
                  <a:lnTo>
                    <a:pt x="2422" y="17714"/>
                  </a:lnTo>
                  <a:lnTo>
                    <a:pt x="3100" y="18437"/>
                  </a:lnTo>
                  <a:lnTo>
                    <a:pt x="3874" y="19160"/>
                  </a:lnTo>
                  <a:lnTo>
                    <a:pt x="4746" y="19792"/>
                  </a:lnTo>
                  <a:lnTo>
                    <a:pt x="5618" y="20244"/>
                  </a:lnTo>
                  <a:lnTo>
                    <a:pt x="6587" y="20787"/>
                  </a:lnTo>
                  <a:lnTo>
                    <a:pt x="7458" y="21148"/>
                  </a:lnTo>
                  <a:lnTo>
                    <a:pt x="8621" y="21419"/>
                  </a:lnTo>
                  <a:lnTo>
                    <a:pt x="9686" y="21510"/>
                  </a:lnTo>
                  <a:lnTo>
                    <a:pt x="10848" y="21600"/>
                  </a:lnTo>
                  <a:lnTo>
                    <a:pt x="11817" y="21510"/>
                  </a:lnTo>
                  <a:lnTo>
                    <a:pt x="12979" y="21419"/>
                  </a:lnTo>
                  <a:lnTo>
                    <a:pt x="14045" y="21148"/>
                  </a:lnTo>
                  <a:lnTo>
                    <a:pt x="15013" y="20787"/>
                  </a:lnTo>
                  <a:lnTo>
                    <a:pt x="15982" y="20244"/>
                  </a:lnTo>
                  <a:lnTo>
                    <a:pt x="16757" y="19792"/>
                  </a:lnTo>
                  <a:lnTo>
                    <a:pt x="17726" y="19160"/>
                  </a:lnTo>
                  <a:lnTo>
                    <a:pt x="18404" y="18437"/>
                  </a:lnTo>
                  <a:lnTo>
                    <a:pt x="19178" y="17714"/>
                  </a:lnTo>
                  <a:lnTo>
                    <a:pt x="19760" y="16810"/>
                  </a:lnTo>
                  <a:lnTo>
                    <a:pt x="20244" y="15997"/>
                  </a:lnTo>
                  <a:lnTo>
                    <a:pt x="20825" y="15003"/>
                  </a:lnTo>
                  <a:lnTo>
                    <a:pt x="21116" y="14008"/>
                  </a:lnTo>
                  <a:lnTo>
                    <a:pt x="21406" y="12924"/>
                  </a:lnTo>
                  <a:lnTo>
                    <a:pt x="21503" y="11930"/>
                  </a:lnTo>
                  <a:lnTo>
                    <a:pt x="21600" y="10755"/>
                  </a:lnTo>
                  <a:lnTo>
                    <a:pt x="21503" y="9670"/>
                  </a:lnTo>
                  <a:lnTo>
                    <a:pt x="21406" y="8676"/>
                  </a:lnTo>
                  <a:lnTo>
                    <a:pt x="21116" y="7592"/>
                  </a:lnTo>
                  <a:lnTo>
                    <a:pt x="20825" y="6597"/>
                  </a:lnTo>
                  <a:lnTo>
                    <a:pt x="20244" y="5694"/>
                  </a:lnTo>
                  <a:lnTo>
                    <a:pt x="19760" y="4790"/>
                  </a:lnTo>
                  <a:lnTo>
                    <a:pt x="19178" y="3886"/>
                  </a:lnTo>
                  <a:lnTo>
                    <a:pt x="18404" y="3163"/>
                  </a:lnTo>
                  <a:lnTo>
                    <a:pt x="17726" y="2440"/>
                  </a:lnTo>
                  <a:lnTo>
                    <a:pt x="16757" y="1808"/>
                  </a:lnTo>
                  <a:lnTo>
                    <a:pt x="15982" y="1356"/>
                  </a:lnTo>
                  <a:lnTo>
                    <a:pt x="15013" y="813"/>
                  </a:lnTo>
                  <a:lnTo>
                    <a:pt x="14045" y="452"/>
                  </a:lnTo>
                  <a:lnTo>
                    <a:pt x="12979" y="181"/>
                  </a:lnTo>
                  <a:lnTo>
                    <a:pt x="11817" y="90"/>
                  </a:lnTo>
                  <a:lnTo>
                    <a:pt x="10848"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990" kern="0">
                <a:latin typeface="Helvetica" panose="020B0604020202020204" pitchFamily="2" charset="0"/>
                <a:ea typeface="Arial"/>
                <a:cs typeface="Arial"/>
                <a:sym typeface="Arial"/>
              </a:endParaRPr>
            </a:p>
          </p:txBody>
        </p:sp>
        <p:sp>
          <p:nvSpPr>
            <p:cNvPr id="102" name="Freeform 10173">
              <a:extLst>
                <a:ext uri="{FF2B5EF4-FFF2-40B4-BE49-F238E27FC236}">
                  <a16:creationId xmlns:a16="http://schemas.microsoft.com/office/drawing/2014/main" id="{7EE2C44E-BBBF-4EF8-BF5B-39EAFF1FF336}"/>
                </a:ext>
              </a:extLst>
            </p:cNvPr>
            <p:cNvSpPr/>
            <p:nvPr/>
          </p:nvSpPr>
          <p:spPr>
            <a:xfrm>
              <a:off x="-1" y="422612"/>
              <a:ext cx="830406" cy="289155"/>
            </a:xfrm>
            <a:custGeom>
              <a:avLst/>
              <a:gdLst/>
              <a:ahLst/>
              <a:cxnLst>
                <a:cxn ang="0">
                  <a:pos x="wd2" y="hd2"/>
                </a:cxn>
                <a:cxn ang="5400000">
                  <a:pos x="wd2" y="hd2"/>
                </a:cxn>
                <a:cxn ang="10800000">
                  <a:pos x="wd2" y="hd2"/>
                </a:cxn>
                <a:cxn ang="16200000">
                  <a:pos x="wd2" y="hd2"/>
                </a:cxn>
              </a:cxnLst>
              <a:rect l="0" t="0" r="r" b="b"/>
              <a:pathLst>
                <a:path w="21600" h="21600" extrusionOk="0">
                  <a:moveTo>
                    <a:pt x="2970" y="4994"/>
                  </a:moveTo>
                  <a:lnTo>
                    <a:pt x="3046" y="4994"/>
                  </a:lnTo>
                  <a:lnTo>
                    <a:pt x="3122" y="4934"/>
                  </a:lnTo>
                  <a:lnTo>
                    <a:pt x="3274" y="4693"/>
                  </a:lnTo>
                  <a:lnTo>
                    <a:pt x="3376" y="4513"/>
                  </a:lnTo>
                  <a:lnTo>
                    <a:pt x="3503" y="4272"/>
                  </a:lnTo>
                  <a:lnTo>
                    <a:pt x="3680" y="4091"/>
                  </a:lnTo>
                  <a:lnTo>
                    <a:pt x="3807" y="3911"/>
                  </a:lnTo>
                  <a:lnTo>
                    <a:pt x="3960" y="3730"/>
                  </a:lnTo>
                  <a:lnTo>
                    <a:pt x="4137" y="3610"/>
                  </a:lnTo>
                  <a:lnTo>
                    <a:pt x="4290" y="3490"/>
                  </a:lnTo>
                  <a:lnTo>
                    <a:pt x="4467" y="3490"/>
                  </a:lnTo>
                  <a:lnTo>
                    <a:pt x="4620" y="3430"/>
                  </a:lnTo>
                  <a:lnTo>
                    <a:pt x="11143" y="3430"/>
                  </a:lnTo>
                  <a:lnTo>
                    <a:pt x="11320" y="3490"/>
                  </a:lnTo>
                  <a:lnTo>
                    <a:pt x="11498" y="3610"/>
                  </a:lnTo>
                  <a:lnTo>
                    <a:pt x="11701" y="3670"/>
                  </a:lnTo>
                  <a:lnTo>
                    <a:pt x="11853" y="3911"/>
                  </a:lnTo>
                  <a:lnTo>
                    <a:pt x="12056" y="4091"/>
                  </a:lnTo>
                  <a:lnTo>
                    <a:pt x="12209" y="4332"/>
                  </a:lnTo>
                  <a:lnTo>
                    <a:pt x="12336" y="4573"/>
                  </a:lnTo>
                  <a:lnTo>
                    <a:pt x="12488" y="4813"/>
                  </a:lnTo>
                  <a:lnTo>
                    <a:pt x="12615" y="5235"/>
                  </a:lnTo>
                  <a:lnTo>
                    <a:pt x="12716" y="5535"/>
                  </a:lnTo>
                  <a:lnTo>
                    <a:pt x="12818" y="6017"/>
                  </a:lnTo>
                  <a:lnTo>
                    <a:pt x="12894" y="6438"/>
                  </a:lnTo>
                  <a:lnTo>
                    <a:pt x="12945" y="6919"/>
                  </a:lnTo>
                  <a:lnTo>
                    <a:pt x="12970" y="7401"/>
                  </a:lnTo>
                  <a:lnTo>
                    <a:pt x="12970" y="8544"/>
                  </a:lnTo>
                  <a:lnTo>
                    <a:pt x="12919" y="9025"/>
                  </a:lnTo>
                  <a:lnTo>
                    <a:pt x="12843" y="9326"/>
                  </a:lnTo>
                  <a:lnTo>
                    <a:pt x="12742" y="9567"/>
                  </a:lnTo>
                  <a:lnTo>
                    <a:pt x="12564" y="9747"/>
                  </a:lnTo>
                  <a:lnTo>
                    <a:pt x="12488" y="9867"/>
                  </a:lnTo>
                  <a:lnTo>
                    <a:pt x="7843" y="9867"/>
                  </a:lnTo>
                  <a:lnTo>
                    <a:pt x="7767" y="9928"/>
                  </a:lnTo>
                  <a:lnTo>
                    <a:pt x="7640" y="9988"/>
                  </a:lnTo>
                  <a:lnTo>
                    <a:pt x="7488" y="10228"/>
                  </a:lnTo>
                  <a:lnTo>
                    <a:pt x="7437" y="10409"/>
                  </a:lnTo>
                  <a:lnTo>
                    <a:pt x="7386" y="10650"/>
                  </a:lnTo>
                  <a:lnTo>
                    <a:pt x="7361" y="10950"/>
                  </a:lnTo>
                  <a:lnTo>
                    <a:pt x="7310" y="11191"/>
                  </a:lnTo>
                  <a:lnTo>
                    <a:pt x="7361" y="11432"/>
                  </a:lnTo>
                  <a:lnTo>
                    <a:pt x="7386" y="11672"/>
                  </a:lnTo>
                  <a:lnTo>
                    <a:pt x="7437" y="11913"/>
                  </a:lnTo>
                  <a:lnTo>
                    <a:pt x="7488" y="12094"/>
                  </a:lnTo>
                  <a:lnTo>
                    <a:pt x="7564" y="12274"/>
                  </a:lnTo>
                  <a:lnTo>
                    <a:pt x="7640" y="12334"/>
                  </a:lnTo>
                  <a:lnTo>
                    <a:pt x="7767" y="12455"/>
                  </a:lnTo>
                  <a:lnTo>
                    <a:pt x="13402" y="12455"/>
                  </a:lnTo>
                  <a:lnTo>
                    <a:pt x="13833" y="12334"/>
                  </a:lnTo>
                  <a:lnTo>
                    <a:pt x="14087" y="12214"/>
                  </a:lnTo>
                  <a:lnTo>
                    <a:pt x="14315" y="12094"/>
                  </a:lnTo>
                  <a:lnTo>
                    <a:pt x="14595" y="11913"/>
                  </a:lnTo>
                  <a:lnTo>
                    <a:pt x="14848" y="11672"/>
                  </a:lnTo>
                  <a:lnTo>
                    <a:pt x="15458" y="11071"/>
                  </a:lnTo>
                  <a:lnTo>
                    <a:pt x="15762" y="10650"/>
                  </a:lnTo>
                  <a:lnTo>
                    <a:pt x="16016" y="10168"/>
                  </a:lnTo>
                  <a:lnTo>
                    <a:pt x="16321" y="9627"/>
                  </a:lnTo>
                  <a:lnTo>
                    <a:pt x="16625" y="9025"/>
                  </a:lnTo>
                  <a:lnTo>
                    <a:pt x="16879" y="8303"/>
                  </a:lnTo>
                  <a:lnTo>
                    <a:pt x="17158" y="7521"/>
                  </a:lnTo>
                  <a:lnTo>
                    <a:pt x="17158" y="7461"/>
                  </a:lnTo>
                  <a:lnTo>
                    <a:pt x="17336" y="6919"/>
                  </a:lnTo>
                  <a:lnTo>
                    <a:pt x="17539" y="6378"/>
                  </a:lnTo>
                  <a:lnTo>
                    <a:pt x="17717" y="5957"/>
                  </a:lnTo>
                  <a:lnTo>
                    <a:pt x="17920" y="5596"/>
                  </a:lnTo>
                  <a:lnTo>
                    <a:pt x="18123" y="5355"/>
                  </a:lnTo>
                  <a:lnTo>
                    <a:pt x="18351" y="5174"/>
                  </a:lnTo>
                  <a:lnTo>
                    <a:pt x="18554" y="5054"/>
                  </a:lnTo>
                  <a:lnTo>
                    <a:pt x="18808" y="4994"/>
                  </a:lnTo>
                  <a:lnTo>
                    <a:pt x="19214" y="5114"/>
                  </a:lnTo>
                  <a:lnTo>
                    <a:pt x="19569" y="5355"/>
                  </a:lnTo>
                  <a:lnTo>
                    <a:pt x="19823" y="5656"/>
                  </a:lnTo>
                  <a:lnTo>
                    <a:pt x="20026" y="6017"/>
                  </a:lnTo>
                  <a:lnTo>
                    <a:pt x="20331" y="6679"/>
                  </a:lnTo>
                  <a:lnTo>
                    <a:pt x="20483" y="7100"/>
                  </a:lnTo>
                  <a:lnTo>
                    <a:pt x="20534" y="7340"/>
                  </a:lnTo>
                  <a:lnTo>
                    <a:pt x="20559" y="7401"/>
                  </a:lnTo>
                  <a:lnTo>
                    <a:pt x="20509" y="7701"/>
                  </a:lnTo>
                  <a:lnTo>
                    <a:pt x="20382" y="8183"/>
                  </a:lnTo>
                  <a:lnTo>
                    <a:pt x="20229" y="8604"/>
                  </a:lnTo>
                  <a:lnTo>
                    <a:pt x="20102" y="8965"/>
                  </a:lnTo>
                  <a:lnTo>
                    <a:pt x="19849" y="9567"/>
                  </a:lnTo>
                  <a:lnTo>
                    <a:pt x="19569" y="10349"/>
                  </a:lnTo>
                  <a:lnTo>
                    <a:pt x="19239" y="11071"/>
                  </a:lnTo>
                  <a:lnTo>
                    <a:pt x="18859" y="11913"/>
                  </a:lnTo>
                  <a:lnTo>
                    <a:pt x="18427" y="12635"/>
                  </a:lnTo>
                  <a:lnTo>
                    <a:pt x="17970" y="13477"/>
                  </a:lnTo>
                  <a:lnTo>
                    <a:pt x="17463" y="14320"/>
                  </a:lnTo>
                  <a:lnTo>
                    <a:pt x="16904" y="15102"/>
                  </a:lnTo>
                  <a:lnTo>
                    <a:pt x="16321" y="15824"/>
                  </a:lnTo>
                  <a:lnTo>
                    <a:pt x="15686" y="16486"/>
                  </a:lnTo>
                  <a:lnTo>
                    <a:pt x="15026" y="17148"/>
                  </a:lnTo>
                  <a:lnTo>
                    <a:pt x="14315" y="17629"/>
                  </a:lnTo>
                  <a:lnTo>
                    <a:pt x="13554" y="18110"/>
                  </a:lnTo>
                  <a:lnTo>
                    <a:pt x="12818" y="18471"/>
                  </a:lnTo>
                  <a:lnTo>
                    <a:pt x="12412" y="18531"/>
                  </a:lnTo>
                  <a:lnTo>
                    <a:pt x="12006" y="18652"/>
                  </a:lnTo>
                  <a:lnTo>
                    <a:pt x="11574" y="18772"/>
                  </a:lnTo>
                  <a:lnTo>
                    <a:pt x="5127" y="18772"/>
                  </a:lnTo>
                  <a:lnTo>
                    <a:pt x="4949" y="18652"/>
                  </a:lnTo>
                  <a:lnTo>
                    <a:pt x="4746" y="18531"/>
                  </a:lnTo>
                  <a:lnTo>
                    <a:pt x="4594" y="18411"/>
                  </a:lnTo>
                  <a:lnTo>
                    <a:pt x="4239" y="18110"/>
                  </a:lnTo>
                  <a:lnTo>
                    <a:pt x="3909" y="17809"/>
                  </a:lnTo>
                  <a:lnTo>
                    <a:pt x="3452" y="17087"/>
                  </a:lnTo>
                  <a:lnTo>
                    <a:pt x="3274" y="16787"/>
                  </a:lnTo>
                  <a:lnTo>
                    <a:pt x="3122" y="16546"/>
                  </a:lnTo>
                  <a:lnTo>
                    <a:pt x="3046" y="16546"/>
                  </a:lnTo>
                  <a:lnTo>
                    <a:pt x="2970" y="16486"/>
                  </a:lnTo>
                  <a:lnTo>
                    <a:pt x="2944" y="16486"/>
                  </a:lnTo>
                  <a:lnTo>
                    <a:pt x="2944" y="4994"/>
                  </a:lnTo>
                  <a:lnTo>
                    <a:pt x="2970" y="4994"/>
                  </a:lnTo>
                  <a:close/>
                  <a:moveTo>
                    <a:pt x="914" y="4753"/>
                  </a:moveTo>
                  <a:lnTo>
                    <a:pt x="914" y="2166"/>
                  </a:lnTo>
                  <a:lnTo>
                    <a:pt x="1980" y="2166"/>
                  </a:lnTo>
                  <a:lnTo>
                    <a:pt x="1980" y="4753"/>
                  </a:lnTo>
                  <a:lnTo>
                    <a:pt x="914" y="4753"/>
                  </a:lnTo>
                  <a:close/>
                  <a:moveTo>
                    <a:pt x="2944" y="0"/>
                  </a:moveTo>
                  <a:lnTo>
                    <a:pt x="0" y="0"/>
                  </a:lnTo>
                  <a:lnTo>
                    <a:pt x="0" y="21600"/>
                  </a:lnTo>
                  <a:lnTo>
                    <a:pt x="2944" y="21600"/>
                  </a:lnTo>
                  <a:lnTo>
                    <a:pt x="2944" y="19374"/>
                  </a:lnTo>
                  <a:lnTo>
                    <a:pt x="3122" y="19614"/>
                  </a:lnTo>
                  <a:lnTo>
                    <a:pt x="3224" y="19795"/>
                  </a:lnTo>
                  <a:lnTo>
                    <a:pt x="3655" y="20336"/>
                  </a:lnTo>
                  <a:lnTo>
                    <a:pt x="4163" y="20878"/>
                  </a:lnTo>
                  <a:lnTo>
                    <a:pt x="4721" y="21239"/>
                  </a:lnTo>
                  <a:lnTo>
                    <a:pt x="5330" y="21359"/>
                  </a:lnTo>
                  <a:lnTo>
                    <a:pt x="11625" y="21359"/>
                  </a:lnTo>
                  <a:lnTo>
                    <a:pt x="12056" y="21299"/>
                  </a:lnTo>
                  <a:lnTo>
                    <a:pt x="12513" y="21179"/>
                  </a:lnTo>
                  <a:lnTo>
                    <a:pt x="12945" y="21058"/>
                  </a:lnTo>
                  <a:lnTo>
                    <a:pt x="13376" y="20878"/>
                  </a:lnTo>
                  <a:lnTo>
                    <a:pt x="13782" y="20637"/>
                  </a:lnTo>
                  <a:lnTo>
                    <a:pt x="14214" y="20457"/>
                  </a:lnTo>
                  <a:lnTo>
                    <a:pt x="14595" y="20216"/>
                  </a:lnTo>
                  <a:lnTo>
                    <a:pt x="15381" y="19554"/>
                  </a:lnTo>
                  <a:lnTo>
                    <a:pt x="16092" y="18953"/>
                  </a:lnTo>
                  <a:lnTo>
                    <a:pt x="16777" y="18170"/>
                  </a:lnTo>
                  <a:lnTo>
                    <a:pt x="17412" y="17328"/>
                  </a:lnTo>
                  <a:lnTo>
                    <a:pt x="18021" y="16486"/>
                  </a:lnTo>
                  <a:lnTo>
                    <a:pt x="18554" y="15583"/>
                  </a:lnTo>
                  <a:lnTo>
                    <a:pt x="19087" y="14801"/>
                  </a:lnTo>
                  <a:lnTo>
                    <a:pt x="19544" y="13899"/>
                  </a:lnTo>
                  <a:lnTo>
                    <a:pt x="19950" y="12996"/>
                  </a:lnTo>
                  <a:lnTo>
                    <a:pt x="20610" y="11432"/>
                  </a:lnTo>
                  <a:lnTo>
                    <a:pt x="20864" y="10710"/>
                  </a:lnTo>
                  <a:lnTo>
                    <a:pt x="21169" y="9928"/>
                  </a:lnTo>
                  <a:lnTo>
                    <a:pt x="21372" y="9085"/>
                  </a:lnTo>
                  <a:lnTo>
                    <a:pt x="21473" y="8604"/>
                  </a:lnTo>
                  <a:lnTo>
                    <a:pt x="21524" y="8183"/>
                  </a:lnTo>
                  <a:lnTo>
                    <a:pt x="21600" y="7701"/>
                  </a:lnTo>
                  <a:lnTo>
                    <a:pt x="21600" y="7220"/>
                  </a:lnTo>
                  <a:lnTo>
                    <a:pt x="21549" y="6739"/>
                  </a:lnTo>
                  <a:lnTo>
                    <a:pt x="21498" y="6318"/>
                  </a:lnTo>
                  <a:lnTo>
                    <a:pt x="21422" y="5957"/>
                  </a:lnTo>
                  <a:lnTo>
                    <a:pt x="21321" y="5535"/>
                  </a:lnTo>
                  <a:lnTo>
                    <a:pt x="21016" y="4693"/>
                  </a:lnTo>
                  <a:lnTo>
                    <a:pt x="20661" y="3971"/>
                  </a:lnTo>
                  <a:lnTo>
                    <a:pt x="20356" y="3369"/>
                  </a:lnTo>
                  <a:lnTo>
                    <a:pt x="20128" y="3129"/>
                  </a:lnTo>
                  <a:lnTo>
                    <a:pt x="19874" y="2828"/>
                  </a:lnTo>
                  <a:lnTo>
                    <a:pt x="19646" y="2647"/>
                  </a:lnTo>
                  <a:lnTo>
                    <a:pt x="19366" y="2527"/>
                  </a:lnTo>
                  <a:lnTo>
                    <a:pt x="19113" y="2407"/>
                  </a:lnTo>
                  <a:lnTo>
                    <a:pt x="18808" y="2347"/>
                  </a:lnTo>
                  <a:lnTo>
                    <a:pt x="18250" y="2467"/>
                  </a:lnTo>
                  <a:lnTo>
                    <a:pt x="17945" y="2708"/>
                  </a:lnTo>
                  <a:lnTo>
                    <a:pt x="17615" y="3069"/>
                  </a:lnTo>
                  <a:lnTo>
                    <a:pt x="17285" y="3490"/>
                  </a:lnTo>
                  <a:lnTo>
                    <a:pt x="16980" y="4152"/>
                  </a:lnTo>
                  <a:lnTo>
                    <a:pt x="16803" y="4513"/>
                  </a:lnTo>
                  <a:lnTo>
                    <a:pt x="16651" y="4934"/>
                  </a:lnTo>
                  <a:lnTo>
                    <a:pt x="16473" y="5415"/>
                  </a:lnTo>
                  <a:lnTo>
                    <a:pt x="16321" y="5957"/>
                  </a:lnTo>
                  <a:lnTo>
                    <a:pt x="16041" y="6739"/>
                  </a:lnTo>
                  <a:lnTo>
                    <a:pt x="15762" y="7461"/>
                  </a:lnTo>
                  <a:lnTo>
                    <a:pt x="15432" y="8062"/>
                  </a:lnTo>
                  <a:lnTo>
                    <a:pt x="15128" y="8544"/>
                  </a:lnTo>
                  <a:lnTo>
                    <a:pt x="14798" y="8965"/>
                  </a:lnTo>
                  <a:lnTo>
                    <a:pt x="14493" y="9266"/>
                  </a:lnTo>
                  <a:lnTo>
                    <a:pt x="14188" y="9506"/>
                  </a:lnTo>
                  <a:lnTo>
                    <a:pt x="13884" y="9627"/>
                  </a:lnTo>
                  <a:lnTo>
                    <a:pt x="13935" y="9326"/>
                  </a:lnTo>
                  <a:lnTo>
                    <a:pt x="13960" y="8965"/>
                  </a:lnTo>
                  <a:lnTo>
                    <a:pt x="14011" y="8002"/>
                  </a:lnTo>
                  <a:lnTo>
                    <a:pt x="13985" y="7220"/>
                  </a:lnTo>
                  <a:lnTo>
                    <a:pt x="13884" y="5776"/>
                  </a:lnTo>
                  <a:lnTo>
                    <a:pt x="13782" y="5174"/>
                  </a:lnTo>
                  <a:lnTo>
                    <a:pt x="13681" y="4513"/>
                  </a:lnTo>
                  <a:lnTo>
                    <a:pt x="13503" y="3971"/>
                  </a:lnTo>
                  <a:lnTo>
                    <a:pt x="13351" y="3369"/>
                  </a:lnTo>
                  <a:lnTo>
                    <a:pt x="13148" y="2828"/>
                  </a:lnTo>
                  <a:lnTo>
                    <a:pt x="12945" y="2407"/>
                  </a:lnTo>
                  <a:lnTo>
                    <a:pt x="12691" y="2046"/>
                  </a:lnTo>
                  <a:lnTo>
                    <a:pt x="12463" y="1625"/>
                  </a:lnTo>
                  <a:lnTo>
                    <a:pt x="12183" y="1384"/>
                  </a:lnTo>
                  <a:lnTo>
                    <a:pt x="11879" y="1143"/>
                  </a:lnTo>
                  <a:lnTo>
                    <a:pt x="11600" y="963"/>
                  </a:lnTo>
                  <a:lnTo>
                    <a:pt x="11295" y="842"/>
                  </a:lnTo>
                  <a:lnTo>
                    <a:pt x="10965" y="782"/>
                  </a:lnTo>
                  <a:lnTo>
                    <a:pt x="4620" y="782"/>
                  </a:lnTo>
                  <a:lnTo>
                    <a:pt x="4416" y="842"/>
                  </a:lnTo>
                  <a:lnTo>
                    <a:pt x="4188" y="963"/>
                  </a:lnTo>
                  <a:lnTo>
                    <a:pt x="3960" y="1023"/>
                  </a:lnTo>
                  <a:lnTo>
                    <a:pt x="3757" y="1143"/>
                  </a:lnTo>
                  <a:lnTo>
                    <a:pt x="3528" y="1324"/>
                  </a:lnTo>
                  <a:lnTo>
                    <a:pt x="3350" y="1564"/>
                  </a:lnTo>
                  <a:lnTo>
                    <a:pt x="3122" y="1745"/>
                  </a:lnTo>
                  <a:lnTo>
                    <a:pt x="2944" y="2106"/>
                  </a:lnTo>
                  <a:lnTo>
                    <a:pt x="2944"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990" kern="0">
                <a:latin typeface="Helvetica" panose="020B0604020202020204" pitchFamily="2" charset="0"/>
                <a:ea typeface="Arial"/>
                <a:cs typeface="Arial"/>
                <a:sym typeface="Arial"/>
              </a:endParaRPr>
            </a:p>
          </p:txBody>
        </p:sp>
      </p:grpSp>
      <p:sp>
        <p:nvSpPr>
          <p:cNvPr id="103" name="Rectangle 153">
            <a:extLst>
              <a:ext uri="{FF2B5EF4-FFF2-40B4-BE49-F238E27FC236}">
                <a16:creationId xmlns:a16="http://schemas.microsoft.com/office/drawing/2014/main" id="{8646094B-CE4F-48BA-A39E-D406A426C7B9}"/>
              </a:ext>
            </a:extLst>
          </p:cNvPr>
          <p:cNvSpPr txBox="1">
            <a:spLocks noChangeArrowheads="1"/>
          </p:cNvSpPr>
          <p:nvPr/>
        </p:nvSpPr>
        <p:spPr bwMode="auto">
          <a:xfrm>
            <a:off x="1875588" y="5147817"/>
            <a:ext cx="1605512" cy="2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a:latin typeface="Helvetica" panose="020B0604020202020204" pitchFamily="2" charset="0"/>
                <a:ea typeface="Avenir Heavy"/>
                <a:cs typeface="Avenir Heavy"/>
                <a:sym typeface="Avenir Heavy"/>
              </a:rPr>
              <a:t>36 LOGISTIC SERVICES </a:t>
            </a:r>
          </a:p>
        </p:txBody>
      </p:sp>
      <p:sp>
        <p:nvSpPr>
          <p:cNvPr id="104" name="Rectangle 155">
            <a:extLst>
              <a:ext uri="{FF2B5EF4-FFF2-40B4-BE49-F238E27FC236}">
                <a16:creationId xmlns:a16="http://schemas.microsoft.com/office/drawing/2014/main" id="{4CBE1480-456A-4305-B63C-BFDC6E70A8A4}"/>
              </a:ext>
            </a:extLst>
          </p:cNvPr>
          <p:cNvSpPr txBox="1">
            <a:spLocks noChangeArrowheads="1"/>
          </p:cNvSpPr>
          <p:nvPr/>
        </p:nvSpPr>
        <p:spPr bwMode="auto">
          <a:xfrm>
            <a:off x="3960397" y="5138362"/>
            <a:ext cx="1839923" cy="2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07" dirty="0">
                <a:latin typeface="Helvetica" panose="020B0604020202020204" pitchFamily="2" charset="0"/>
                <a:ea typeface="Avenir Heavy"/>
                <a:cs typeface="Avenir Heavy"/>
                <a:sym typeface="Avenir Heavy"/>
              </a:rPr>
              <a:t>MANY WAREHOUSES/DEPOTS</a:t>
            </a:r>
          </a:p>
        </p:txBody>
      </p:sp>
      <p:grpSp>
        <p:nvGrpSpPr>
          <p:cNvPr id="105" name="Group 160">
            <a:extLst>
              <a:ext uri="{FF2B5EF4-FFF2-40B4-BE49-F238E27FC236}">
                <a16:creationId xmlns:a16="http://schemas.microsoft.com/office/drawing/2014/main" id="{58F92366-7D39-47CE-B11B-08A6FCF2400E}"/>
              </a:ext>
            </a:extLst>
          </p:cNvPr>
          <p:cNvGrpSpPr>
            <a:grpSpLocks/>
          </p:cNvGrpSpPr>
          <p:nvPr/>
        </p:nvGrpSpPr>
        <p:grpSpPr bwMode="auto">
          <a:xfrm>
            <a:off x="4503861" y="4425355"/>
            <a:ext cx="649538" cy="504178"/>
            <a:chOff x="0" y="0"/>
            <a:chExt cx="788185" cy="610851"/>
          </a:xfrm>
        </p:grpSpPr>
        <p:sp>
          <p:nvSpPr>
            <p:cNvPr id="106" name="Freeform 5982">
              <a:extLst>
                <a:ext uri="{FF2B5EF4-FFF2-40B4-BE49-F238E27FC236}">
                  <a16:creationId xmlns:a16="http://schemas.microsoft.com/office/drawing/2014/main" id="{DDFD553A-75F5-4AB4-9E40-52604A2602E6}"/>
                </a:ext>
              </a:extLst>
            </p:cNvPr>
            <p:cNvSpPr>
              <a:spLocks noChangeArrowheads="1"/>
            </p:cNvSpPr>
            <p:nvPr/>
          </p:nvSpPr>
          <p:spPr bwMode="auto">
            <a:xfrm>
              <a:off x="319214" y="439967"/>
              <a:ext cx="55174" cy="80533"/>
            </a:xfrm>
            <a:custGeom>
              <a:avLst/>
              <a:gdLst>
                <a:gd name="T0" fmla="*/ 70467 w 21600"/>
                <a:gd name="T1" fmla="*/ 150131 h 21600"/>
                <a:gd name="T2" fmla="*/ 70467 w 21600"/>
                <a:gd name="T3" fmla="*/ 150131 h 21600"/>
                <a:gd name="T4" fmla="*/ 70467 w 21600"/>
                <a:gd name="T5" fmla="*/ 150131 h 21600"/>
                <a:gd name="T6" fmla="*/ 70467 w 21600"/>
                <a:gd name="T7" fmla="*/ 15013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90" y="0"/>
                  </a:moveTo>
                  <a:lnTo>
                    <a:pt x="1113" y="0"/>
                  </a:lnTo>
                  <a:lnTo>
                    <a:pt x="891" y="75"/>
                  </a:lnTo>
                  <a:lnTo>
                    <a:pt x="445" y="374"/>
                  </a:lnTo>
                  <a:lnTo>
                    <a:pt x="297" y="673"/>
                  </a:lnTo>
                  <a:lnTo>
                    <a:pt x="223" y="897"/>
                  </a:lnTo>
                  <a:lnTo>
                    <a:pt x="0" y="1121"/>
                  </a:lnTo>
                  <a:lnTo>
                    <a:pt x="0" y="20479"/>
                  </a:lnTo>
                  <a:lnTo>
                    <a:pt x="223" y="20853"/>
                  </a:lnTo>
                  <a:lnTo>
                    <a:pt x="297" y="21077"/>
                  </a:lnTo>
                  <a:lnTo>
                    <a:pt x="445" y="21226"/>
                  </a:lnTo>
                  <a:lnTo>
                    <a:pt x="891" y="21525"/>
                  </a:lnTo>
                  <a:lnTo>
                    <a:pt x="1113" y="21600"/>
                  </a:lnTo>
                  <a:lnTo>
                    <a:pt x="20487" y="21600"/>
                  </a:lnTo>
                  <a:lnTo>
                    <a:pt x="20709" y="21525"/>
                  </a:lnTo>
                  <a:lnTo>
                    <a:pt x="21377" y="21077"/>
                  </a:lnTo>
                  <a:lnTo>
                    <a:pt x="21452" y="20853"/>
                  </a:lnTo>
                  <a:lnTo>
                    <a:pt x="21526" y="20479"/>
                  </a:lnTo>
                  <a:lnTo>
                    <a:pt x="21600" y="20255"/>
                  </a:lnTo>
                  <a:lnTo>
                    <a:pt x="21600" y="1345"/>
                  </a:lnTo>
                  <a:lnTo>
                    <a:pt x="21377" y="673"/>
                  </a:lnTo>
                  <a:lnTo>
                    <a:pt x="21155" y="374"/>
                  </a:lnTo>
                  <a:lnTo>
                    <a:pt x="20709" y="75"/>
                  </a:lnTo>
                  <a:lnTo>
                    <a:pt x="20487" y="0"/>
                  </a:lnTo>
                  <a:lnTo>
                    <a:pt x="20190" y="0"/>
                  </a:lnTo>
                  <a:close/>
                  <a:moveTo>
                    <a:pt x="20190" y="897"/>
                  </a:moveTo>
                  <a:lnTo>
                    <a:pt x="1485" y="897"/>
                  </a:lnTo>
                  <a:lnTo>
                    <a:pt x="1039" y="972"/>
                  </a:lnTo>
                  <a:lnTo>
                    <a:pt x="668" y="1196"/>
                  </a:lnTo>
                  <a:lnTo>
                    <a:pt x="816" y="897"/>
                  </a:lnTo>
                  <a:lnTo>
                    <a:pt x="1113" y="673"/>
                  </a:lnTo>
                  <a:lnTo>
                    <a:pt x="1856" y="523"/>
                  </a:lnTo>
                  <a:lnTo>
                    <a:pt x="19819" y="523"/>
                  </a:lnTo>
                  <a:lnTo>
                    <a:pt x="20561" y="673"/>
                  </a:lnTo>
                  <a:lnTo>
                    <a:pt x="20784" y="897"/>
                  </a:lnTo>
                  <a:lnTo>
                    <a:pt x="21006" y="1196"/>
                  </a:lnTo>
                  <a:lnTo>
                    <a:pt x="20635" y="972"/>
                  </a:lnTo>
                  <a:lnTo>
                    <a:pt x="20190" y="897"/>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07" name="Freeform 5983">
              <a:extLst>
                <a:ext uri="{FF2B5EF4-FFF2-40B4-BE49-F238E27FC236}">
                  <a16:creationId xmlns:a16="http://schemas.microsoft.com/office/drawing/2014/main" id="{1314687D-D630-4EB7-8AF2-F15D17BD09A7}"/>
                </a:ext>
              </a:extLst>
            </p:cNvPr>
            <p:cNvSpPr>
              <a:spLocks noChangeArrowheads="1"/>
            </p:cNvSpPr>
            <p:nvPr/>
          </p:nvSpPr>
          <p:spPr bwMode="auto">
            <a:xfrm>
              <a:off x="319214" y="526390"/>
              <a:ext cx="55174" cy="80533"/>
            </a:xfrm>
            <a:custGeom>
              <a:avLst/>
              <a:gdLst>
                <a:gd name="T0" fmla="*/ 70467 w 21600"/>
                <a:gd name="T1" fmla="*/ 150131 h 21600"/>
                <a:gd name="T2" fmla="*/ 70467 w 21600"/>
                <a:gd name="T3" fmla="*/ 150131 h 21600"/>
                <a:gd name="T4" fmla="*/ 70467 w 21600"/>
                <a:gd name="T5" fmla="*/ 150131 h 21600"/>
                <a:gd name="T6" fmla="*/ 70467 w 21600"/>
                <a:gd name="T7" fmla="*/ 15013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90" y="0"/>
                  </a:moveTo>
                  <a:lnTo>
                    <a:pt x="1113" y="0"/>
                  </a:lnTo>
                  <a:lnTo>
                    <a:pt x="891" y="75"/>
                  </a:lnTo>
                  <a:lnTo>
                    <a:pt x="445" y="374"/>
                  </a:lnTo>
                  <a:lnTo>
                    <a:pt x="297" y="523"/>
                  </a:lnTo>
                  <a:lnTo>
                    <a:pt x="223" y="747"/>
                  </a:lnTo>
                  <a:lnTo>
                    <a:pt x="0" y="1121"/>
                  </a:lnTo>
                  <a:lnTo>
                    <a:pt x="0" y="20479"/>
                  </a:lnTo>
                  <a:lnTo>
                    <a:pt x="223" y="20703"/>
                  </a:lnTo>
                  <a:lnTo>
                    <a:pt x="297" y="20927"/>
                  </a:lnTo>
                  <a:lnTo>
                    <a:pt x="445" y="21226"/>
                  </a:lnTo>
                  <a:lnTo>
                    <a:pt x="891" y="21525"/>
                  </a:lnTo>
                  <a:lnTo>
                    <a:pt x="1113" y="21600"/>
                  </a:lnTo>
                  <a:lnTo>
                    <a:pt x="20487" y="21600"/>
                  </a:lnTo>
                  <a:lnTo>
                    <a:pt x="20709" y="21525"/>
                  </a:lnTo>
                  <a:lnTo>
                    <a:pt x="21155" y="21226"/>
                  </a:lnTo>
                  <a:lnTo>
                    <a:pt x="21377" y="20927"/>
                  </a:lnTo>
                  <a:lnTo>
                    <a:pt x="21600" y="20255"/>
                  </a:lnTo>
                  <a:lnTo>
                    <a:pt x="21600" y="1345"/>
                  </a:lnTo>
                  <a:lnTo>
                    <a:pt x="21526" y="1121"/>
                  </a:lnTo>
                  <a:lnTo>
                    <a:pt x="21452" y="747"/>
                  </a:lnTo>
                  <a:lnTo>
                    <a:pt x="21377" y="523"/>
                  </a:lnTo>
                  <a:lnTo>
                    <a:pt x="20709" y="75"/>
                  </a:lnTo>
                  <a:lnTo>
                    <a:pt x="20487" y="0"/>
                  </a:lnTo>
                  <a:lnTo>
                    <a:pt x="20190" y="0"/>
                  </a:lnTo>
                  <a:close/>
                  <a:moveTo>
                    <a:pt x="20190" y="822"/>
                  </a:moveTo>
                  <a:lnTo>
                    <a:pt x="1485" y="822"/>
                  </a:lnTo>
                  <a:lnTo>
                    <a:pt x="1039" y="972"/>
                  </a:lnTo>
                  <a:lnTo>
                    <a:pt x="668" y="1196"/>
                  </a:lnTo>
                  <a:lnTo>
                    <a:pt x="816" y="822"/>
                  </a:lnTo>
                  <a:lnTo>
                    <a:pt x="1113" y="598"/>
                  </a:lnTo>
                  <a:lnTo>
                    <a:pt x="1485" y="448"/>
                  </a:lnTo>
                  <a:lnTo>
                    <a:pt x="20190" y="448"/>
                  </a:lnTo>
                  <a:lnTo>
                    <a:pt x="20561" y="598"/>
                  </a:lnTo>
                  <a:lnTo>
                    <a:pt x="20784" y="822"/>
                  </a:lnTo>
                  <a:lnTo>
                    <a:pt x="21006" y="1196"/>
                  </a:lnTo>
                  <a:lnTo>
                    <a:pt x="20635" y="972"/>
                  </a:lnTo>
                  <a:lnTo>
                    <a:pt x="20190" y="822"/>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08" name="Freeform 5984">
              <a:extLst>
                <a:ext uri="{FF2B5EF4-FFF2-40B4-BE49-F238E27FC236}">
                  <a16:creationId xmlns:a16="http://schemas.microsoft.com/office/drawing/2014/main" id="{69976B5F-CBD1-4C0A-B498-54A735ECDE3F}"/>
                </a:ext>
              </a:extLst>
            </p:cNvPr>
            <p:cNvSpPr>
              <a:spLocks noChangeArrowheads="1"/>
            </p:cNvSpPr>
            <p:nvPr/>
          </p:nvSpPr>
          <p:spPr bwMode="auto">
            <a:xfrm>
              <a:off x="244337" y="384971"/>
              <a:ext cx="73565" cy="109994"/>
            </a:xfrm>
            <a:custGeom>
              <a:avLst/>
              <a:gdLst>
                <a:gd name="T0" fmla="*/ 125275 w 21600"/>
                <a:gd name="T1" fmla="*/ 280062 h 21600"/>
                <a:gd name="T2" fmla="*/ 125275 w 21600"/>
                <a:gd name="T3" fmla="*/ 280062 h 21600"/>
                <a:gd name="T4" fmla="*/ 125275 w 21600"/>
                <a:gd name="T5" fmla="*/ 280062 h 21600"/>
                <a:gd name="T6" fmla="*/ 125275 w 21600"/>
                <a:gd name="T7" fmla="*/ 28006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45" y="0"/>
                  </a:moveTo>
                  <a:lnTo>
                    <a:pt x="1119" y="0"/>
                  </a:lnTo>
                  <a:lnTo>
                    <a:pt x="839" y="112"/>
                  </a:lnTo>
                  <a:lnTo>
                    <a:pt x="392" y="448"/>
                  </a:lnTo>
                  <a:lnTo>
                    <a:pt x="224" y="616"/>
                  </a:lnTo>
                  <a:lnTo>
                    <a:pt x="112" y="839"/>
                  </a:lnTo>
                  <a:lnTo>
                    <a:pt x="0" y="1175"/>
                  </a:lnTo>
                  <a:lnTo>
                    <a:pt x="0" y="20481"/>
                  </a:lnTo>
                  <a:lnTo>
                    <a:pt x="224" y="20928"/>
                  </a:lnTo>
                  <a:lnTo>
                    <a:pt x="392" y="21152"/>
                  </a:lnTo>
                  <a:lnTo>
                    <a:pt x="616" y="21376"/>
                  </a:lnTo>
                  <a:lnTo>
                    <a:pt x="839" y="21488"/>
                  </a:lnTo>
                  <a:lnTo>
                    <a:pt x="1119" y="21544"/>
                  </a:lnTo>
                  <a:lnTo>
                    <a:pt x="1343" y="21600"/>
                  </a:lnTo>
                  <a:lnTo>
                    <a:pt x="20145" y="21600"/>
                  </a:lnTo>
                  <a:lnTo>
                    <a:pt x="20425" y="21544"/>
                  </a:lnTo>
                  <a:lnTo>
                    <a:pt x="20649" y="21488"/>
                  </a:lnTo>
                  <a:lnTo>
                    <a:pt x="20928" y="21376"/>
                  </a:lnTo>
                  <a:lnTo>
                    <a:pt x="21152" y="21152"/>
                  </a:lnTo>
                  <a:lnTo>
                    <a:pt x="21320" y="20928"/>
                  </a:lnTo>
                  <a:lnTo>
                    <a:pt x="21432" y="20705"/>
                  </a:lnTo>
                  <a:lnTo>
                    <a:pt x="21488" y="20481"/>
                  </a:lnTo>
                  <a:lnTo>
                    <a:pt x="21600" y="20145"/>
                  </a:lnTo>
                  <a:lnTo>
                    <a:pt x="21600" y="1399"/>
                  </a:lnTo>
                  <a:lnTo>
                    <a:pt x="21488" y="1175"/>
                  </a:lnTo>
                  <a:lnTo>
                    <a:pt x="21432" y="839"/>
                  </a:lnTo>
                  <a:lnTo>
                    <a:pt x="21320" y="616"/>
                  </a:lnTo>
                  <a:lnTo>
                    <a:pt x="21152" y="448"/>
                  </a:lnTo>
                  <a:lnTo>
                    <a:pt x="20928" y="280"/>
                  </a:lnTo>
                  <a:lnTo>
                    <a:pt x="20649" y="112"/>
                  </a:lnTo>
                  <a:lnTo>
                    <a:pt x="20425" y="0"/>
                  </a:lnTo>
                  <a:lnTo>
                    <a:pt x="20145" y="0"/>
                  </a:lnTo>
                  <a:close/>
                  <a:moveTo>
                    <a:pt x="20145" y="895"/>
                  </a:moveTo>
                  <a:lnTo>
                    <a:pt x="1175" y="895"/>
                  </a:lnTo>
                  <a:lnTo>
                    <a:pt x="951" y="951"/>
                  </a:lnTo>
                  <a:lnTo>
                    <a:pt x="783" y="1119"/>
                  </a:lnTo>
                  <a:lnTo>
                    <a:pt x="616" y="1231"/>
                  </a:lnTo>
                  <a:lnTo>
                    <a:pt x="783" y="895"/>
                  </a:lnTo>
                  <a:lnTo>
                    <a:pt x="1063" y="672"/>
                  </a:lnTo>
                  <a:lnTo>
                    <a:pt x="1343" y="560"/>
                  </a:lnTo>
                  <a:lnTo>
                    <a:pt x="1791" y="504"/>
                  </a:lnTo>
                  <a:lnTo>
                    <a:pt x="19753" y="504"/>
                  </a:lnTo>
                  <a:lnTo>
                    <a:pt x="20145" y="560"/>
                  </a:lnTo>
                  <a:lnTo>
                    <a:pt x="20481" y="672"/>
                  </a:lnTo>
                  <a:lnTo>
                    <a:pt x="20817" y="895"/>
                  </a:lnTo>
                  <a:lnTo>
                    <a:pt x="20984" y="1231"/>
                  </a:lnTo>
                  <a:lnTo>
                    <a:pt x="20817" y="1119"/>
                  </a:lnTo>
                  <a:lnTo>
                    <a:pt x="20537" y="951"/>
                  </a:lnTo>
                  <a:lnTo>
                    <a:pt x="20369" y="895"/>
                  </a:lnTo>
                  <a:lnTo>
                    <a:pt x="20145" y="895"/>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09" name="Freeform 5985">
              <a:extLst>
                <a:ext uri="{FF2B5EF4-FFF2-40B4-BE49-F238E27FC236}">
                  <a16:creationId xmlns:a16="http://schemas.microsoft.com/office/drawing/2014/main" id="{F891F235-0EBC-4A35-A8C1-08216CA124A6}"/>
                </a:ext>
              </a:extLst>
            </p:cNvPr>
            <p:cNvSpPr>
              <a:spLocks noChangeArrowheads="1"/>
            </p:cNvSpPr>
            <p:nvPr/>
          </p:nvSpPr>
          <p:spPr bwMode="auto">
            <a:xfrm>
              <a:off x="244337" y="500857"/>
              <a:ext cx="73565" cy="108031"/>
            </a:xfrm>
            <a:custGeom>
              <a:avLst/>
              <a:gdLst>
                <a:gd name="T0" fmla="*/ 125275 w 21600"/>
                <a:gd name="T1" fmla="*/ 270158 h 21600"/>
                <a:gd name="T2" fmla="*/ 125275 w 21600"/>
                <a:gd name="T3" fmla="*/ 270158 h 21600"/>
                <a:gd name="T4" fmla="*/ 125275 w 21600"/>
                <a:gd name="T5" fmla="*/ 270158 h 21600"/>
                <a:gd name="T6" fmla="*/ 125275 w 21600"/>
                <a:gd name="T7" fmla="*/ 27015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45" y="0"/>
                  </a:moveTo>
                  <a:lnTo>
                    <a:pt x="1119" y="0"/>
                  </a:lnTo>
                  <a:lnTo>
                    <a:pt x="839" y="168"/>
                  </a:lnTo>
                  <a:lnTo>
                    <a:pt x="616" y="280"/>
                  </a:lnTo>
                  <a:lnTo>
                    <a:pt x="392" y="448"/>
                  </a:lnTo>
                  <a:lnTo>
                    <a:pt x="224" y="616"/>
                  </a:lnTo>
                  <a:lnTo>
                    <a:pt x="112" y="839"/>
                  </a:lnTo>
                  <a:lnTo>
                    <a:pt x="0" y="1175"/>
                  </a:lnTo>
                  <a:lnTo>
                    <a:pt x="0" y="20481"/>
                  </a:lnTo>
                  <a:lnTo>
                    <a:pt x="224" y="20928"/>
                  </a:lnTo>
                  <a:lnTo>
                    <a:pt x="392" y="21208"/>
                  </a:lnTo>
                  <a:lnTo>
                    <a:pt x="616" y="21376"/>
                  </a:lnTo>
                  <a:lnTo>
                    <a:pt x="839" y="21488"/>
                  </a:lnTo>
                  <a:lnTo>
                    <a:pt x="1119" y="21544"/>
                  </a:lnTo>
                  <a:lnTo>
                    <a:pt x="1343" y="21600"/>
                  </a:lnTo>
                  <a:lnTo>
                    <a:pt x="20145" y="21600"/>
                  </a:lnTo>
                  <a:lnTo>
                    <a:pt x="20425" y="21544"/>
                  </a:lnTo>
                  <a:lnTo>
                    <a:pt x="20649" y="21488"/>
                  </a:lnTo>
                  <a:lnTo>
                    <a:pt x="20928" y="21376"/>
                  </a:lnTo>
                  <a:lnTo>
                    <a:pt x="21152" y="21208"/>
                  </a:lnTo>
                  <a:lnTo>
                    <a:pt x="21320" y="20928"/>
                  </a:lnTo>
                  <a:lnTo>
                    <a:pt x="21432" y="20705"/>
                  </a:lnTo>
                  <a:lnTo>
                    <a:pt x="21488" y="20481"/>
                  </a:lnTo>
                  <a:lnTo>
                    <a:pt x="21600" y="20145"/>
                  </a:lnTo>
                  <a:lnTo>
                    <a:pt x="21600" y="1399"/>
                  </a:lnTo>
                  <a:lnTo>
                    <a:pt x="21488" y="1175"/>
                  </a:lnTo>
                  <a:lnTo>
                    <a:pt x="21432" y="839"/>
                  </a:lnTo>
                  <a:lnTo>
                    <a:pt x="21320" y="616"/>
                  </a:lnTo>
                  <a:lnTo>
                    <a:pt x="21152" y="448"/>
                  </a:lnTo>
                  <a:lnTo>
                    <a:pt x="20928" y="280"/>
                  </a:lnTo>
                  <a:lnTo>
                    <a:pt x="20649" y="168"/>
                  </a:lnTo>
                  <a:lnTo>
                    <a:pt x="20425" y="0"/>
                  </a:lnTo>
                  <a:lnTo>
                    <a:pt x="20145" y="0"/>
                  </a:lnTo>
                  <a:close/>
                  <a:moveTo>
                    <a:pt x="20145" y="951"/>
                  </a:moveTo>
                  <a:lnTo>
                    <a:pt x="1175" y="951"/>
                  </a:lnTo>
                  <a:lnTo>
                    <a:pt x="951" y="1007"/>
                  </a:lnTo>
                  <a:lnTo>
                    <a:pt x="616" y="1231"/>
                  </a:lnTo>
                  <a:lnTo>
                    <a:pt x="783" y="951"/>
                  </a:lnTo>
                  <a:lnTo>
                    <a:pt x="1063" y="672"/>
                  </a:lnTo>
                  <a:lnTo>
                    <a:pt x="1343" y="560"/>
                  </a:lnTo>
                  <a:lnTo>
                    <a:pt x="1791" y="504"/>
                  </a:lnTo>
                  <a:lnTo>
                    <a:pt x="19753" y="504"/>
                  </a:lnTo>
                  <a:lnTo>
                    <a:pt x="20145" y="560"/>
                  </a:lnTo>
                  <a:lnTo>
                    <a:pt x="20481" y="672"/>
                  </a:lnTo>
                  <a:lnTo>
                    <a:pt x="20817" y="951"/>
                  </a:lnTo>
                  <a:lnTo>
                    <a:pt x="20984" y="1231"/>
                  </a:lnTo>
                  <a:lnTo>
                    <a:pt x="20817" y="1119"/>
                  </a:lnTo>
                  <a:lnTo>
                    <a:pt x="20537" y="1007"/>
                  </a:lnTo>
                  <a:lnTo>
                    <a:pt x="20369"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0" name="Freeform 5986">
              <a:extLst>
                <a:ext uri="{FF2B5EF4-FFF2-40B4-BE49-F238E27FC236}">
                  <a16:creationId xmlns:a16="http://schemas.microsoft.com/office/drawing/2014/main" id="{52BAD86D-2E33-4819-A5C1-B33B287E29D8}"/>
                </a:ext>
              </a:extLst>
            </p:cNvPr>
            <p:cNvSpPr>
              <a:spLocks noChangeArrowheads="1"/>
            </p:cNvSpPr>
            <p:nvPr/>
          </p:nvSpPr>
          <p:spPr bwMode="auto">
            <a:xfrm>
              <a:off x="550414" y="388900"/>
              <a:ext cx="72252" cy="108030"/>
            </a:xfrm>
            <a:custGeom>
              <a:avLst/>
              <a:gdLst>
                <a:gd name="T0" fmla="*/ 120841 w 21600"/>
                <a:gd name="T1" fmla="*/ 270150 h 21600"/>
                <a:gd name="T2" fmla="*/ 120841 w 21600"/>
                <a:gd name="T3" fmla="*/ 270150 h 21600"/>
                <a:gd name="T4" fmla="*/ 120841 w 21600"/>
                <a:gd name="T5" fmla="*/ 270150 h 21600"/>
                <a:gd name="T6" fmla="*/ 120841 w 21600"/>
                <a:gd name="T7" fmla="*/ 27015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01" y="0"/>
                  </a:moveTo>
                  <a:lnTo>
                    <a:pt x="1455" y="0"/>
                  </a:lnTo>
                  <a:lnTo>
                    <a:pt x="895" y="112"/>
                  </a:lnTo>
                  <a:lnTo>
                    <a:pt x="672" y="224"/>
                  </a:lnTo>
                  <a:lnTo>
                    <a:pt x="448" y="448"/>
                  </a:lnTo>
                  <a:lnTo>
                    <a:pt x="112" y="895"/>
                  </a:lnTo>
                  <a:lnTo>
                    <a:pt x="56" y="1119"/>
                  </a:lnTo>
                  <a:lnTo>
                    <a:pt x="0" y="1455"/>
                  </a:lnTo>
                  <a:lnTo>
                    <a:pt x="0" y="20201"/>
                  </a:lnTo>
                  <a:lnTo>
                    <a:pt x="56" y="20425"/>
                  </a:lnTo>
                  <a:lnTo>
                    <a:pt x="112" y="20761"/>
                  </a:lnTo>
                  <a:lnTo>
                    <a:pt x="280" y="20984"/>
                  </a:lnTo>
                  <a:lnTo>
                    <a:pt x="448" y="21152"/>
                  </a:lnTo>
                  <a:lnTo>
                    <a:pt x="895" y="21488"/>
                  </a:lnTo>
                  <a:lnTo>
                    <a:pt x="1175" y="21600"/>
                  </a:lnTo>
                  <a:lnTo>
                    <a:pt x="20481" y="21600"/>
                  </a:lnTo>
                  <a:lnTo>
                    <a:pt x="20761" y="21488"/>
                  </a:lnTo>
                  <a:lnTo>
                    <a:pt x="21208" y="21152"/>
                  </a:lnTo>
                  <a:lnTo>
                    <a:pt x="21376" y="20984"/>
                  </a:lnTo>
                  <a:lnTo>
                    <a:pt x="21488" y="20761"/>
                  </a:lnTo>
                  <a:lnTo>
                    <a:pt x="21600" y="20425"/>
                  </a:lnTo>
                  <a:lnTo>
                    <a:pt x="21600" y="1119"/>
                  </a:lnTo>
                  <a:lnTo>
                    <a:pt x="21376" y="672"/>
                  </a:lnTo>
                  <a:lnTo>
                    <a:pt x="21208" y="448"/>
                  </a:lnTo>
                  <a:lnTo>
                    <a:pt x="20984" y="224"/>
                  </a:lnTo>
                  <a:lnTo>
                    <a:pt x="20761" y="112"/>
                  </a:lnTo>
                  <a:lnTo>
                    <a:pt x="20201" y="0"/>
                  </a:lnTo>
                  <a:close/>
                  <a:moveTo>
                    <a:pt x="20145" y="951"/>
                  </a:moveTo>
                  <a:lnTo>
                    <a:pt x="1287" y="951"/>
                  </a:lnTo>
                  <a:lnTo>
                    <a:pt x="1063" y="1007"/>
                  </a:lnTo>
                  <a:lnTo>
                    <a:pt x="783" y="1119"/>
                  </a:lnTo>
                  <a:lnTo>
                    <a:pt x="616" y="1231"/>
                  </a:lnTo>
                  <a:lnTo>
                    <a:pt x="839" y="951"/>
                  </a:lnTo>
                  <a:lnTo>
                    <a:pt x="1119" y="727"/>
                  </a:lnTo>
                  <a:lnTo>
                    <a:pt x="1455" y="560"/>
                  </a:lnTo>
                  <a:lnTo>
                    <a:pt x="20201" y="560"/>
                  </a:lnTo>
                  <a:lnTo>
                    <a:pt x="20537" y="727"/>
                  </a:lnTo>
                  <a:lnTo>
                    <a:pt x="20817" y="951"/>
                  </a:lnTo>
                  <a:lnTo>
                    <a:pt x="21040" y="1231"/>
                  </a:lnTo>
                  <a:lnTo>
                    <a:pt x="20817" y="1119"/>
                  </a:lnTo>
                  <a:lnTo>
                    <a:pt x="20649" y="1007"/>
                  </a:lnTo>
                  <a:lnTo>
                    <a:pt x="20425"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1" name="Freeform 5987">
              <a:extLst>
                <a:ext uri="{FF2B5EF4-FFF2-40B4-BE49-F238E27FC236}">
                  <a16:creationId xmlns:a16="http://schemas.microsoft.com/office/drawing/2014/main" id="{7283B83F-A5F0-4B5B-ACC9-70062553E3F5}"/>
                </a:ext>
              </a:extLst>
            </p:cNvPr>
            <p:cNvSpPr>
              <a:spLocks noChangeArrowheads="1"/>
            </p:cNvSpPr>
            <p:nvPr/>
          </p:nvSpPr>
          <p:spPr bwMode="auto">
            <a:xfrm>
              <a:off x="472910" y="502820"/>
              <a:ext cx="72252" cy="108032"/>
            </a:xfrm>
            <a:custGeom>
              <a:avLst/>
              <a:gdLst>
                <a:gd name="T0" fmla="*/ 120841 w 21600"/>
                <a:gd name="T1" fmla="*/ 270160 h 21600"/>
                <a:gd name="T2" fmla="*/ 120841 w 21600"/>
                <a:gd name="T3" fmla="*/ 270160 h 21600"/>
                <a:gd name="T4" fmla="*/ 120841 w 21600"/>
                <a:gd name="T5" fmla="*/ 270160 h 21600"/>
                <a:gd name="T6" fmla="*/ 120841 w 21600"/>
                <a:gd name="T7" fmla="*/ 2701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01" y="0"/>
                  </a:moveTo>
                  <a:lnTo>
                    <a:pt x="1455" y="0"/>
                  </a:lnTo>
                  <a:lnTo>
                    <a:pt x="1119" y="56"/>
                  </a:lnTo>
                  <a:lnTo>
                    <a:pt x="895" y="112"/>
                  </a:lnTo>
                  <a:lnTo>
                    <a:pt x="672" y="224"/>
                  </a:lnTo>
                  <a:lnTo>
                    <a:pt x="392" y="448"/>
                  </a:lnTo>
                  <a:lnTo>
                    <a:pt x="224" y="672"/>
                  </a:lnTo>
                  <a:lnTo>
                    <a:pt x="112" y="895"/>
                  </a:lnTo>
                  <a:lnTo>
                    <a:pt x="0" y="1455"/>
                  </a:lnTo>
                  <a:lnTo>
                    <a:pt x="0" y="20201"/>
                  </a:lnTo>
                  <a:lnTo>
                    <a:pt x="56" y="20425"/>
                  </a:lnTo>
                  <a:lnTo>
                    <a:pt x="112" y="20761"/>
                  </a:lnTo>
                  <a:lnTo>
                    <a:pt x="224" y="20984"/>
                  </a:lnTo>
                  <a:lnTo>
                    <a:pt x="392" y="21152"/>
                  </a:lnTo>
                  <a:lnTo>
                    <a:pt x="672" y="21376"/>
                  </a:lnTo>
                  <a:lnTo>
                    <a:pt x="1119" y="21600"/>
                  </a:lnTo>
                  <a:lnTo>
                    <a:pt x="20425" y="21600"/>
                  </a:lnTo>
                  <a:lnTo>
                    <a:pt x="20761" y="21488"/>
                  </a:lnTo>
                  <a:lnTo>
                    <a:pt x="20984" y="21376"/>
                  </a:lnTo>
                  <a:lnTo>
                    <a:pt x="21152" y="21152"/>
                  </a:lnTo>
                  <a:lnTo>
                    <a:pt x="21320" y="20984"/>
                  </a:lnTo>
                  <a:lnTo>
                    <a:pt x="21600" y="20425"/>
                  </a:lnTo>
                  <a:lnTo>
                    <a:pt x="21600" y="1175"/>
                  </a:lnTo>
                  <a:lnTo>
                    <a:pt x="21432" y="895"/>
                  </a:lnTo>
                  <a:lnTo>
                    <a:pt x="21320" y="672"/>
                  </a:lnTo>
                  <a:lnTo>
                    <a:pt x="20984" y="224"/>
                  </a:lnTo>
                  <a:lnTo>
                    <a:pt x="20761" y="112"/>
                  </a:lnTo>
                  <a:lnTo>
                    <a:pt x="20425" y="56"/>
                  </a:lnTo>
                  <a:lnTo>
                    <a:pt x="20201" y="0"/>
                  </a:lnTo>
                  <a:close/>
                  <a:moveTo>
                    <a:pt x="20145" y="951"/>
                  </a:moveTo>
                  <a:lnTo>
                    <a:pt x="1231" y="951"/>
                  </a:lnTo>
                  <a:lnTo>
                    <a:pt x="783" y="1063"/>
                  </a:lnTo>
                  <a:lnTo>
                    <a:pt x="616" y="1231"/>
                  </a:lnTo>
                  <a:lnTo>
                    <a:pt x="839" y="951"/>
                  </a:lnTo>
                  <a:lnTo>
                    <a:pt x="1063" y="727"/>
                  </a:lnTo>
                  <a:lnTo>
                    <a:pt x="1455" y="560"/>
                  </a:lnTo>
                  <a:lnTo>
                    <a:pt x="20201" y="560"/>
                  </a:lnTo>
                  <a:lnTo>
                    <a:pt x="20537" y="727"/>
                  </a:lnTo>
                  <a:lnTo>
                    <a:pt x="20817" y="951"/>
                  </a:lnTo>
                  <a:lnTo>
                    <a:pt x="21040" y="1231"/>
                  </a:lnTo>
                  <a:lnTo>
                    <a:pt x="20873" y="1063"/>
                  </a:lnTo>
                  <a:lnTo>
                    <a:pt x="20593" y="1007"/>
                  </a:lnTo>
                  <a:lnTo>
                    <a:pt x="20369"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2" name="Freeform 5988">
              <a:extLst>
                <a:ext uri="{FF2B5EF4-FFF2-40B4-BE49-F238E27FC236}">
                  <a16:creationId xmlns:a16="http://schemas.microsoft.com/office/drawing/2014/main" id="{413030FB-1F25-4CDA-B3B1-B05595CA8F68}"/>
                </a:ext>
              </a:extLst>
            </p:cNvPr>
            <p:cNvSpPr>
              <a:spLocks noChangeArrowheads="1"/>
            </p:cNvSpPr>
            <p:nvPr/>
          </p:nvSpPr>
          <p:spPr bwMode="auto">
            <a:xfrm>
              <a:off x="550414" y="502820"/>
              <a:ext cx="72252" cy="108032"/>
            </a:xfrm>
            <a:custGeom>
              <a:avLst/>
              <a:gdLst>
                <a:gd name="T0" fmla="*/ 120841 w 21600"/>
                <a:gd name="T1" fmla="*/ 270160 h 21600"/>
                <a:gd name="T2" fmla="*/ 120841 w 21600"/>
                <a:gd name="T3" fmla="*/ 270160 h 21600"/>
                <a:gd name="T4" fmla="*/ 120841 w 21600"/>
                <a:gd name="T5" fmla="*/ 270160 h 21600"/>
                <a:gd name="T6" fmla="*/ 120841 w 21600"/>
                <a:gd name="T7" fmla="*/ 2701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01" y="0"/>
                  </a:moveTo>
                  <a:lnTo>
                    <a:pt x="1455" y="0"/>
                  </a:lnTo>
                  <a:lnTo>
                    <a:pt x="895" y="112"/>
                  </a:lnTo>
                  <a:lnTo>
                    <a:pt x="672" y="224"/>
                  </a:lnTo>
                  <a:lnTo>
                    <a:pt x="448" y="448"/>
                  </a:lnTo>
                  <a:lnTo>
                    <a:pt x="112" y="895"/>
                  </a:lnTo>
                  <a:lnTo>
                    <a:pt x="0" y="1455"/>
                  </a:lnTo>
                  <a:lnTo>
                    <a:pt x="0" y="20201"/>
                  </a:lnTo>
                  <a:lnTo>
                    <a:pt x="56" y="20425"/>
                  </a:lnTo>
                  <a:lnTo>
                    <a:pt x="112" y="20761"/>
                  </a:lnTo>
                  <a:lnTo>
                    <a:pt x="280" y="20984"/>
                  </a:lnTo>
                  <a:lnTo>
                    <a:pt x="672" y="21376"/>
                  </a:lnTo>
                  <a:lnTo>
                    <a:pt x="895" y="21488"/>
                  </a:lnTo>
                  <a:lnTo>
                    <a:pt x="1175" y="21600"/>
                  </a:lnTo>
                  <a:lnTo>
                    <a:pt x="20481" y="21600"/>
                  </a:lnTo>
                  <a:lnTo>
                    <a:pt x="20761" y="21488"/>
                  </a:lnTo>
                  <a:lnTo>
                    <a:pt x="20984" y="21376"/>
                  </a:lnTo>
                  <a:lnTo>
                    <a:pt x="21376" y="20984"/>
                  </a:lnTo>
                  <a:lnTo>
                    <a:pt x="21488" y="20761"/>
                  </a:lnTo>
                  <a:lnTo>
                    <a:pt x="21600" y="20425"/>
                  </a:lnTo>
                  <a:lnTo>
                    <a:pt x="21600" y="1175"/>
                  </a:lnTo>
                  <a:lnTo>
                    <a:pt x="21488" y="895"/>
                  </a:lnTo>
                  <a:lnTo>
                    <a:pt x="21376" y="672"/>
                  </a:lnTo>
                  <a:lnTo>
                    <a:pt x="21208" y="448"/>
                  </a:lnTo>
                  <a:lnTo>
                    <a:pt x="20984" y="224"/>
                  </a:lnTo>
                  <a:lnTo>
                    <a:pt x="20761" y="112"/>
                  </a:lnTo>
                  <a:lnTo>
                    <a:pt x="20201" y="0"/>
                  </a:lnTo>
                  <a:close/>
                  <a:moveTo>
                    <a:pt x="20145" y="951"/>
                  </a:moveTo>
                  <a:lnTo>
                    <a:pt x="1287" y="951"/>
                  </a:lnTo>
                  <a:lnTo>
                    <a:pt x="1063" y="1007"/>
                  </a:lnTo>
                  <a:lnTo>
                    <a:pt x="783" y="1063"/>
                  </a:lnTo>
                  <a:lnTo>
                    <a:pt x="616" y="1231"/>
                  </a:lnTo>
                  <a:lnTo>
                    <a:pt x="839" y="951"/>
                  </a:lnTo>
                  <a:lnTo>
                    <a:pt x="1119" y="727"/>
                  </a:lnTo>
                  <a:lnTo>
                    <a:pt x="1455" y="560"/>
                  </a:lnTo>
                  <a:lnTo>
                    <a:pt x="20201" y="560"/>
                  </a:lnTo>
                  <a:lnTo>
                    <a:pt x="20537" y="727"/>
                  </a:lnTo>
                  <a:lnTo>
                    <a:pt x="20817" y="951"/>
                  </a:lnTo>
                  <a:lnTo>
                    <a:pt x="21040" y="1231"/>
                  </a:lnTo>
                  <a:lnTo>
                    <a:pt x="20817" y="1063"/>
                  </a:lnTo>
                  <a:lnTo>
                    <a:pt x="20649" y="1007"/>
                  </a:lnTo>
                  <a:lnTo>
                    <a:pt x="20425"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3" name="Freeform 5989">
              <a:extLst>
                <a:ext uri="{FF2B5EF4-FFF2-40B4-BE49-F238E27FC236}">
                  <a16:creationId xmlns:a16="http://schemas.microsoft.com/office/drawing/2014/main" id="{49A97EF3-6676-4870-88C3-A8D50A9918D4}"/>
                </a:ext>
              </a:extLst>
            </p:cNvPr>
            <p:cNvSpPr>
              <a:spLocks noChangeArrowheads="1"/>
            </p:cNvSpPr>
            <p:nvPr/>
          </p:nvSpPr>
          <p:spPr bwMode="auto">
            <a:xfrm>
              <a:off x="168145" y="384971"/>
              <a:ext cx="72252" cy="109994"/>
            </a:xfrm>
            <a:custGeom>
              <a:avLst/>
              <a:gdLst>
                <a:gd name="T0" fmla="*/ 120841 w 21600"/>
                <a:gd name="T1" fmla="*/ 280062 h 21600"/>
                <a:gd name="T2" fmla="*/ 120841 w 21600"/>
                <a:gd name="T3" fmla="*/ 280062 h 21600"/>
                <a:gd name="T4" fmla="*/ 120841 w 21600"/>
                <a:gd name="T5" fmla="*/ 280062 h 21600"/>
                <a:gd name="T6" fmla="*/ 120841 w 21600"/>
                <a:gd name="T7" fmla="*/ 28006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54" y="0"/>
                  </a:moveTo>
                  <a:lnTo>
                    <a:pt x="1122" y="0"/>
                  </a:lnTo>
                  <a:lnTo>
                    <a:pt x="898" y="112"/>
                  </a:lnTo>
                  <a:lnTo>
                    <a:pt x="617" y="280"/>
                  </a:lnTo>
                  <a:lnTo>
                    <a:pt x="393" y="448"/>
                  </a:lnTo>
                  <a:lnTo>
                    <a:pt x="224" y="616"/>
                  </a:lnTo>
                  <a:lnTo>
                    <a:pt x="112" y="839"/>
                  </a:lnTo>
                  <a:lnTo>
                    <a:pt x="56" y="1175"/>
                  </a:lnTo>
                  <a:lnTo>
                    <a:pt x="0" y="1399"/>
                  </a:lnTo>
                  <a:lnTo>
                    <a:pt x="0" y="20145"/>
                  </a:lnTo>
                  <a:lnTo>
                    <a:pt x="56" y="20481"/>
                  </a:lnTo>
                  <a:lnTo>
                    <a:pt x="112" y="20705"/>
                  </a:lnTo>
                  <a:lnTo>
                    <a:pt x="224" y="20928"/>
                  </a:lnTo>
                  <a:lnTo>
                    <a:pt x="393" y="21152"/>
                  </a:lnTo>
                  <a:lnTo>
                    <a:pt x="617" y="21376"/>
                  </a:lnTo>
                  <a:lnTo>
                    <a:pt x="898" y="21488"/>
                  </a:lnTo>
                  <a:lnTo>
                    <a:pt x="1122" y="21544"/>
                  </a:lnTo>
                  <a:lnTo>
                    <a:pt x="1403" y="21600"/>
                  </a:lnTo>
                  <a:lnTo>
                    <a:pt x="20254" y="21600"/>
                  </a:lnTo>
                  <a:lnTo>
                    <a:pt x="20478" y="21544"/>
                  </a:lnTo>
                  <a:lnTo>
                    <a:pt x="20758" y="21488"/>
                  </a:lnTo>
                  <a:lnTo>
                    <a:pt x="21039" y="21376"/>
                  </a:lnTo>
                  <a:lnTo>
                    <a:pt x="21376" y="20928"/>
                  </a:lnTo>
                  <a:lnTo>
                    <a:pt x="21600" y="20481"/>
                  </a:lnTo>
                  <a:lnTo>
                    <a:pt x="21600" y="1175"/>
                  </a:lnTo>
                  <a:lnTo>
                    <a:pt x="21488" y="839"/>
                  </a:lnTo>
                  <a:lnTo>
                    <a:pt x="21376" y="616"/>
                  </a:lnTo>
                  <a:lnTo>
                    <a:pt x="21039" y="280"/>
                  </a:lnTo>
                  <a:lnTo>
                    <a:pt x="20758" y="112"/>
                  </a:lnTo>
                  <a:lnTo>
                    <a:pt x="20478" y="0"/>
                  </a:lnTo>
                  <a:lnTo>
                    <a:pt x="20254" y="0"/>
                  </a:lnTo>
                  <a:close/>
                  <a:moveTo>
                    <a:pt x="20197" y="895"/>
                  </a:moveTo>
                  <a:lnTo>
                    <a:pt x="1234" y="895"/>
                  </a:lnTo>
                  <a:lnTo>
                    <a:pt x="1010" y="951"/>
                  </a:lnTo>
                  <a:lnTo>
                    <a:pt x="729" y="1119"/>
                  </a:lnTo>
                  <a:lnTo>
                    <a:pt x="561" y="1231"/>
                  </a:lnTo>
                  <a:lnTo>
                    <a:pt x="842" y="895"/>
                  </a:lnTo>
                  <a:lnTo>
                    <a:pt x="1066" y="672"/>
                  </a:lnTo>
                  <a:lnTo>
                    <a:pt x="1403" y="560"/>
                  </a:lnTo>
                  <a:lnTo>
                    <a:pt x="1795" y="504"/>
                  </a:lnTo>
                  <a:lnTo>
                    <a:pt x="19861" y="504"/>
                  </a:lnTo>
                  <a:lnTo>
                    <a:pt x="20254" y="560"/>
                  </a:lnTo>
                  <a:lnTo>
                    <a:pt x="20534" y="672"/>
                  </a:lnTo>
                  <a:lnTo>
                    <a:pt x="20815" y="895"/>
                  </a:lnTo>
                  <a:lnTo>
                    <a:pt x="21095" y="1231"/>
                  </a:lnTo>
                  <a:lnTo>
                    <a:pt x="20815" y="1119"/>
                  </a:lnTo>
                  <a:lnTo>
                    <a:pt x="20646" y="951"/>
                  </a:lnTo>
                  <a:lnTo>
                    <a:pt x="20422" y="895"/>
                  </a:lnTo>
                  <a:lnTo>
                    <a:pt x="20197" y="895"/>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4" name="Freeform 5990">
              <a:extLst>
                <a:ext uri="{FF2B5EF4-FFF2-40B4-BE49-F238E27FC236}">
                  <a16:creationId xmlns:a16="http://schemas.microsoft.com/office/drawing/2014/main" id="{4358EDBA-08B6-435E-ACEE-B68D164FD46E}"/>
                </a:ext>
              </a:extLst>
            </p:cNvPr>
            <p:cNvSpPr>
              <a:spLocks noChangeArrowheads="1"/>
            </p:cNvSpPr>
            <p:nvPr/>
          </p:nvSpPr>
          <p:spPr bwMode="auto">
            <a:xfrm>
              <a:off x="168145" y="273016"/>
              <a:ext cx="72252" cy="108030"/>
            </a:xfrm>
            <a:custGeom>
              <a:avLst/>
              <a:gdLst>
                <a:gd name="T0" fmla="*/ 120841 w 21600"/>
                <a:gd name="T1" fmla="*/ 270150 h 21600"/>
                <a:gd name="T2" fmla="*/ 120841 w 21600"/>
                <a:gd name="T3" fmla="*/ 270150 h 21600"/>
                <a:gd name="T4" fmla="*/ 120841 w 21600"/>
                <a:gd name="T5" fmla="*/ 270150 h 21600"/>
                <a:gd name="T6" fmla="*/ 120841 w 21600"/>
                <a:gd name="T7" fmla="*/ 27015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54" y="0"/>
                  </a:moveTo>
                  <a:lnTo>
                    <a:pt x="1403" y="0"/>
                  </a:lnTo>
                  <a:lnTo>
                    <a:pt x="1122" y="56"/>
                  </a:lnTo>
                  <a:lnTo>
                    <a:pt x="898" y="168"/>
                  </a:lnTo>
                  <a:lnTo>
                    <a:pt x="617" y="280"/>
                  </a:lnTo>
                  <a:lnTo>
                    <a:pt x="393" y="448"/>
                  </a:lnTo>
                  <a:lnTo>
                    <a:pt x="224" y="672"/>
                  </a:lnTo>
                  <a:lnTo>
                    <a:pt x="112" y="895"/>
                  </a:lnTo>
                  <a:lnTo>
                    <a:pt x="0" y="1455"/>
                  </a:lnTo>
                  <a:lnTo>
                    <a:pt x="0" y="20201"/>
                  </a:lnTo>
                  <a:lnTo>
                    <a:pt x="112" y="20761"/>
                  </a:lnTo>
                  <a:lnTo>
                    <a:pt x="224" y="20984"/>
                  </a:lnTo>
                  <a:lnTo>
                    <a:pt x="393" y="21208"/>
                  </a:lnTo>
                  <a:lnTo>
                    <a:pt x="617" y="21376"/>
                  </a:lnTo>
                  <a:lnTo>
                    <a:pt x="898" y="21488"/>
                  </a:lnTo>
                  <a:lnTo>
                    <a:pt x="1122" y="21600"/>
                  </a:lnTo>
                  <a:lnTo>
                    <a:pt x="20478" y="21600"/>
                  </a:lnTo>
                  <a:lnTo>
                    <a:pt x="21039" y="21376"/>
                  </a:lnTo>
                  <a:lnTo>
                    <a:pt x="21207" y="21208"/>
                  </a:lnTo>
                  <a:lnTo>
                    <a:pt x="21376" y="20984"/>
                  </a:lnTo>
                  <a:lnTo>
                    <a:pt x="21488" y="20761"/>
                  </a:lnTo>
                  <a:lnTo>
                    <a:pt x="21600" y="20481"/>
                  </a:lnTo>
                  <a:lnTo>
                    <a:pt x="21600" y="1175"/>
                  </a:lnTo>
                  <a:lnTo>
                    <a:pt x="21488" y="895"/>
                  </a:lnTo>
                  <a:lnTo>
                    <a:pt x="21376" y="672"/>
                  </a:lnTo>
                  <a:lnTo>
                    <a:pt x="21207" y="448"/>
                  </a:lnTo>
                  <a:lnTo>
                    <a:pt x="21039" y="280"/>
                  </a:lnTo>
                  <a:lnTo>
                    <a:pt x="20478" y="56"/>
                  </a:lnTo>
                  <a:lnTo>
                    <a:pt x="20254" y="0"/>
                  </a:lnTo>
                  <a:close/>
                  <a:moveTo>
                    <a:pt x="20197" y="1007"/>
                  </a:moveTo>
                  <a:lnTo>
                    <a:pt x="1234" y="1007"/>
                  </a:lnTo>
                  <a:lnTo>
                    <a:pt x="1010" y="1063"/>
                  </a:lnTo>
                  <a:lnTo>
                    <a:pt x="729" y="1119"/>
                  </a:lnTo>
                  <a:lnTo>
                    <a:pt x="561" y="1231"/>
                  </a:lnTo>
                  <a:lnTo>
                    <a:pt x="842" y="1007"/>
                  </a:lnTo>
                  <a:lnTo>
                    <a:pt x="1066" y="727"/>
                  </a:lnTo>
                  <a:lnTo>
                    <a:pt x="1403" y="560"/>
                  </a:lnTo>
                  <a:lnTo>
                    <a:pt x="20254" y="560"/>
                  </a:lnTo>
                  <a:lnTo>
                    <a:pt x="20534" y="727"/>
                  </a:lnTo>
                  <a:lnTo>
                    <a:pt x="20815" y="1007"/>
                  </a:lnTo>
                  <a:lnTo>
                    <a:pt x="21095" y="1231"/>
                  </a:lnTo>
                  <a:lnTo>
                    <a:pt x="20815" y="1119"/>
                  </a:lnTo>
                  <a:lnTo>
                    <a:pt x="20646" y="1063"/>
                  </a:lnTo>
                  <a:lnTo>
                    <a:pt x="20422" y="1007"/>
                  </a:lnTo>
                  <a:lnTo>
                    <a:pt x="20197" y="1007"/>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5" name="Freeform 5991">
              <a:extLst>
                <a:ext uri="{FF2B5EF4-FFF2-40B4-BE49-F238E27FC236}">
                  <a16:creationId xmlns:a16="http://schemas.microsoft.com/office/drawing/2014/main" id="{25277394-FF32-430D-A88D-8D7F90FFE711}"/>
                </a:ext>
              </a:extLst>
            </p:cNvPr>
            <p:cNvSpPr>
              <a:spLocks noChangeArrowheads="1"/>
            </p:cNvSpPr>
            <p:nvPr/>
          </p:nvSpPr>
          <p:spPr bwMode="auto">
            <a:xfrm>
              <a:off x="168145" y="500857"/>
              <a:ext cx="72252" cy="108031"/>
            </a:xfrm>
            <a:custGeom>
              <a:avLst/>
              <a:gdLst>
                <a:gd name="T0" fmla="*/ 120841 w 21600"/>
                <a:gd name="T1" fmla="*/ 270158 h 21600"/>
                <a:gd name="T2" fmla="*/ 120841 w 21600"/>
                <a:gd name="T3" fmla="*/ 270158 h 21600"/>
                <a:gd name="T4" fmla="*/ 120841 w 21600"/>
                <a:gd name="T5" fmla="*/ 270158 h 21600"/>
                <a:gd name="T6" fmla="*/ 120841 w 21600"/>
                <a:gd name="T7" fmla="*/ 27015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54" y="0"/>
                  </a:moveTo>
                  <a:lnTo>
                    <a:pt x="1122" y="0"/>
                  </a:lnTo>
                  <a:lnTo>
                    <a:pt x="898" y="168"/>
                  </a:lnTo>
                  <a:lnTo>
                    <a:pt x="617" y="280"/>
                  </a:lnTo>
                  <a:lnTo>
                    <a:pt x="393" y="448"/>
                  </a:lnTo>
                  <a:lnTo>
                    <a:pt x="224" y="616"/>
                  </a:lnTo>
                  <a:lnTo>
                    <a:pt x="112" y="839"/>
                  </a:lnTo>
                  <a:lnTo>
                    <a:pt x="0" y="1399"/>
                  </a:lnTo>
                  <a:lnTo>
                    <a:pt x="0" y="20145"/>
                  </a:lnTo>
                  <a:lnTo>
                    <a:pt x="56" y="20481"/>
                  </a:lnTo>
                  <a:lnTo>
                    <a:pt x="112" y="20705"/>
                  </a:lnTo>
                  <a:lnTo>
                    <a:pt x="224" y="20928"/>
                  </a:lnTo>
                  <a:lnTo>
                    <a:pt x="393" y="21208"/>
                  </a:lnTo>
                  <a:lnTo>
                    <a:pt x="617" y="21376"/>
                  </a:lnTo>
                  <a:lnTo>
                    <a:pt x="898" y="21488"/>
                  </a:lnTo>
                  <a:lnTo>
                    <a:pt x="1122" y="21544"/>
                  </a:lnTo>
                  <a:lnTo>
                    <a:pt x="1403" y="21600"/>
                  </a:lnTo>
                  <a:lnTo>
                    <a:pt x="20254" y="21600"/>
                  </a:lnTo>
                  <a:lnTo>
                    <a:pt x="20478" y="21544"/>
                  </a:lnTo>
                  <a:lnTo>
                    <a:pt x="20758" y="21488"/>
                  </a:lnTo>
                  <a:lnTo>
                    <a:pt x="21039" y="21376"/>
                  </a:lnTo>
                  <a:lnTo>
                    <a:pt x="21207" y="21208"/>
                  </a:lnTo>
                  <a:lnTo>
                    <a:pt x="21376" y="20928"/>
                  </a:lnTo>
                  <a:lnTo>
                    <a:pt x="21600" y="20481"/>
                  </a:lnTo>
                  <a:lnTo>
                    <a:pt x="21600" y="1119"/>
                  </a:lnTo>
                  <a:lnTo>
                    <a:pt x="21488" y="839"/>
                  </a:lnTo>
                  <a:lnTo>
                    <a:pt x="21376" y="616"/>
                  </a:lnTo>
                  <a:lnTo>
                    <a:pt x="21039" y="280"/>
                  </a:lnTo>
                  <a:lnTo>
                    <a:pt x="20758" y="168"/>
                  </a:lnTo>
                  <a:lnTo>
                    <a:pt x="20478" y="0"/>
                  </a:lnTo>
                  <a:lnTo>
                    <a:pt x="20254" y="0"/>
                  </a:lnTo>
                  <a:close/>
                  <a:moveTo>
                    <a:pt x="20197" y="951"/>
                  </a:moveTo>
                  <a:lnTo>
                    <a:pt x="1234" y="951"/>
                  </a:lnTo>
                  <a:lnTo>
                    <a:pt x="1010" y="1007"/>
                  </a:lnTo>
                  <a:lnTo>
                    <a:pt x="729" y="1119"/>
                  </a:lnTo>
                  <a:lnTo>
                    <a:pt x="561" y="1231"/>
                  </a:lnTo>
                  <a:lnTo>
                    <a:pt x="842" y="951"/>
                  </a:lnTo>
                  <a:lnTo>
                    <a:pt x="1066" y="672"/>
                  </a:lnTo>
                  <a:lnTo>
                    <a:pt x="1403" y="560"/>
                  </a:lnTo>
                  <a:lnTo>
                    <a:pt x="1795" y="504"/>
                  </a:lnTo>
                  <a:lnTo>
                    <a:pt x="19861" y="504"/>
                  </a:lnTo>
                  <a:lnTo>
                    <a:pt x="20254" y="560"/>
                  </a:lnTo>
                  <a:lnTo>
                    <a:pt x="20534" y="672"/>
                  </a:lnTo>
                  <a:lnTo>
                    <a:pt x="21095" y="1231"/>
                  </a:lnTo>
                  <a:lnTo>
                    <a:pt x="20815" y="1119"/>
                  </a:lnTo>
                  <a:lnTo>
                    <a:pt x="20646" y="1007"/>
                  </a:lnTo>
                  <a:lnTo>
                    <a:pt x="20422" y="951"/>
                  </a:lnTo>
                  <a:lnTo>
                    <a:pt x="20197"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6" name="Rectangle 5992">
              <a:extLst>
                <a:ext uri="{FF2B5EF4-FFF2-40B4-BE49-F238E27FC236}">
                  <a16:creationId xmlns:a16="http://schemas.microsoft.com/office/drawing/2014/main" id="{A1DFF0FB-D496-430F-868D-801A79308723}"/>
                </a:ext>
              </a:extLst>
            </p:cNvPr>
            <p:cNvSpPr>
              <a:spLocks noChangeArrowheads="1"/>
            </p:cNvSpPr>
            <p:nvPr/>
          </p:nvSpPr>
          <p:spPr bwMode="auto">
            <a:xfrm>
              <a:off x="160264" y="231768"/>
              <a:ext cx="467657" cy="25536"/>
            </a:xfrm>
            <a:prstGeom prst="rect">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990">
                <a:latin typeface="Helvetica" panose="020B0604020202020204" pitchFamily="2" charset="0"/>
                <a:sym typeface="Arial" panose="020B0604020202020204" pitchFamily="34" charset="0"/>
              </a:endParaRPr>
            </a:p>
          </p:txBody>
        </p:sp>
        <p:sp>
          <p:nvSpPr>
            <p:cNvPr id="117" name="Freeform 5993">
              <a:extLst>
                <a:ext uri="{FF2B5EF4-FFF2-40B4-BE49-F238E27FC236}">
                  <a16:creationId xmlns:a16="http://schemas.microsoft.com/office/drawing/2014/main" id="{36098B6C-F5AC-4286-8230-A8F6454B1348}"/>
                </a:ext>
              </a:extLst>
            </p:cNvPr>
            <p:cNvSpPr>
              <a:spLocks noChangeArrowheads="1"/>
            </p:cNvSpPr>
            <p:nvPr/>
          </p:nvSpPr>
          <p:spPr bwMode="auto">
            <a:xfrm>
              <a:off x="0" y="-1"/>
              <a:ext cx="788186" cy="218023"/>
            </a:xfrm>
            <a:custGeom>
              <a:avLst/>
              <a:gdLst>
                <a:gd name="T0" fmla="*/ 14380489 w 21600"/>
                <a:gd name="T1" fmla="*/ 1100330 h 21600"/>
                <a:gd name="T2" fmla="*/ 14380489 w 21600"/>
                <a:gd name="T3" fmla="*/ 1100330 h 21600"/>
                <a:gd name="T4" fmla="*/ 14380489 w 21600"/>
                <a:gd name="T5" fmla="*/ 1100330 h 21600"/>
                <a:gd name="T6" fmla="*/ 14380489 w 21600"/>
                <a:gd name="T7" fmla="*/ 11003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353" y="14068"/>
                  </a:moveTo>
                  <a:lnTo>
                    <a:pt x="10880" y="28"/>
                  </a:lnTo>
                  <a:lnTo>
                    <a:pt x="10859" y="28"/>
                  </a:lnTo>
                  <a:lnTo>
                    <a:pt x="10849" y="0"/>
                  </a:lnTo>
                  <a:lnTo>
                    <a:pt x="10751" y="0"/>
                  </a:lnTo>
                  <a:lnTo>
                    <a:pt x="10746" y="28"/>
                  </a:lnTo>
                  <a:lnTo>
                    <a:pt x="10720" y="28"/>
                  </a:lnTo>
                  <a:lnTo>
                    <a:pt x="247" y="14068"/>
                  </a:lnTo>
                  <a:lnTo>
                    <a:pt x="191" y="14206"/>
                  </a:lnTo>
                  <a:lnTo>
                    <a:pt x="149" y="14317"/>
                  </a:lnTo>
                  <a:lnTo>
                    <a:pt x="103" y="14483"/>
                  </a:lnTo>
                  <a:lnTo>
                    <a:pt x="72" y="14705"/>
                  </a:lnTo>
                  <a:lnTo>
                    <a:pt x="36" y="14954"/>
                  </a:lnTo>
                  <a:lnTo>
                    <a:pt x="21" y="15203"/>
                  </a:lnTo>
                  <a:lnTo>
                    <a:pt x="5" y="15480"/>
                  </a:lnTo>
                  <a:lnTo>
                    <a:pt x="0" y="15785"/>
                  </a:lnTo>
                  <a:lnTo>
                    <a:pt x="5" y="15978"/>
                  </a:lnTo>
                  <a:lnTo>
                    <a:pt x="10" y="16200"/>
                  </a:lnTo>
                  <a:lnTo>
                    <a:pt x="206" y="20271"/>
                  </a:lnTo>
                  <a:lnTo>
                    <a:pt x="221" y="20548"/>
                  </a:lnTo>
                  <a:lnTo>
                    <a:pt x="247" y="20825"/>
                  </a:lnTo>
                  <a:lnTo>
                    <a:pt x="283" y="21046"/>
                  </a:lnTo>
                  <a:lnTo>
                    <a:pt x="319" y="21240"/>
                  </a:lnTo>
                  <a:lnTo>
                    <a:pt x="366" y="21378"/>
                  </a:lnTo>
                  <a:lnTo>
                    <a:pt x="407" y="21489"/>
                  </a:lnTo>
                  <a:lnTo>
                    <a:pt x="463" y="21545"/>
                  </a:lnTo>
                  <a:lnTo>
                    <a:pt x="515" y="21600"/>
                  </a:lnTo>
                  <a:lnTo>
                    <a:pt x="551" y="21600"/>
                  </a:lnTo>
                  <a:lnTo>
                    <a:pt x="592" y="21545"/>
                  </a:lnTo>
                  <a:lnTo>
                    <a:pt x="10803" y="7837"/>
                  </a:lnTo>
                  <a:lnTo>
                    <a:pt x="21008" y="21545"/>
                  </a:lnTo>
                  <a:lnTo>
                    <a:pt x="21044" y="21600"/>
                  </a:lnTo>
                  <a:lnTo>
                    <a:pt x="21085" y="21600"/>
                  </a:lnTo>
                  <a:lnTo>
                    <a:pt x="21142" y="21545"/>
                  </a:lnTo>
                  <a:lnTo>
                    <a:pt x="21188" y="21489"/>
                  </a:lnTo>
                  <a:lnTo>
                    <a:pt x="21240" y="21378"/>
                  </a:lnTo>
                  <a:lnTo>
                    <a:pt x="21286" y="21240"/>
                  </a:lnTo>
                  <a:lnTo>
                    <a:pt x="21322" y="21046"/>
                  </a:lnTo>
                  <a:lnTo>
                    <a:pt x="21353" y="20825"/>
                  </a:lnTo>
                  <a:lnTo>
                    <a:pt x="21384" y="20575"/>
                  </a:lnTo>
                  <a:lnTo>
                    <a:pt x="21399" y="20271"/>
                  </a:lnTo>
                  <a:lnTo>
                    <a:pt x="21595" y="16200"/>
                  </a:lnTo>
                  <a:lnTo>
                    <a:pt x="21600" y="15978"/>
                  </a:lnTo>
                  <a:lnTo>
                    <a:pt x="21600" y="15785"/>
                  </a:lnTo>
                  <a:lnTo>
                    <a:pt x="21595" y="15480"/>
                  </a:lnTo>
                  <a:lnTo>
                    <a:pt x="21579" y="15203"/>
                  </a:lnTo>
                  <a:lnTo>
                    <a:pt x="21559" y="14954"/>
                  </a:lnTo>
                  <a:lnTo>
                    <a:pt x="21533" y="14705"/>
                  </a:lnTo>
                  <a:lnTo>
                    <a:pt x="21497" y="14483"/>
                  </a:lnTo>
                  <a:lnTo>
                    <a:pt x="21456" y="14317"/>
                  </a:lnTo>
                  <a:lnTo>
                    <a:pt x="21404" y="14206"/>
                  </a:lnTo>
                  <a:lnTo>
                    <a:pt x="21353" y="14068"/>
                  </a:lnTo>
                  <a:close/>
                  <a:moveTo>
                    <a:pt x="21085" y="20437"/>
                  </a:moveTo>
                  <a:lnTo>
                    <a:pt x="21065" y="20437"/>
                  </a:lnTo>
                  <a:lnTo>
                    <a:pt x="10803" y="6674"/>
                  </a:lnTo>
                  <a:lnTo>
                    <a:pt x="541" y="20437"/>
                  </a:lnTo>
                  <a:lnTo>
                    <a:pt x="494" y="20437"/>
                  </a:lnTo>
                  <a:lnTo>
                    <a:pt x="463" y="20382"/>
                  </a:lnTo>
                  <a:lnTo>
                    <a:pt x="412" y="20105"/>
                  </a:lnTo>
                  <a:lnTo>
                    <a:pt x="407" y="19994"/>
                  </a:lnTo>
                  <a:lnTo>
                    <a:pt x="319" y="18000"/>
                  </a:lnTo>
                  <a:lnTo>
                    <a:pt x="10746" y="3988"/>
                  </a:lnTo>
                  <a:lnTo>
                    <a:pt x="10772" y="3988"/>
                  </a:lnTo>
                  <a:lnTo>
                    <a:pt x="10787" y="3960"/>
                  </a:lnTo>
                  <a:lnTo>
                    <a:pt x="10813" y="3960"/>
                  </a:lnTo>
                  <a:lnTo>
                    <a:pt x="10828" y="3988"/>
                  </a:lnTo>
                  <a:lnTo>
                    <a:pt x="10859" y="3988"/>
                  </a:lnTo>
                  <a:lnTo>
                    <a:pt x="21286" y="18000"/>
                  </a:lnTo>
                  <a:lnTo>
                    <a:pt x="21188" y="19994"/>
                  </a:lnTo>
                  <a:lnTo>
                    <a:pt x="21183" y="20105"/>
                  </a:lnTo>
                  <a:lnTo>
                    <a:pt x="21178" y="20160"/>
                  </a:lnTo>
                  <a:lnTo>
                    <a:pt x="21167" y="20243"/>
                  </a:lnTo>
                  <a:lnTo>
                    <a:pt x="21152" y="20298"/>
                  </a:lnTo>
                  <a:lnTo>
                    <a:pt x="21142" y="20382"/>
                  </a:lnTo>
                  <a:lnTo>
                    <a:pt x="21121" y="20409"/>
                  </a:lnTo>
                  <a:lnTo>
                    <a:pt x="21106" y="20437"/>
                  </a:lnTo>
                  <a:lnTo>
                    <a:pt x="21085" y="20437"/>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18" name="Freeform 5994">
              <a:extLst>
                <a:ext uri="{FF2B5EF4-FFF2-40B4-BE49-F238E27FC236}">
                  <a16:creationId xmlns:a16="http://schemas.microsoft.com/office/drawing/2014/main" id="{5D0BFB1A-787E-4804-B343-1032F43389D8}"/>
                </a:ext>
              </a:extLst>
            </p:cNvPr>
            <p:cNvSpPr>
              <a:spLocks noChangeArrowheads="1"/>
            </p:cNvSpPr>
            <p:nvPr/>
          </p:nvSpPr>
          <p:spPr bwMode="auto">
            <a:xfrm>
              <a:off x="60427" y="68745"/>
              <a:ext cx="667331" cy="540143"/>
            </a:xfrm>
            <a:custGeom>
              <a:avLst/>
              <a:gdLst>
                <a:gd name="T0" fmla="*/ 10308596 w 21600"/>
                <a:gd name="T1" fmla="*/ 6753589 h 21600"/>
                <a:gd name="T2" fmla="*/ 10308596 w 21600"/>
                <a:gd name="T3" fmla="*/ 6753589 h 21600"/>
                <a:gd name="T4" fmla="*/ 10308596 w 21600"/>
                <a:gd name="T5" fmla="*/ 6753589 h 21600"/>
                <a:gd name="T6" fmla="*/ 10308596 w 21600"/>
                <a:gd name="T7" fmla="*/ 675358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52" y="0"/>
                  </a:moveTo>
                  <a:lnTo>
                    <a:pt x="0" y="3892"/>
                  </a:lnTo>
                  <a:lnTo>
                    <a:pt x="0" y="21600"/>
                  </a:lnTo>
                  <a:lnTo>
                    <a:pt x="3259" y="21600"/>
                  </a:lnTo>
                  <a:lnTo>
                    <a:pt x="3259" y="6022"/>
                  </a:lnTo>
                  <a:lnTo>
                    <a:pt x="18347" y="6022"/>
                  </a:lnTo>
                  <a:lnTo>
                    <a:pt x="18347" y="21600"/>
                  </a:lnTo>
                  <a:lnTo>
                    <a:pt x="21600" y="21600"/>
                  </a:lnTo>
                  <a:lnTo>
                    <a:pt x="21600" y="3858"/>
                  </a:lnTo>
                  <a:lnTo>
                    <a:pt x="10852" y="0"/>
                  </a:lnTo>
                  <a:close/>
                  <a:moveTo>
                    <a:pt x="21600" y="6236"/>
                  </a:moveTo>
                  <a:lnTo>
                    <a:pt x="10803" y="1245"/>
                  </a:lnTo>
                  <a:lnTo>
                    <a:pt x="0" y="6236"/>
                  </a:lnTo>
                  <a:lnTo>
                    <a:pt x="0" y="3892"/>
                  </a:lnTo>
                  <a:lnTo>
                    <a:pt x="10852" y="0"/>
                  </a:lnTo>
                  <a:lnTo>
                    <a:pt x="21600" y="3858"/>
                  </a:lnTo>
                  <a:lnTo>
                    <a:pt x="21600" y="6236"/>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sp>
        <p:nvSpPr>
          <p:cNvPr id="119" name="Freeform 13">
            <a:extLst>
              <a:ext uri="{FF2B5EF4-FFF2-40B4-BE49-F238E27FC236}">
                <a16:creationId xmlns:a16="http://schemas.microsoft.com/office/drawing/2014/main" id="{9C0C30A9-2625-45FC-B4A9-6ABD6DE380CC}"/>
              </a:ext>
            </a:extLst>
          </p:cNvPr>
          <p:cNvSpPr>
            <a:spLocks noChangeArrowheads="1"/>
          </p:cNvSpPr>
          <p:nvPr/>
        </p:nvSpPr>
        <p:spPr bwMode="auto">
          <a:xfrm>
            <a:off x="9097774" y="2956036"/>
            <a:ext cx="709778" cy="392866"/>
          </a:xfrm>
          <a:custGeom>
            <a:avLst/>
            <a:gdLst>
              <a:gd name="T0" fmla="*/ 17127595 w 21600"/>
              <a:gd name="T1" fmla="*/ 5248230 h 21600"/>
              <a:gd name="T2" fmla="*/ 17127595 w 21600"/>
              <a:gd name="T3" fmla="*/ 5248230 h 21600"/>
              <a:gd name="T4" fmla="*/ 17127595 w 21600"/>
              <a:gd name="T5" fmla="*/ 5248230 h 21600"/>
              <a:gd name="T6" fmla="*/ 17127595 w 21600"/>
              <a:gd name="T7" fmla="*/ 52482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1890"/>
                </a:moveTo>
                <a:lnTo>
                  <a:pt x="264" y="1851"/>
                </a:lnTo>
                <a:lnTo>
                  <a:pt x="904" y="1813"/>
                </a:lnTo>
                <a:lnTo>
                  <a:pt x="1344" y="1813"/>
                </a:lnTo>
                <a:lnTo>
                  <a:pt x="1851" y="1851"/>
                </a:lnTo>
                <a:lnTo>
                  <a:pt x="2447" y="1890"/>
                </a:lnTo>
                <a:lnTo>
                  <a:pt x="3064" y="2006"/>
                </a:lnTo>
                <a:lnTo>
                  <a:pt x="3747" y="2160"/>
                </a:lnTo>
                <a:lnTo>
                  <a:pt x="4430" y="2391"/>
                </a:lnTo>
                <a:lnTo>
                  <a:pt x="5113" y="2661"/>
                </a:lnTo>
                <a:lnTo>
                  <a:pt x="6171" y="3279"/>
                </a:lnTo>
                <a:lnTo>
                  <a:pt x="6546" y="3510"/>
                </a:lnTo>
                <a:lnTo>
                  <a:pt x="6877" y="3819"/>
                </a:lnTo>
                <a:lnTo>
                  <a:pt x="7229" y="4089"/>
                </a:lnTo>
                <a:lnTo>
                  <a:pt x="7560" y="4397"/>
                </a:lnTo>
                <a:lnTo>
                  <a:pt x="7891" y="4744"/>
                </a:lnTo>
                <a:lnTo>
                  <a:pt x="8177" y="5130"/>
                </a:lnTo>
                <a:lnTo>
                  <a:pt x="8486" y="5593"/>
                </a:lnTo>
                <a:lnTo>
                  <a:pt x="9037" y="6403"/>
                </a:lnTo>
                <a:lnTo>
                  <a:pt x="9522" y="7136"/>
                </a:lnTo>
                <a:lnTo>
                  <a:pt x="9940" y="7830"/>
                </a:lnTo>
                <a:lnTo>
                  <a:pt x="10271" y="8486"/>
                </a:lnTo>
                <a:lnTo>
                  <a:pt x="10910" y="9604"/>
                </a:lnTo>
                <a:lnTo>
                  <a:pt x="11439" y="10646"/>
                </a:lnTo>
                <a:lnTo>
                  <a:pt x="11704" y="11109"/>
                </a:lnTo>
                <a:lnTo>
                  <a:pt x="12012" y="11571"/>
                </a:lnTo>
                <a:lnTo>
                  <a:pt x="12299" y="12111"/>
                </a:lnTo>
                <a:lnTo>
                  <a:pt x="12651" y="12574"/>
                </a:lnTo>
                <a:lnTo>
                  <a:pt x="13048" y="13114"/>
                </a:lnTo>
                <a:lnTo>
                  <a:pt x="13489" y="13654"/>
                </a:lnTo>
                <a:lnTo>
                  <a:pt x="14018" y="14271"/>
                </a:lnTo>
                <a:lnTo>
                  <a:pt x="14613" y="14889"/>
                </a:lnTo>
                <a:lnTo>
                  <a:pt x="14922" y="15197"/>
                </a:lnTo>
                <a:lnTo>
                  <a:pt x="15252" y="15467"/>
                </a:lnTo>
                <a:lnTo>
                  <a:pt x="15561" y="15737"/>
                </a:lnTo>
                <a:lnTo>
                  <a:pt x="15891" y="16007"/>
                </a:lnTo>
                <a:lnTo>
                  <a:pt x="16531" y="16393"/>
                </a:lnTo>
                <a:lnTo>
                  <a:pt x="17148" y="16701"/>
                </a:lnTo>
                <a:lnTo>
                  <a:pt x="17743" y="16894"/>
                </a:lnTo>
                <a:lnTo>
                  <a:pt x="18316" y="17087"/>
                </a:lnTo>
                <a:lnTo>
                  <a:pt x="18867" y="17164"/>
                </a:lnTo>
                <a:lnTo>
                  <a:pt x="19374" y="17203"/>
                </a:lnTo>
                <a:lnTo>
                  <a:pt x="19859" y="17203"/>
                </a:lnTo>
                <a:lnTo>
                  <a:pt x="20278" y="17164"/>
                </a:lnTo>
                <a:lnTo>
                  <a:pt x="20652" y="17126"/>
                </a:lnTo>
                <a:lnTo>
                  <a:pt x="20983" y="17087"/>
                </a:lnTo>
                <a:lnTo>
                  <a:pt x="21446" y="16933"/>
                </a:lnTo>
                <a:lnTo>
                  <a:pt x="21600" y="16856"/>
                </a:lnTo>
                <a:lnTo>
                  <a:pt x="21578" y="17164"/>
                </a:lnTo>
                <a:lnTo>
                  <a:pt x="21446" y="17781"/>
                </a:lnTo>
                <a:lnTo>
                  <a:pt x="21380" y="18051"/>
                </a:lnTo>
                <a:lnTo>
                  <a:pt x="21203" y="18669"/>
                </a:lnTo>
                <a:lnTo>
                  <a:pt x="20983" y="19247"/>
                </a:lnTo>
                <a:lnTo>
                  <a:pt x="20784" y="19826"/>
                </a:lnTo>
                <a:lnTo>
                  <a:pt x="20608" y="20443"/>
                </a:lnTo>
                <a:lnTo>
                  <a:pt x="20498" y="20751"/>
                </a:lnTo>
                <a:lnTo>
                  <a:pt x="20454" y="21021"/>
                </a:lnTo>
                <a:lnTo>
                  <a:pt x="20410" y="21330"/>
                </a:lnTo>
                <a:lnTo>
                  <a:pt x="20388" y="21600"/>
                </a:lnTo>
                <a:lnTo>
                  <a:pt x="970" y="21600"/>
                </a:lnTo>
                <a:lnTo>
                  <a:pt x="838" y="20829"/>
                </a:lnTo>
                <a:lnTo>
                  <a:pt x="816" y="20443"/>
                </a:lnTo>
                <a:lnTo>
                  <a:pt x="816" y="20057"/>
                </a:lnTo>
                <a:lnTo>
                  <a:pt x="838" y="19671"/>
                </a:lnTo>
                <a:lnTo>
                  <a:pt x="926" y="19324"/>
                </a:lnTo>
                <a:lnTo>
                  <a:pt x="992" y="18977"/>
                </a:lnTo>
                <a:lnTo>
                  <a:pt x="1212" y="18360"/>
                </a:lnTo>
                <a:lnTo>
                  <a:pt x="1344" y="18051"/>
                </a:lnTo>
                <a:lnTo>
                  <a:pt x="1521" y="17820"/>
                </a:lnTo>
                <a:lnTo>
                  <a:pt x="1653" y="17589"/>
                </a:lnTo>
                <a:lnTo>
                  <a:pt x="1829" y="17434"/>
                </a:lnTo>
                <a:lnTo>
                  <a:pt x="2028" y="17241"/>
                </a:lnTo>
                <a:lnTo>
                  <a:pt x="2204" y="17126"/>
                </a:lnTo>
                <a:lnTo>
                  <a:pt x="2402" y="17049"/>
                </a:lnTo>
                <a:lnTo>
                  <a:pt x="2358" y="16161"/>
                </a:lnTo>
                <a:lnTo>
                  <a:pt x="2248" y="15351"/>
                </a:lnTo>
                <a:lnTo>
                  <a:pt x="2138" y="14464"/>
                </a:lnTo>
                <a:lnTo>
                  <a:pt x="1984" y="13654"/>
                </a:lnTo>
                <a:lnTo>
                  <a:pt x="1653" y="12034"/>
                </a:lnTo>
                <a:lnTo>
                  <a:pt x="1278" y="10299"/>
                </a:lnTo>
                <a:lnTo>
                  <a:pt x="1080" y="9411"/>
                </a:lnTo>
                <a:lnTo>
                  <a:pt x="882" y="8486"/>
                </a:lnTo>
                <a:lnTo>
                  <a:pt x="683" y="7521"/>
                </a:lnTo>
                <a:lnTo>
                  <a:pt x="507" y="6480"/>
                </a:lnTo>
                <a:lnTo>
                  <a:pt x="353" y="5439"/>
                </a:lnTo>
                <a:lnTo>
                  <a:pt x="198" y="4320"/>
                </a:lnTo>
                <a:lnTo>
                  <a:pt x="110" y="3163"/>
                </a:lnTo>
                <a:lnTo>
                  <a:pt x="0" y="1890"/>
                </a:lnTo>
                <a:close/>
                <a:moveTo>
                  <a:pt x="13202" y="6519"/>
                </a:moveTo>
                <a:lnTo>
                  <a:pt x="12365" y="5709"/>
                </a:lnTo>
                <a:lnTo>
                  <a:pt x="12365" y="6519"/>
                </a:lnTo>
                <a:lnTo>
                  <a:pt x="13202" y="7329"/>
                </a:lnTo>
                <a:lnTo>
                  <a:pt x="13202" y="6519"/>
                </a:lnTo>
                <a:close/>
                <a:moveTo>
                  <a:pt x="4849" y="8910"/>
                </a:moveTo>
                <a:lnTo>
                  <a:pt x="4981" y="8871"/>
                </a:lnTo>
                <a:lnTo>
                  <a:pt x="5047" y="8756"/>
                </a:lnTo>
                <a:lnTo>
                  <a:pt x="5224" y="8524"/>
                </a:lnTo>
                <a:lnTo>
                  <a:pt x="5268" y="8331"/>
                </a:lnTo>
                <a:lnTo>
                  <a:pt x="5312" y="8177"/>
                </a:lnTo>
                <a:lnTo>
                  <a:pt x="5334" y="7984"/>
                </a:lnTo>
                <a:lnTo>
                  <a:pt x="5334" y="7560"/>
                </a:lnTo>
                <a:lnTo>
                  <a:pt x="5290" y="7329"/>
                </a:lnTo>
                <a:lnTo>
                  <a:pt x="5246" y="7136"/>
                </a:lnTo>
                <a:lnTo>
                  <a:pt x="5136" y="6943"/>
                </a:lnTo>
                <a:lnTo>
                  <a:pt x="5047" y="6827"/>
                </a:lnTo>
                <a:lnTo>
                  <a:pt x="4937" y="6711"/>
                </a:lnTo>
                <a:lnTo>
                  <a:pt x="4827" y="6673"/>
                </a:lnTo>
                <a:lnTo>
                  <a:pt x="4673" y="6596"/>
                </a:lnTo>
                <a:lnTo>
                  <a:pt x="4562" y="6673"/>
                </a:lnTo>
                <a:lnTo>
                  <a:pt x="4430" y="6711"/>
                </a:lnTo>
                <a:lnTo>
                  <a:pt x="4298" y="6827"/>
                </a:lnTo>
                <a:lnTo>
                  <a:pt x="4210" y="6943"/>
                </a:lnTo>
                <a:lnTo>
                  <a:pt x="4122" y="7136"/>
                </a:lnTo>
                <a:lnTo>
                  <a:pt x="4056" y="7329"/>
                </a:lnTo>
                <a:lnTo>
                  <a:pt x="4011" y="7791"/>
                </a:lnTo>
                <a:lnTo>
                  <a:pt x="4033" y="8023"/>
                </a:lnTo>
                <a:lnTo>
                  <a:pt x="4056" y="8216"/>
                </a:lnTo>
                <a:lnTo>
                  <a:pt x="4100" y="8447"/>
                </a:lnTo>
                <a:lnTo>
                  <a:pt x="4210" y="8601"/>
                </a:lnTo>
                <a:lnTo>
                  <a:pt x="4276" y="8717"/>
                </a:lnTo>
                <a:lnTo>
                  <a:pt x="4408" y="8871"/>
                </a:lnTo>
                <a:lnTo>
                  <a:pt x="4496" y="8910"/>
                </a:lnTo>
                <a:lnTo>
                  <a:pt x="4629" y="8949"/>
                </a:lnTo>
                <a:lnTo>
                  <a:pt x="4629" y="9180"/>
                </a:lnTo>
                <a:lnTo>
                  <a:pt x="4496" y="9296"/>
                </a:lnTo>
                <a:lnTo>
                  <a:pt x="4452" y="9411"/>
                </a:lnTo>
                <a:lnTo>
                  <a:pt x="4408" y="9643"/>
                </a:lnTo>
                <a:lnTo>
                  <a:pt x="4408" y="10337"/>
                </a:lnTo>
                <a:lnTo>
                  <a:pt x="4430" y="10453"/>
                </a:lnTo>
                <a:lnTo>
                  <a:pt x="4496" y="10684"/>
                </a:lnTo>
                <a:lnTo>
                  <a:pt x="4584" y="10761"/>
                </a:lnTo>
                <a:lnTo>
                  <a:pt x="4673" y="10800"/>
                </a:lnTo>
                <a:lnTo>
                  <a:pt x="4673" y="11070"/>
                </a:lnTo>
                <a:lnTo>
                  <a:pt x="4496" y="11224"/>
                </a:lnTo>
                <a:lnTo>
                  <a:pt x="4430" y="11456"/>
                </a:lnTo>
                <a:lnTo>
                  <a:pt x="4408" y="11571"/>
                </a:lnTo>
                <a:lnTo>
                  <a:pt x="4408" y="12150"/>
                </a:lnTo>
                <a:lnTo>
                  <a:pt x="4430" y="12381"/>
                </a:lnTo>
                <a:lnTo>
                  <a:pt x="4474" y="12536"/>
                </a:lnTo>
                <a:lnTo>
                  <a:pt x="4408" y="12651"/>
                </a:lnTo>
                <a:lnTo>
                  <a:pt x="4320" y="12844"/>
                </a:lnTo>
                <a:lnTo>
                  <a:pt x="4276" y="12999"/>
                </a:lnTo>
                <a:lnTo>
                  <a:pt x="4276" y="13230"/>
                </a:lnTo>
                <a:lnTo>
                  <a:pt x="4298" y="13500"/>
                </a:lnTo>
                <a:lnTo>
                  <a:pt x="4364" y="13693"/>
                </a:lnTo>
                <a:lnTo>
                  <a:pt x="4452" y="13886"/>
                </a:lnTo>
                <a:lnTo>
                  <a:pt x="4584" y="14001"/>
                </a:lnTo>
                <a:lnTo>
                  <a:pt x="4584" y="14349"/>
                </a:lnTo>
                <a:lnTo>
                  <a:pt x="4210" y="14349"/>
                </a:lnTo>
                <a:lnTo>
                  <a:pt x="4166" y="14271"/>
                </a:lnTo>
                <a:lnTo>
                  <a:pt x="4100" y="14233"/>
                </a:lnTo>
                <a:lnTo>
                  <a:pt x="4056" y="14194"/>
                </a:lnTo>
                <a:lnTo>
                  <a:pt x="3901" y="14194"/>
                </a:lnTo>
                <a:lnTo>
                  <a:pt x="3813" y="14310"/>
                </a:lnTo>
                <a:lnTo>
                  <a:pt x="3769" y="14426"/>
                </a:lnTo>
                <a:lnTo>
                  <a:pt x="3747" y="14619"/>
                </a:lnTo>
                <a:lnTo>
                  <a:pt x="3769" y="14773"/>
                </a:lnTo>
                <a:lnTo>
                  <a:pt x="3813" y="14927"/>
                </a:lnTo>
                <a:lnTo>
                  <a:pt x="3901" y="15004"/>
                </a:lnTo>
                <a:lnTo>
                  <a:pt x="4011" y="15043"/>
                </a:lnTo>
                <a:lnTo>
                  <a:pt x="4078" y="15004"/>
                </a:lnTo>
                <a:lnTo>
                  <a:pt x="4188" y="14927"/>
                </a:lnTo>
                <a:lnTo>
                  <a:pt x="4584" y="14927"/>
                </a:lnTo>
                <a:lnTo>
                  <a:pt x="4584" y="17820"/>
                </a:lnTo>
                <a:lnTo>
                  <a:pt x="4276" y="17666"/>
                </a:lnTo>
                <a:lnTo>
                  <a:pt x="4011" y="17473"/>
                </a:lnTo>
                <a:lnTo>
                  <a:pt x="3857" y="17319"/>
                </a:lnTo>
                <a:lnTo>
                  <a:pt x="3769" y="17164"/>
                </a:lnTo>
                <a:lnTo>
                  <a:pt x="3637" y="16971"/>
                </a:lnTo>
                <a:lnTo>
                  <a:pt x="3571" y="16779"/>
                </a:lnTo>
                <a:lnTo>
                  <a:pt x="3637" y="16779"/>
                </a:lnTo>
                <a:lnTo>
                  <a:pt x="3703" y="16701"/>
                </a:lnTo>
                <a:lnTo>
                  <a:pt x="3703" y="16586"/>
                </a:lnTo>
                <a:lnTo>
                  <a:pt x="3659" y="16431"/>
                </a:lnTo>
                <a:lnTo>
                  <a:pt x="3637" y="16393"/>
                </a:lnTo>
                <a:lnTo>
                  <a:pt x="3549" y="16200"/>
                </a:lnTo>
                <a:lnTo>
                  <a:pt x="3438" y="16084"/>
                </a:lnTo>
                <a:lnTo>
                  <a:pt x="3372" y="16007"/>
                </a:lnTo>
                <a:lnTo>
                  <a:pt x="3284" y="15853"/>
                </a:lnTo>
                <a:lnTo>
                  <a:pt x="3240" y="15814"/>
                </a:lnTo>
                <a:lnTo>
                  <a:pt x="3196" y="15737"/>
                </a:lnTo>
                <a:lnTo>
                  <a:pt x="3086" y="15814"/>
                </a:lnTo>
                <a:lnTo>
                  <a:pt x="3086" y="16817"/>
                </a:lnTo>
                <a:lnTo>
                  <a:pt x="3130" y="16894"/>
                </a:lnTo>
                <a:lnTo>
                  <a:pt x="3130" y="16971"/>
                </a:lnTo>
                <a:lnTo>
                  <a:pt x="3174" y="17087"/>
                </a:lnTo>
                <a:lnTo>
                  <a:pt x="3196" y="17126"/>
                </a:lnTo>
                <a:lnTo>
                  <a:pt x="3328" y="17049"/>
                </a:lnTo>
                <a:lnTo>
                  <a:pt x="3416" y="17396"/>
                </a:lnTo>
                <a:lnTo>
                  <a:pt x="3549" y="17666"/>
                </a:lnTo>
                <a:lnTo>
                  <a:pt x="3703" y="17936"/>
                </a:lnTo>
                <a:lnTo>
                  <a:pt x="3879" y="18206"/>
                </a:lnTo>
                <a:lnTo>
                  <a:pt x="4100" y="18399"/>
                </a:lnTo>
                <a:lnTo>
                  <a:pt x="4496" y="18707"/>
                </a:lnTo>
                <a:lnTo>
                  <a:pt x="4717" y="18900"/>
                </a:lnTo>
                <a:lnTo>
                  <a:pt x="4783" y="18939"/>
                </a:lnTo>
                <a:lnTo>
                  <a:pt x="4849" y="18900"/>
                </a:lnTo>
                <a:lnTo>
                  <a:pt x="5047" y="18707"/>
                </a:lnTo>
                <a:lnTo>
                  <a:pt x="5268" y="18553"/>
                </a:lnTo>
                <a:lnTo>
                  <a:pt x="5466" y="18399"/>
                </a:lnTo>
                <a:lnTo>
                  <a:pt x="5664" y="18206"/>
                </a:lnTo>
                <a:lnTo>
                  <a:pt x="5863" y="17936"/>
                </a:lnTo>
                <a:lnTo>
                  <a:pt x="6039" y="17666"/>
                </a:lnTo>
                <a:lnTo>
                  <a:pt x="6149" y="17396"/>
                </a:lnTo>
                <a:lnTo>
                  <a:pt x="6260" y="17049"/>
                </a:lnTo>
                <a:lnTo>
                  <a:pt x="6348" y="17126"/>
                </a:lnTo>
                <a:lnTo>
                  <a:pt x="6414" y="17087"/>
                </a:lnTo>
                <a:lnTo>
                  <a:pt x="6436" y="16971"/>
                </a:lnTo>
                <a:lnTo>
                  <a:pt x="6458" y="16894"/>
                </a:lnTo>
                <a:lnTo>
                  <a:pt x="6458" y="16817"/>
                </a:lnTo>
                <a:lnTo>
                  <a:pt x="6480" y="16586"/>
                </a:lnTo>
                <a:lnTo>
                  <a:pt x="6480" y="15814"/>
                </a:lnTo>
                <a:lnTo>
                  <a:pt x="6348" y="15737"/>
                </a:lnTo>
                <a:lnTo>
                  <a:pt x="6304" y="15814"/>
                </a:lnTo>
                <a:lnTo>
                  <a:pt x="6260" y="15853"/>
                </a:lnTo>
                <a:lnTo>
                  <a:pt x="6171" y="16007"/>
                </a:lnTo>
                <a:lnTo>
                  <a:pt x="6105" y="16084"/>
                </a:lnTo>
                <a:lnTo>
                  <a:pt x="5863" y="16509"/>
                </a:lnTo>
                <a:lnTo>
                  <a:pt x="5863" y="16701"/>
                </a:lnTo>
                <a:lnTo>
                  <a:pt x="5907" y="16779"/>
                </a:lnTo>
                <a:lnTo>
                  <a:pt x="6017" y="16779"/>
                </a:lnTo>
                <a:lnTo>
                  <a:pt x="5907" y="16971"/>
                </a:lnTo>
                <a:lnTo>
                  <a:pt x="5819" y="17164"/>
                </a:lnTo>
                <a:lnTo>
                  <a:pt x="5554" y="17473"/>
                </a:lnTo>
                <a:lnTo>
                  <a:pt x="5268" y="17666"/>
                </a:lnTo>
                <a:lnTo>
                  <a:pt x="4981" y="17820"/>
                </a:lnTo>
                <a:lnTo>
                  <a:pt x="4981" y="14927"/>
                </a:lnTo>
                <a:lnTo>
                  <a:pt x="5378" y="14927"/>
                </a:lnTo>
                <a:lnTo>
                  <a:pt x="5466" y="15004"/>
                </a:lnTo>
                <a:lnTo>
                  <a:pt x="5554" y="15043"/>
                </a:lnTo>
                <a:lnTo>
                  <a:pt x="5642" y="15004"/>
                </a:lnTo>
                <a:lnTo>
                  <a:pt x="5731" y="14927"/>
                </a:lnTo>
                <a:lnTo>
                  <a:pt x="5797" y="14773"/>
                </a:lnTo>
                <a:lnTo>
                  <a:pt x="5819" y="14619"/>
                </a:lnTo>
                <a:lnTo>
                  <a:pt x="5797" y="14426"/>
                </a:lnTo>
                <a:lnTo>
                  <a:pt x="5731" y="14310"/>
                </a:lnTo>
                <a:lnTo>
                  <a:pt x="5642" y="14194"/>
                </a:lnTo>
                <a:lnTo>
                  <a:pt x="5488" y="14194"/>
                </a:lnTo>
                <a:lnTo>
                  <a:pt x="5400" y="14271"/>
                </a:lnTo>
                <a:lnTo>
                  <a:pt x="5334" y="14349"/>
                </a:lnTo>
                <a:lnTo>
                  <a:pt x="4981" y="14349"/>
                </a:lnTo>
                <a:lnTo>
                  <a:pt x="4981" y="14001"/>
                </a:lnTo>
                <a:lnTo>
                  <a:pt x="5091" y="13886"/>
                </a:lnTo>
                <a:lnTo>
                  <a:pt x="5202" y="13654"/>
                </a:lnTo>
                <a:lnTo>
                  <a:pt x="5246" y="13461"/>
                </a:lnTo>
                <a:lnTo>
                  <a:pt x="5268" y="13230"/>
                </a:lnTo>
                <a:lnTo>
                  <a:pt x="5246" y="12999"/>
                </a:lnTo>
                <a:lnTo>
                  <a:pt x="5202" y="12844"/>
                </a:lnTo>
                <a:lnTo>
                  <a:pt x="5136" y="12651"/>
                </a:lnTo>
                <a:lnTo>
                  <a:pt x="5069" y="12536"/>
                </a:lnTo>
                <a:lnTo>
                  <a:pt x="5113" y="12381"/>
                </a:lnTo>
                <a:lnTo>
                  <a:pt x="5136" y="12150"/>
                </a:lnTo>
                <a:lnTo>
                  <a:pt x="5136" y="11726"/>
                </a:lnTo>
                <a:lnTo>
                  <a:pt x="5113" y="11571"/>
                </a:lnTo>
                <a:lnTo>
                  <a:pt x="5091" y="11456"/>
                </a:lnTo>
                <a:lnTo>
                  <a:pt x="5025" y="11224"/>
                </a:lnTo>
                <a:lnTo>
                  <a:pt x="4981" y="11147"/>
                </a:lnTo>
                <a:lnTo>
                  <a:pt x="4893" y="11109"/>
                </a:lnTo>
                <a:lnTo>
                  <a:pt x="4893" y="10800"/>
                </a:lnTo>
                <a:lnTo>
                  <a:pt x="4981" y="10761"/>
                </a:lnTo>
                <a:lnTo>
                  <a:pt x="5025" y="10684"/>
                </a:lnTo>
                <a:lnTo>
                  <a:pt x="5091" y="10453"/>
                </a:lnTo>
                <a:lnTo>
                  <a:pt x="5113" y="10337"/>
                </a:lnTo>
                <a:lnTo>
                  <a:pt x="5136" y="10183"/>
                </a:lnTo>
                <a:lnTo>
                  <a:pt x="5136" y="9759"/>
                </a:lnTo>
                <a:lnTo>
                  <a:pt x="5069" y="9411"/>
                </a:lnTo>
                <a:lnTo>
                  <a:pt x="5025" y="9296"/>
                </a:lnTo>
                <a:lnTo>
                  <a:pt x="4937" y="9219"/>
                </a:lnTo>
                <a:lnTo>
                  <a:pt x="4849" y="9180"/>
                </a:lnTo>
                <a:lnTo>
                  <a:pt x="4849" y="8910"/>
                </a:lnTo>
                <a:close/>
                <a:moveTo>
                  <a:pt x="4849" y="9527"/>
                </a:moveTo>
                <a:lnTo>
                  <a:pt x="4849" y="9720"/>
                </a:lnTo>
                <a:lnTo>
                  <a:pt x="4805" y="9874"/>
                </a:lnTo>
                <a:lnTo>
                  <a:pt x="4695" y="9874"/>
                </a:lnTo>
                <a:lnTo>
                  <a:pt x="4651" y="9720"/>
                </a:lnTo>
                <a:lnTo>
                  <a:pt x="4629" y="9681"/>
                </a:lnTo>
                <a:lnTo>
                  <a:pt x="4629" y="9604"/>
                </a:lnTo>
                <a:lnTo>
                  <a:pt x="4607" y="9681"/>
                </a:lnTo>
                <a:lnTo>
                  <a:pt x="4607" y="10337"/>
                </a:lnTo>
                <a:lnTo>
                  <a:pt x="4673" y="10453"/>
                </a:lnTo>
                <a:lnTo>
                  <a:pt x="4673" y="10260"/>
                </a:lnTo>
                <a:lnTo>
                  <a:pt x="4695" y="10183"/>
                </a:lnTo>
                <a:lnTo>
                  <a:pt x="4717" y="10144"/>
                </a:lnTo>
                <a:lnTo>
                  <a:pt x="4783" y="10106"/>
                </a:lnTo>
                <a:lnTo>
                  <a:pt x="4827" y="10144"/>
                </a:lnTo>
                <a:lnTo>
                  <a:pt x="4849" y="10183"/>
                </a:lnTo>
                <a:lnTo>
                  <a:pt x="4893" y="10337"/>
                </a:lnTo>
                <a:lnTo>
                  <a:pt x="4893" y="10414"/>
                </a:lnTo>
                <a:lnTo>
                  <a:pt x="4915" y="10337"/>
                </a:lnTo>
                <a:lnTo>
                  <a:pt x="4937" y="10183"/>
                </a:lnTo>
                <a:lnTo>
                  <a:pt x="4937" y="9759"/>
                </a:lnTo>
                <a:lnTo>
                  <a:pt x="4915" y="9643"/>
                </a:lnTo>
                <a:lnTo>
                  <a:pt x="4893" y="9566"/>
                </a:lnTo>
                <a:lnTo>
                  <a:pt x="4871" y="9566"/>
                </a:lnTo>
                <a:lnTo>
                  <a:pt x="4849" y="9527"/>
                </a:lnTo>
                <a:close/>
                <a:moveTo>
                  <a:pt x="4893" y="11494"/>
                </a:moveTo>
                <a:lnTo>
                  <a:pt x="4893" y="11571"/>
                </a:lnTo>
                <a:lnTo>
                  <a:pt x="4871" y="11610"/>
                </a:lnTo>
                <a:lnTo>
                  <a:pt x="4849" y="11726"/>
                </a:lnTo>
                <a:lnTo>
                  <a:pt x="4827" y="11764"/>
                </a:lnTo>
                <a:lnTo>
                  <a:pt x="4717" y="11764"/>
                </a:lnTo>
                <a:lnTo>
                  <a:pt x="4695" y="11726"/>
                </a:lnTo>
                <a:lnTo>
                  <a:pt x="4673" y="11610"/>
                </a:lnTo>
                <a:lnTo>
                  <a:pt x="4673" y="11456"/>
                </a:lnTo>
                <a:lnTo>
                  <a:pt x="4607" y="11571"/>
                </a:lnTo>
                <a:lnTo>
                  <a:pt x="4607" y="12266"/>
                </a:lnTo>
                <a:lnTo>
                  <a:pt x="4651" y="12381"/>
                </a:lnTo>
                <a:lnTo>
                  <a:pt x="4893" y="12381"/>
                </a:lnTo>
                <a:lnTo>
                  <a:pt x="4937" y="12150"/>
                </a:lnTo>
                <a:lnTo>
                  <a:pt x="4937" y="11726"/>
                </a:lnTo>
                <a:lnTo>
                  <a:pt x="4915" y="11571"/>
                </a:lnTo>
                <a:lnTo>
                  <a:pt x="4893" y="11494"/>
                </a:lnTo>
                <a:close/>
                <a:moveTo>
                  <a:pt x="4783" y="12883"/>
                </a:moveTo>
                <a:lnTo>
                  <a:pt x="4695" y="12921"/>
                </a:lnTo>
                <a:lnTo>
                  <a:pt x="4629" y="12960"/>
                </a:lnTo>
                <a:lnTo>
                  <a:pt x="4607" y="13114"/>
                </a:lnTo>
                <a:lnTo>
                  <a:pt x="4584" y="13230"/>
                </a:lnTo>
                <a:lnTo>
                  <a:pt x="4629" y="13461"/>
                </a:lnTo>
                <a:lnTo>
                  <a:pt x="4695" y="13539"/>
                </a:lnTo>
                <a:lnTo>
                  <a:pt x="4849" y="13539"/>
                </a:lnTo>
                <a:lnTo>
                  <a:pt x="4893" y="13461"/>
                </a:lnTo>
                <a:lnTo>
                  <a:pt x="4937" y="13346"/>
                </a:lnTo>
                <a:lnTo>
                  <a:pt x="4937" y="13114"/>
                </a:lnTo>
                <a:lnTo>
                  <a:pt x="4893" y="12960"/>
                </a:lnTo>
                <a:lnTo>
                  <a:pt x="4849" y="12921"/>
                </a:lnTo>
                <a:lnTo>
                  <a:pt x="4783" y="12883"/>
                </a:lnTo>
                <a:close/>
                <a:moveTo>
                  <a:pt x="18051" y="14541"/>
                </a:moveTo>
                <a:lnTo>
                  <a:pt x="17214" y="13693"/>
                </a:lnTo>
                <a:lnTo>
                  <a:pt x="17214" y="14541"/>
                </a:lnTo>
                <a:lnTo>
                  <a:pt x="18051" y="15351"/>
                </a:lnTo>
                <a:lnTo>
                  <a:pt x="18051" y="14541"/>
                </a:lnTo>
                <a:close/>
                <a:moveTo>
                  <a:pt x="16861" y="13384"/>
                </a:moveTo>
                <a:lnTo>
                  <a:pt x="16046" y="12536"/>
                </a:lnTo>
                <a:lnTo>
                  <a:pt x="16046" y="13346"/>
                </a:lnTo>
                <a:lnTo>
                  <a:pt x="16861" y="14233"/>
                </a:lnTo>
                <a:lnTo>
                  <a:pt x="16861" y="13384"/>
                </a:lnTo>
                <a:close/>
                <a:moveTo>
                  <a:pt x="18051" y="12921"/>
                </a:moveTo>
                <a:lnTo>
                  <a:pt x="17236" y="12073"/>
                </a:lnTo>
                <a:lnTo>
                  <a:pt x="17236" y="12883"/>
                </a:lnTo>
                <a:lnTo>
                  <a:pt x="18051" y="13693"/>
                </a:lnTo>
                <a:lnTo>
                  <a:pt x="18051" y="12921"/>
                </a:lnTo>
                <a:close/>
                <a:moveTo>
                  <a:pt x="16883" y="11764"/>
                </a:moveTo>
                <a:lnTo>
                  <a:pt x="16046" y="10877"/>
                </a:lnTo>
                <a:lnTo>
                  <a:pt x="16046" y="11726"/>
                </a:lnTo>
                <a:lnTo>
                  <a:pt x="16883" y="12574"/>
                </a:lnTo>
                <a:lnTo>
                  <a:pt x="16883" y="11764"/>
                </a:lnTo>
                <a:close/>
                <a:moveTo>
                  <a:pt x="15583" y="10530"/>
                </a:moveTo>
                <a:lnTo>
                  <a:pt x="14767" y="9681"/>
                </a:lnTo>
                <a:lnTo>
                  <a:pt x="14767" y="10491"/>
                </a:lnTo>
                <a:lnTo>
                  <a:pt x="15583" y="11379"/>
                </a:lnTo>
                <a:lnTo>
                  <a:pt x="15583" y="10530"/>
                </a:lnTo>
                <a:close/>
                <a:moveTo>
                  <a:pt x="14437" y="9411"/>
                </a:moveTo>
                <a:lnTo>
                  <a:pt x="13599" y="8563"/>
                </a:lnTo>
                <a:lnTo>
                  <a:pt x="13599" y="9373"/>
                </a:lnTo>
                <a:lnTo>
                  <a:pt x="14437" y="10260"/>
                </a:lnTo>
                <a:lnTo>
                  <a:pt x="14437" y="9411"/>
                </a:lnTo>
                <a:close/>
                <a:moveTo>
                  <a:pt x="18118" y="11263"/>
                </a:moveTo>
                <a:lnTo>
                  <a:pt x="17280" y="10453"/>
                </a:lnTo>
                <a:lnTo>
                  <a:pt x="17280" y="11263"/>
                </a:lnTo>
                <a:lnTo>
                  <a:pt x="18118" y="12111"/>
                </a:lnTo>
                <a:lnTo>
                  <a:pt x="18118" y="11263"/>
                </a:lnTo>
                <a:close/>
                <a:moveTo>
                  <a:pt x="16905" y="10144"/>
                </a:moveTo>
                <a:lnTo>
                  <a:pt x="16068" y="9296"/>
                </a:lnTo>
                <a:lnTo>
                  <a:pt x="16068" y="10106"/>
                </a:lnTo>
                <a:lnTo>
                  <a:pt x="16905" y="10993"/>
                </a:lnTo>
                <a:lnTo>
                  <a:pt x="16905" y="10144"/>
                </a:lnTo>
                <a:close/>
                <a:moveTo>
                  <a:pt x="15649" y="8949"/>
                </a:moveTo>
                <a:lnTo>
                  <a:pt x="14811" y="8100"/>
                </a:lnTo>
                <a:lnTo>
                  <a:pt x="14811" y="8910"/>
                </a:lnTo>
                <a:lnTo>
                  <a:pt x="15649" y="9759"/>
                </a:lnTo>
                <a:lnTo>
                  <a:pt x="15649" y="8949"/>
                </a:lnTo>
                <a:close/>
                <a:moveTo>
                  <a:pt x="14459" y="7830"/>
                </a:moveTo>
                <a:lnTo>
                  <a:pt x="13643" y="6943"/>
                </a:lnTo>
                <a:lnTo>
                  <a:pt x="13643" y="7791"/>
                </a:lnTo>
                <a:lnTo>
                  <a:pt x="14459" y="8640"/>
                </a:lnTo>
                <a:lnTo>
                  <a:pt x="14459" y="7830"/>
                </a:lnTo>
                <a:close/>
                <a:moveTo>
                  <a:pt x="7891" y="3394"/>
                </a:moveTo>
                <a:lnTo>
                  <a:pt x="8376" y="3934"/>
                </a:lnTo>
                <a:lnTo>
                  <a:pt x="8596" y="4243"/>
                </a:lnTo>
                <a:lnTo>
                  <a:pt x="8816" y="4590"/>
                </a:lnTo>
                <a:lnTo>
                  <a:pt x="11527" y="4590"/>
                </a:lnTo>
                <a:lnTo>
                  <a:pt x="11527" y="9026"/>
                </a:lnTo>
                <a:lnTo>
                  <a:pt x="11770" y="9527"/>
                </a:lnTo>
                <a:lnTo>
                  <a:pt x="12012" y="9990"/>
                </a:lnTo>
                <a:lnTo>
                  <a:pt x="12321" y="10530"/>
                </a:lnTo>
                <a:lnTo>
                  <a:pt x="12673" y="11109"/>
                </a:lnTo>
                <a:lnTo>
                  <a:pt x="13026" y="11610"/>
                </a:lnTo>
                <a:lnTo>
                  <a:pt x="13401" y="12111"/>
                </a:lnTo>
                <a:lnTo>
                  <a:pt x="13753" y="12574"/>
                </a:lnTo>
                <a:lnTo>
                  <a:pt x="14128" y="12999"/>
                </a:lnTo>
                <a:lnTo>
                  <a:pt x="14525" y="13461"/>
                </a:lnTo>
                <a:lnTo>
                  <a:pt x="14944" y="13886"/>
                </a:lnTo>
                <a:lnTo>
                  <a:pt x="15429" y="14349"/>
                </a:lnTo>
                <a:lnTo>
                  <a:pt x="15913" y="14734"/>
                </a:lnTo>
                <a:lnTo>
                  <a:pt x="16442" y="15081"/>
                </a:lnTo>
                <a:lnTo>
                  <a:pt x="16949" y="15390"/>
                </a:lnTo>
                <a:lnTo>
                  <a:pt x="17478" y="15660"/>
                </a:lnTo>
                <a:lnTo>
                  <a:pt x="18536" y="15969"/>
                </a:lnTo>
                <a:lnTo>
                  <a:pt x="19109" y="16046"/>
                </a:lnTo>
                <a:lnTo>
                  <a:pt x="19109" y="10376"/>
                </a:lnTo>
                <a:lnTo>
                  <a:pt x="18933" y="10183"/>
                </a:lnTo>
                <a:lnTo>
                  <a:pt x="12167" y="3394"/>
                </a:lnTo>
                <a:lnTo>
                  <a:pt x="7891" y="3394"/>
                </a:lnTo>
                <a:close/>
                <a:moveTo>
                  <a:pt x="11219" y="5284"/>
                </a:moveTo>
                <a:lnTo>
                  <a:pt x="10381" y="5284"/>
                </a:lnTo>
                <a:lnTo>
                  <a:pt x="10381" y="6094"/>
                </a:lnTo>
                <a:lnTo>
                  <a:pt x="11219" y="6094"/>
                </a:lnTo>
                <a:lnTo>
                  <a:pt x="11219" y="5284"/>
                </a:lnTo>
                <a:close/>
                <a:moveTo>
                  <a:pt x="12982" y="154"/>
                </a:moveTo>
                <a:lnTo>
                  <a:pt x="12784" y="3086"/>
                </a:lnTo>
                <a:lnTo>
                  <a:pt x="14349" y="4667"/>
                </a:lnTo>
                <a:lnTo>
                  <a:pt x="14238" y="771"/>
                </a:lnTo>
                <a:lnTo>
                  <a:pt x="14106" y="501"/>
                </a:lnTo>
                <a:lnTo>
                  <a:pt x="13996" y="309"/>
                </a:lnTo>
                <a:lnTo>
                  <a:pt x="13864" y="116"/>
                </a:lnTo>
                <a:lnTo>
                  <a:pt x="13709" y="39"/>
                </a:lnTo>
                <a:lnTo>
                  <a:pt x="13533" y="0"/>
                </a:lnTo>
                <a:lnTo>
                  <a:pt x="13379" y="0"/>
                </a:lnTo>
                <a:lnTo>
                  <a:pt x="13180" y="39"/>
                </a:lnTo>
                <a:lnTo>
                  <a:pt x="12982" y="154"/>
                </a:lnTo>
                <a:close/>
                <a:moveTo>
                  <a:pt x="15296" y="3009"/>
                </a:moveTo>
                <a:lnTo>
                  <a:pt x="15120" y="5361"/>
                </a:lnTo>
                <a:lnTo>
                  <a:pt x="16398" y="6673"/>
                </a:lnTo>
                <a:lnTo>
                  <a:pt x="16310" y="3471"/>
                </a:lnTo>
                <a:lnTo>
                  <a:pt x="16112" y="3124"/>
                </a:lnTo>
                <a:lnTo>
                  <a:pt x="16002" y="2970"/>
                </a:lnTo>
                <a:lnTo>
                  <a:pt x="15891" y="2893"/>
                </a:lnTo>
                <a:lnTo>
                  <a:pt x="15737" y="2854"/>
                </a:lnTo>
                <a:lnTo>
                  <a:pt x="15627" y="2854"/>
                </a:lnTo>
                <a:lnTo>
                  <a:pt x="15451" y="2893"/>
                </a:lnTo>
                <a:lnTo>
                  <a:pt x="15296" y="3009"/>
                </a:lnTo>
                <a:close/>
              </a:path>
            </a:pathLst>
          </a:custGeom>
          <a:solidFill>
            <a:srgbClr val="4836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nvGrpSpPr>
          <p:cNvPr id="120" name="Group 187">
            <a:extLst>
              <a:ext uri="{FF2B5EF4-FFF2-40B4-BE49-F238E27FC236}">
                <a16:creationId xmlns:a16="http://schemas.microsoft.com/office/drawing/2014/main" id="{946A2C0C-082A-436F-9AB4-DFD4422E4A35}"/>
              </a:ext>
            </a:extLst>
          </p:cNvPr>
          <p:cNvGrpSpPr>
            <a:grpSpLocks/>
          </p:cNvGrpSpPr>
          <p:nvPr/>
        </p:nvGrpSpPr>
        <p:grpSpPr bwMode="auto">
          <a:xfrm>
            <a:off x="2369289" y="4439760"/>
            <a:ext cx="733350" cy="404652"/>
            <a:chOff x="0" y="0"/>
            <a:chExt cx="889408" cy="490592"/>
          </a:xfrm>
        </p:grpSpPr>
        <p:sp>
          <p:nvSpPr>
            <p:cNvPr id="121" name="Freeform 986">
              <a:extLst>
                <a:ext uri="{FF2B5EF4-FFF2-40B4-BE49-F238E27FC236}">
                  <a16:creationId xmlns:a16="http://schemas.microsoft.com/office/drawing/2014/main" id="{1D7645FD-E3C9-4021-B6C3-71EF5E06DE15}"/>
                </a:ext>
              </a:extLst>
            </p:cNvPr>
            <p:cNvSpPr>
              <a:spLocks noChangeArrowheads="1"/>
            </p:cNvSpPr>
            <p:nvPr/>
          </p:nvSpPr>
          <p:spPr bwMode="auto">
            <a:xfrm>
              <a:off x="724285" y="394255"/>
              <a:ext cx="115959" cy="37465"/>
            </a:xfrm>
            <a:custGeom>
              <a:avLst/>
              <a:gdLst>
                <a:gd name="T0" fmla="*/ 311264 w 21600"/>
                <a:gd name="T1" fmla="*/ 32492 h 21600"/>
                <a:gd name="T2" fmla="*/ 311264 w 21600"/>
                <a:gd name="T3" fmla="*/ 32492 h 21600"/>
                <a:gd name="T4" fmla="*/ 311264 w 21600"/>
                <a:gd name="T5" fmla="*/ 32492 h 21600"/>
                <a:gd name="T6" fmla="*/ 311264 w 21600"/>
                <a:gd name="T7" fmla="*/ 324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1073" y="0"/>
                  </a:lnTo>
                  <a:lnTo>
                    <a:pt x="21600" y="0"/>
                  </a:lnTo>
                  <a:lnTo>
                    <a:pt x="21600" y="17117"/>
                  </a:lnTo>
                  <a:lnTo>
                    <a:pt x="0" y="216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2" name="Freeform 987">
              <a:extLst>
                <a:ext uri="{FF2B5EF4-FFF2-40B4-BE49-F238E27FC236}">
                  <a16:creationId xmlns:a16="http://schemas.microsoft.com/office/drawing/2014/main" id="{BA5192C6-3CEE-45D1-8C1B-AC79A4B225B6}"/>
                </a:ext>
              </a:extLst>
            </p:cNvPr>
            <p:cNvSpPr>
              <a:spLocks noChangeArrowheads="1"/>
            </p:cNvSpPr>
            <p:nvPr/>
          </p:nvSpPr>
          <p:spPr bwMode="auto">
            <a:xfrm>
              <a:off x="711797" y="394255"/>
              <a:ext cx="32113" cy="39249"/>
            </a:xfrm>
            <a:custGeom>
              <a:avLst/>
              <a:gdLst>
                <a:gd name="T0" fmla="*/ 23872 w 21600"/>
                <a:gd name="T1" fmla="*/ 35660 h 21600"/>
                <a:gd name="T2" fmla="*/ 23872 w 21600"/>
                <a:gd name="T3" fmla="*/ 35660 h 21600"/>
                <a:gd name="T4" fmla="*/ 23872 w 21600"/>
                <a:gd name="T5" fmla="*/ 35660 h 21600"/>
                <a:gd name="T6" fmla="*/ 23872 w 21600"/>
                <a:gd name="T7" fmla="*/ 356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078" y="20411"/>
                  </a:lnTo>
                  <a:lnTo>
                    <a:pt x="0" y="21600"/>
                  </a:lnTo>
                  <a:lnTo>
                    <a:pt x="3522"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3" name="Freeform 988">
              <a:extLst>
                <a:ext uri="{FF2B5EF4-FFF2-40B4-BE49-F238E27FC236}">
                  <a16:creationId xmlns:a16="http://schemas.microsoft.com/office/drawing/2014/main" id="{616256FF-88C4-4E8E-9994-1BFD4A4333E7}"/>
                </a:ext>
              </a:extLst>
            </p:cNvPr>
            <p:cNvSpPr>
              <a:spLocks noChangeArrowheads="1"/>
            </p:cNvSpPr>
            <p:nvPr/>
          </p:nvSpPr>
          <p:spPr bwMode="auto">
            <a:xfrm>
              <a:off x="697525" y="394255"/>
              <a:ext cx="33897" cy="41033"/>
            </a:xfrm>
            <a:custGeom>
              <a:avLst/>
              <a:gdLst>
                <a:gd name="T0" fmla="*/ 26598 w 21600"/>
                <a:gd name="T1" fmla="*/ 38976 h 21600"/>
                <a:gd name="T2" fmla="*/ 26598 w 21600"/>
                <a:gd name="T3" fmla="*/ 38976 h 21600"/>
                <a:gd name="T4" fmla="*/ 26598 w 21600"/>
                <a:gd name="T5" fmla="*/ 38976 h 21600"/>
                <a:gd name="T6" fmla="*/ 26598 w 21600"/>
                <a:gd name="T7" fmla="*/ 3897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23" y="20443"/>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4" name="Freeform 989">
              <a:extLst>
                <a:ext uri="{FF2B5EF4-FFF2-40B4-BE49-F238E27FC236}">
                  <a16:creationId xmlns:a16="http://schemas.microsoft.com/office/drawing/2014/main" id="{52E62E98-CD0C-4A2E-95E5-1E5E44577CF0}"/>
                </a:ext>
              </a:extLst>
            </p:cNvPr>
            <p:cNvSpPr>
              <a:spLocks noChangeArrowheads="1"/>
            </p:cNvSpPr>
            <p:nvPr/>
          </p:nvSpPr>
          <p:spPr bwMode="auto">
            <a:xfrm>
              <a:off x="683254" y="394255"/>
              <a:ext cx="33896" cy="41033"/>
            </a:xfrm>
            <a:custGeom>
              <a:avLst/>
              <a:gdLst>
                <a:gd name="T0" fmla="*/ 26596 w 21600"/>
                <a:gd name="T1" fmla="*/ 38976 h 21600"/>
                <a:gd name="T2" fmla="*/ 26596 w 21600"/>
                <a:gd name="T3" fmla="*/ 38976 h 21600"/>
                <a:gd name="T4" fmla="*/ 26596 w 21600"/>
                <a:gd name="T5" fmla="*/ 38976 h 21600"/>
                <a:gd name="T6" fmla="*/ 26596 w 21600"/>
                <a:gd name="T7" fmla="*/ 3897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153" y="20473"/>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5" name="Freeform 990">
              <a:extLst>
                <a:ext uri="{FF2B5EF4-FFF2-40B4-BE49-F238E27FC236}">
                  <a16:creationId xmlns:a16="http://schemas.microsoft.com/office/drawing/2014/main" id="{A5A1A97D-78FE-4C8C-8CF2-266F90E7FE95}"/>
                </a:ext>
              </a:extLst>
            </p:cNvPr>
            <p:cNvSpPr>
              <a:spLocks noChangeArrowheads="1"/>
            </p:cNvSpPr>
            <p:nvPr/>
          </p:nvSpPr>
          <p:spPr bwMode="auto">
            <a:xfrm>
              <a:off x="668982" y="394255"/>
              <a:ext cx="33897" cy="42817"/>
            </a:xfrm>
            <a:custGeom>
              <a:avLst/>
              <a:gdLst>
                <a:gd name="T0" fmla="*/ 26598 w 21600"/>
                <a:gd name="T1" fmla="*/ 42438 h 21600"/>
                <a:gd name="T2" fmla="*/ 26598 w 21600"/>
                <a:gd name="T3" fmla="*/ 42438 h 21600"/>
                <a:gd name="T4" fmla="*/ 26598 w 21600"/>
                <a:gd name="T5" fmla="*/ 42438 h 21600"/>
                <a:gd name="T6" fmla="*/ 26598 w 21600"/>
                <a:gd name="T7" fmla="*/ 4243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23" y="20677"/>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6" name="Freeform 991">
              <a:extLst>
                <a:ext uri="{FF2B5EF4-FFF2-40B4-BE49-F238E27FC236}">
                  <a16:creationId xmlns:a16="http://schemas.microsoft.com/office/drawing/2014/main" id="{8CC951E6-5CA0-497E-94D2-966DCA9DBEB0}"/>
                </a:ext>
              </a:extLst>
            </p:cNvPr>
            <p:cNvSpPr>
              <a:spLocks noChangeArrowheads="1"/>
            </p:cNvSpPr>
            <p:nvPr/>
          </p:nvSpPr>
          <p:spPr bwMode="auto">
            <a:xfrm>
              <a:off x="654711" y="394255"/>
              <a:ext cx="33896" cy="42817"/>
            </a:xfrm>
            <a:custGeom>
              <a:avLst/>
              <a:gdLst>
                <a:gd name="T0" fmla="*/ 26596 w 21600"/>
                <a:gd name="T1" fmla="*/ 42438 h 21600"/>
                <a:gd name="T2" fmla="*/ 26596 w 21600"/>
                <a:gd name="T3" fmla="*/ 42438 h 21600"/>
                <a:gd name="T4" fmla="*/ 26596 w 21600"/>
                <a:gd name="T5" fmla="*/ 42438 h 21600"/>
                <a:gd name="T6" fmla="*/ 26596 w 21600"/>
                <a:gd name="T7" fmla="*/ 4243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23" y="20700"/>
                  </a:lnTo>
                  <a:lnTo>
                    <a:pt x="0" y="21600"/>
                  </a:lnTo>
                  <a:lnTo>
                    <a:pt x="3677"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7" name="Freeform 992">
              <a:extLst>
                <a:ext uri="{FF2B5EF4-FFF2-40B4-BE49-F238E27FC236}">
                  <a16:creationId xmlns:a16="http://schemas.microsoft.com/office/drawing/2014/main" id="{8448E1D4-6F56-468E-AE0F-FB68022916A9}"/>
                </a:ext>
              </a:extLst>
            </p:cNvPr>
            <p:cNvSpPr>
              <a:spLocks noChangeArrowheads="1"/>
            </p:cNvSpPr>
            <p:nvPr/>
          </p:nvSpPr>
          <p:spPr bwMode="auto">
            <a:xfrm>
              <a:off x="640439" y="394255"/>
              <a:ext cx="33897" cy="44601"/>
            </a:xfrm>
            <a:custGeom>
              <a:avLst/>
              <a:gdLst>
                <a:gd name="T0" fmla="*/ 26598 w 21600"/>
                <a:gd name="T1" fmla="*/ 46048 h 21600"/>
                <a:gd name="T2" fmla="*/ 26598 w 21600"/>
                <a:gd name="T3" fmla="*/ 46048 h 21600"/>
                <a:gd name="T4" fmla="*/ 26598 w 21600"/>
                <a:gd name="T5" fmla="*/ 46048 h 21600"/>
                <a:gd name="T6" fmla="*/ 26598 w 21600"/>
                <a:gd name="T7" fmla="*/ 4604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62" y="20546"/>
                  </a:lnTo>
                  <a:lnTo>
                    <a:pt x="0" y="21600"/>
                  </a:lnTo>
                  <a:lnTo>
                    <a:pt x="409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8" name="Freeform 993">
              <a:extLst>
                <a:ext uri="{FF2B5EF4-FFF2-40B4-BE49-F238E27FC236}">
                  <a16:creationId xmlns:a16="http://schemas.microsoft.com/office/drawing/2014/main" id="{C49F936E-673A-4FA3-950F-1B7500300174}"/>
                </a:ext>
              </a:extLst>
            </p:cNvPr>
            <p:cNvSpPr>
              <a:spLocks noChangeArrowheads="1"/>
            </p:cNvSpPr>
            <p:nvPr/>
          </p:nvSpPr>
          <p:spPr bwMode="auto">
            <a:xfrm>
              <a:off x="627952" y="349656"/>
              <a:ext cx="33896" cy="89200"/>
            </a:xfrm>
            <a:custGeom>
              <a:avLst/>
              <a:gdLst>
                <a:gd name="T0" fmla="*/ 26596 w 21600"/>
                <a:gd name="T1" fmla="*/ 184181 h 21600"/>
                <a:gd name="T2" fmla="*/ 26596 w 21600"/>
                <a:gd name="T3" fmla="*/ 184181 h 21600"/>
                <a:gd name="T4" fmla="*/ 26596 w 21600"/>
                <a:gd name="T5" fmla="*/ 184181 h 21600"/>
                <a:gd name="T6" fmla="*/ 26596 w 21600"/>
                <a:gd name="T7" fmla="*/ 1841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800"/>
                  </a:moveTo>
                  <a:lnTo>
                    <a:pt x="17923" y="21168"/>
                  </a:lnTo>
                  <a:lnTo>
                    <a:pt x="0" y="21600"/>
                  </a:lnTo>
                  <a:lnTo>
                    <a:pt x="7813" y="0"/>
                  </a:lnTo>
                  <a:lnTo>
                    <a:pt x="7813" y="10800"/>
                  </a:lnTo>
                  <a:lnTo>
                    <a:pt x="21600" y="108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29" name="Freeform 994">
              <a:extLst>
                <a:ext uri="{FF2B5EF4-FFF2-40B4-BE49-F238E27FC236}">
                  <a16:creationId xmlns:a16="http://schemas.microsoft.com/office/drawing/2014/main" id="{8ADBF5AE-58CD-4189-A1CA-31292DA68EEB}"/>
                </a:ext>
              </a:extLst>
            </p:cNvPr>
            <p:cNvSpPr>
              <a:spLocks noChangeArrowheads="1"/>
            </p:cNvSpPr>
            <p:nvPr/>
          </p:nvSpPr>
          <p:spPr bwMode="auto">
            <a:xfrm>
              <a:off x="613680" y="251538"/>
              <a:ext cx="33897" cy="189102"/>
            </a:xfrm>
            <a:custGeom>
              <a:avLst/>
              <a:gdLst>
                <a:gd name="T0" fmla="*/ 26598 w 21600"/>
                <a:gd name="T1" fmla="*/ 827768 h 21600"/>
                <a:gd name="T2" fmla="*/ 26598 w 21600"/>
                <a:gd name="T3" fmla="*/ 827768 h 21600"/>
                <a:gd name="T4" fmla="*/ 26598 w 21600"/>
                <a:gd name="T5" fmla="*/ 827768 h 21600"/>
                <a:gd name="T6" fmla="*/ 26598 w 21600"/>
                <a:gd name="T7" fmla="*/ 82776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6364"/>
                  </a:moveTo>
                  <a:lnTo>
                    <a:pt x="17550" y="21395"/>
                  </a:lnTo>
                  <a:lnTo>
                    <a:pt x="0" y="21600"/>
                  </a:lnTo>
                  <a:lnTo>
                    <a:pt x="16650" y="0"/>
                  </a:lnTo>
                  <a:lnTo>
                    <a:pt x="16650" y="16364"/>
                  </a:lnTo>
                  <a:lnTo>
                    <a:pt x="21600" y="1636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0" name="Freeform 995">
              <a:extLst>
                <a:ext uri="{FF2B5EF4-FFF2-40B4-BE49-F238E27FC236}">
                  <a16:creationId xmlns:a16="http://schemas.microsoft.com/office/drawing/2014/main" id="{B9DC2BF4-7A65-429E-98F6-15B3A90D2DAF}"/>
                </a:ext>
              </a:extLst>
            </p:cNvPr>
            <p:cNvSpPr>
              <a:spLocks noChangeArrowheads="1"/>
            </p:cNvSpPr>
            <p:nvPr/>
          </p:nvSpPr>
          <p:spPr bwMode="auto">
            <a:xfrm>
              <a:off x="599409" y="153420"/>
              <a:ext cx="41032" cy="287221"/>
            </a:xfrm>
            <a:custGeom>
              <a:avLst/>
              <a:gdLst>
                <a:gd name="T0" fmla="*/ 38973 w 21600"/>
                <a:gd name="T1" fmla="*/ 1909634 h 21600"/>
                <a:gd name="T2" fmla="*/ 38973 w 21600"/>
                <a:gd name="T3" fmla="*/ 1909634 h 21600"/>
                <a:gd name="T4" fmla="*/ 38973 w 21600"/>
                <a:gd name="T5" fmla="*/ 1909634 h 21600"/>
                <a:gd name="T6" fmla="*/ 38973 w 21600"/>
                <a:gd name="T7" fmla="*/ 190963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4766"/>
                  </a:moveTo>
                  <a:lnTo>
                    <a:pt x="15101" y="21466"/>
                  </a:lnTo>
                  <a:lnTo>
                    <a:pt x="0" y="21600"/>
                  </a:lnTo>
                  <a:lnTo>
                    <a:pt x="21600" y="0"/>
                  </a:lnTo>
                  <a:lnTo>
                    <a:pt x="21600" y="14766"/>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1" name="Freeform 996">
              <a:extLst>
                <a:ext uri="{FF2B5EF4-FFF2-40B4-BE49-F238E27FC236}">
                  <a16:creationId xmlns:a16="http://schemas.microsoft.com/office/drawing/2014/main" id="{A045E2E1-E2A9-4296-8C25-63951275575F}"/>
                </a:ext>
              </a:extLst>
            </p:cNvPr>
            <p:cNvSpPr>
              <a:spLocks noChangeArrowheads="1"/>
            </p:cNvSpPr>
            <p:nvPr/>
          </p:nvSpPr>
          <p:spPr bwMode="auto">
            <a:xfrm>
              <a:off x="585137" y="55302"/>
              <a:ext cx="55304" cy="387122"/>
            </a:xfrm>
            <a:custGeom>
              <a:avLst/>
              <a:gdLst>
                <a:gd name="T0" fmla="*/ 70799 w 21600"/>
                <a:gd name="T1" fmla="*/ 3469061 h 21600"/>
                <a:gd name="T2" fmla="*/ 70799 w 21600"/>
                <a:gd name="T3" fmla="*/ 3469061 h 21600"/>
                <a:gd name="T4" fmla="*/ 70799 w 21600"/>
                <a:gd name="T5" fmla="*/ 3469061 h 21600"/>
                <a:gd name="T6" fmla="*/ 70799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970"/>
                  </a:moveTo>
                  <a:lnTo>
                    <a:pt x="11084" y="21500"/>
                  </a:lnTo>
                  <a:lnTo>
                    <a:pt x="0" y="21600"/>
                  </a:lnTo>
                  <a:lnTo>
                    <a:pt x="21600" y="0"/>
                  </a:lnTo>
                  <a:lnTo>
                    <a:pt x="21600" y="1097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2" name="Freeform 997">
              <a:extLst>
                <a:ext uri="{FF2B5EF4-FFF2-40B4-BE49-F238E27FC236}">
                  <a16:creationId xmlns:a16="http://schemas.microsoft.com/office/drawing/2014/main" id="{DC78C9F2-A7A3-4CB5-B259-66AC0AC9F715}"/>
                </a:ext>
              </a:extLst>
            </p:cNvPr>
            <p:cNvSpPr>
              <a:spLocks noChangeArrowheads="1"/>
            </p:cNvSpPr>
            <p:nvPr/>
          </p:nvSpPr>
          <p:spPr bwMode="auto">
            <a:xfrm>
              <a:off x="570865" y="55302"/>
              <a:ext cx="69576" cy="387122"/>
            </a:xfrm>
            <a:custGeom>
              <a:avLst/>
              <a:gdLst>
                <a:gd name="T0" fmla="*/ 112056 w 21600"/>
                <a:gd name="T1" fmla="*/ 3469061 h 21600"/>
                <a:gd name="T2" fmla="*/ 112056 w 21600"/>
                <a:gd name="T3" fmla="*/ 3469061 h 21600"/>
                <a:gd name="T4" fmla="*/ 112056 w 21600"/>
                <a:gd name="T5" fmla="*/ 3469061 h 21600"/>
                <a:gd name="T6" fmla="*/ 112056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5450"/>
                  </a:moveTo>
                  <a:lnTo>
                    <a:pt x="8821" y="21481"/>
                  </a:lnTo>
                  <a:lnTo>
                    <a:pt x="0" y="21600"/>
                  </a:lnTo>
                  <a:lnTo>
                    <a:pt x="17190" y="0"/>
                  </a:lnTo>
                  <a:lnTo>
                    <a:pt x="21600" y="0"/>
                  </a:lnTo>
                  <a:lnTo>
                    <a:pt x="21600" y="545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3" name="Freeform 998">
              <a:extLst>
                <a:ext uri="{FF2B5EF4-FFF2-40B4-BE49-F238E27FC236}">
                  <a16:creationId xmlns:a16="http://schemas.microsoft.com/office/drawing/2014/main" id="{DE0B8E79-478B-48DC-9AF5-FBC18433C5FB}"/>
                </a:ext>
              </a:extLst>
            </p:cNvPr>
            <p:cNvSpPr>
              <a:spLocks noChangeArrowheads="1"/>
            </p:cNvSpPr>
            <p:nvPr/>
          </p:nvSpPr>
          <p:spPr bwMode="auto">
            <a:xfrm>
              <a:off x="560162" y="55302"/>
              <a:ext cx="80279" cy="387122"/>
            </a:xfrm>
            <a:custGeom>
              <a:avLst/>
              <a:gdLst>
                <a:gd name="T0" fmla="*/ 149185 w 21600"/>
                <a:gd name="T1" fmla="*/ 3469061 h 21600"/>
                <a:gd name="T2" fmla="*/ 149185 w 21600"/>
                <a:gd name="T3" fmla="*/ 3469061 h 21600"/>
                <a:gd name="T4" fmla="*/ 149185 w 21600"/>
                <a:gd name="T5" fmla="*/ 3469061 h 21600"/>
                <a:gd name="T6" fmla="*/ 149185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6943" y="21540"/>
                  </a:lnTo>
                  <a:lnTo>
                    <a:pt x="2411" y="21600"/>
                  </a:lnTo>
                  <a:lnTo>
                    <a:pt x="2411" y="20804"/>
                  </a:lnTo>
                  <a:lnTo>
                    <a:pt x="0" y="20804"/>
                  </a:lnTo>
                  <a:lnTo>
                    <a:pt x="14175"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4" name="Freeform 999">
              <a:extLst>
                <a:ext uri="{FF2B5EF4-FFF2-40B4-BE49-F238E27FC236}">
                  <a16:creationId xmlns:a16="http://schemas.microsoft.com/office/drawing/2014/main" id="{ED97A4D6-A945-4D1D-9C3E-4A6E854FFCD5}"/>
                </a:ext>
              </a:extLst>
            </p:cNvPr>
            <p:cNvSpPr>
              <a:spLocks noChangeArrowheads="1"/>
            </p:cNvSpPr>
            <p:nvPr/>
          </p:nvSpPr>
          <p:spPr bwMode="auto">
            <a:xfrm>
              <a:off x="545890" y="55302"/>
              <a:ext cx="80279" cy="387122"/>
            </a:xfrm>
            <a:custGeom>
              <a:avLst/>
              <a:gdLst>
                <a:gd name="T0" fmla="*/ 149185 w 21600"/>
                <a:gd name="T1" fmla="*/ 3469061 h 21600"/>
                <a:gd name="T2" fmla="*/ 149185 w 21600"/>
                <a:gd name="T3" fmla="*/ 3469061 h 21600"/>
                <a:gd name="T4" fmla="*/ 149185 w 21600"/>
                <a:gd name="T5" fmla="*/ 3469061 h 21600"/>
                <a:gd name="T6" fmla="*/ 149185 w 21600"/>
                <a:gd name="T7" fmla="*/ 346906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6943" y="21600"/>
                  </a:lnTo>
                  <a:lnTo>
                    <a:pt x="6171" y="21600"/>
                  </a:lnTo>
                  <a:lnTo>
                    <a:pt x="6171" y="20804"/>
                  </a:lnTo>
                  <a:lnTo>
                    <a:pt x="289" y="20804"/>
                  </a:lnTo>
                  <a:lnTo>
                    <a:pt x="0" y="20924"/>
                  </a:lnTo>
                  <a:lnTo>
                    <a:pt x="4821" y="13644"/>
                  </a:lnTo>
                  <a:lnTo>
                    <a:pt x="6171" y="13644"/>
                  </a:lnTo>
                  <a:lnTo>
                    <a:pt x="6171" y="11775"/>
                  </a:lnTo>
                  <a:lnTo>
                    <a:pt x="14175"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5" name="Freeform 1000">
              <a:extLst>
                <a:ext uri="{FF2B5EF4-FFF2-40B4-BE49-F238E27FC236}">
                  <a16:creationId xmlns:a16="http://schemas.microsoft.com/office/drawing/2014/main" id="{417CF876-6EB3-4ECF-91B3-7B37EAB5CA06}"/>
                </a:ext>
              </a:extLst>
            </p:cNvPr>
            <p:cNvSpPr>
              <a:spLocks noChangeArrowheads="1"/>
            </p:cNvSpPr>
            <p:nvPr/>
          </p:nvSpPr>
          <p:spPr bwMode="auto">
            <a:xfrm>
              <a:off x="528051" y="55302"/>
              <a:ext cx="83847" cy="399609"/>
            </a:xfrm>
            <a:custGeom>
              <a:avLst/>
              <a:gdLst>
                <a:gd name="T0" fmla="*/ 162741 w 21600"/>
                <a:gd name="T1" fmla="*/ 3696476 h 21600"/>
                <a:gd name="T2" fmla="*/ 162741 w 21600"/>
                <a:gd name="T3" fmla="*/ 3696476 h 21600"/>
                <a:gd name="T4" fmla="*/ 162741 w 21600"/>
                <a:gd name="T5" fmla="*/ 3696476 h 21600"/>
                <a:gd name="T6" fmla="*/ 162741 w 21600"/>
                <a:gd name="T7" fmla="*/ 369647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8089" y="20155"/>
                  </a:lnTo>
                  <a:lnTo>
                    <a:pt x="4780" y="20155"/>
                  </a:lnTo>
                  <a:lnTo>
                    <a:pt x="3677" y="20559"/>
                  </a:lnTo>
                  <a:lnTo>
                    <a:pt x="2574" y="20906"/>
                  </a:lnTo>
                  <a:lnTo>
                    <a:pt x="1379" y="21253"/>
                  </a:lnTo>
                  <a:lnTo>
                    <a:pt x="0" y="21600"/>
                  </a:lnTo>
                  <a:lnTo>
                    <a:pt x="5607" y="13218"/>
                  </a:lnTo>
                  <a:lnTo>
                    <a:pt x="10386" y="13218"/>
                  </a:lnTo>
                  <a:lnTo>
                    <a:pt x="10386" y="6108"/>
                  </a:lnTo>
                  <a:lnTo>
                    <a:pt x="1443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6" name="Freeform 1001">
              <a:extLst>
                <a:ext uri="{FF2B5EF4-FFF2-40B4-BE49-F238E27FC236}">
                  <a16:creationId xmlns:a16="http://schemas.microsoft.com/office/drawing/2014/main" id="{ECADDCEB-591A-45B7-B4BA-E9125FA019AB}"/>
                </a:ext>
              </a:extLst>
            </p:cNvPr>
            <p:cNvSpPr>
              <a:spLocks noChangeArrowheads="1"/>
            </p:cNvSpPr>
            <p:nvPr/>
          </p:nvSpPr>
          <p:spPr bwMode="auto">
            <a:xfrm>
              <a:off x="511994" y="55302"/>
              <a:ext cx="85632" cy="413881"/>
            </a:xfrm>
            <a:custGeom>
              <a:avLst/>
              <a:gdLst>
                <a:gd name="T0" fmla="*/ 169742 w 21600"/>
                <a:gd name="T1" fmla="*/ 3965229 h 21600"/>
                <a:gd name="T2" fmla="*/ 169742 w 21600"/>
                <a:gd name="T3" fmla="*/ 3965229 h 21600"/>
                <a:gd name="T4" fmla="*/ 169742 w 21600"/>
                <a:gd name="T5" fmla="*/ 3965229 h 21600"/>
                <a:gd name="T6" fmla="*/ 169742 w 21600"/>
                <a:gd name="T7" fmla="*/ 39652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4130" y="11023"/>
                  </a:lnTo>
                  <a:lnTo>
                    <a:pt x="14130" y="763"/>
                  </a:lnTo>
                  <a:lnTo>
                    <a:pt x="14670" y="0"/>
                  </a:lnTo>
                  <a:lnTo>
                    <a:pt x="21600" y="0"/>
                  </a:lnTo>
                  <a:close/>
                  <a:moveTo>
                    <a:pt x="12870" y="12774"/>
                  </a:moveTo>
                  <a:lnTo>
                    <a:pt x="8370" y="19589"/>
                  </a:lnTo>
                  <a:lnTo>
                    <a:pt x="7200" y="19980"/>
                  </a:lnTo>
                  <a:lnTo>
                    <a:pt x="6030" y="20352"/>
                  </a:lnTo>
                  <a:lnTo>
                    <a:pt x="4680" y="20688"/>
                  </a:lnTo>
                  <a:lnTo>
                    <a:pt x="3240" y="21023"/>
                  </a:lnTo>
                  <a:lnTo>
                    <a:pt x="2430" y="21190"/>
                  </a:lnTo>
                  <a:lnTo>
                    <a:pt x="1620" y="21321"/>
                  </a:lnTo>
                  <a:lnTo>
                    <a:pt x="810" y="21470"/>
                  </a:lnTo>
                  <a:lnTo>
                    <a:pt x="0" y="21600"/>
                  </a:lnTo>
                  <a:lnTo>
                    <a:pt x="5940" y="12774"/>
                  </a:lnTo>
                  <a:lnTo>
                    <a:pt x="12870" y="1277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7" name="Freeform 1002">
              <a:extLst>
                <a:ext uri="{FF2B5EF4-FFF2-40B4-BE49-F238E27FC236}">
                  <a16:creationId xmlns:a16="http://schemas.microsoft.com/office/drawing/2014/main" id="{A203C0BE-A6DD-45FA-AA53-B1006F0A1425}"/>
                </a:ext>
              </a:extLst>
            </p:cNvPr>
            <p:cNvSpPr>
              <a:spLocks noChangeArrowheads="1"/>
            </p:cNvSpPr>
            <p:nvPr/>
          </p:nvSpPr>
          <p:spPr bwMode="auto">
            <a:xfrm>
              <a:off x="497723" y="55302"/>
              <a:ext cx="87415" cy="424585"/>
            </a:xfrm>
            <a:custGeom>
              <a:avLst/>
              <a:gdLst>
                <a:gd name="T0" fmla="*/ 176886 w 21600"/>
                <a:gd name="T1" fmla="*/ 4172982 h 21600"/>
                <a:gd name="T2" fmla="*/ 176886 w 21600"/>
                <a:gd name="T3" fmla="*/ 4172982 h 21600"/>
                <a:gd name="T4" fmla="*/ 176886 w 21600"/>
                <a:gd name="T5" fmla="*/ 4172982 h 21600"/>
                <a:gd name="T6" fmla="*/ 176886 w 21600"/>
                <a:gd name="T7" fmla="*/ 41729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705" y="5768"/>
                  </a:lnTo>
                  <a:lnTo>
                    <a:pt x="17705" y="0"/>
                  </a:lnTo>
                  <a:lnTo>
                    <a:pt x="21600" y="0"/>
                  </a:lnTo>
                  <a:close/>
                  <a:moveTo>
                    <a:pt x="13102" y="12483"/>
                  </a:moveTo>
                  <a:lnTo>
                    <a:pt x="7702" y="20399"/>
                  </a:lnTo>
                  <a:lnTo>
                    <a:pt x="6993" y="20545"/>
                  </a:lnTo>
                  <a:lnTo>
                    <a:pt x="5400" y="20854"/>
                  </a:lnTo>
                  <a:lnTo>
                    <a:pt x="3718" y="21127"/>
                  </a:lnTo>
                  <a:lnTo>
                    <a:pt x="1948" y="21382"/>
                  </a:lnTo>
                  <a:lnTo>
                    <a:pt x="0" y="21600"/>
                  </a:lnTo>
                  <a:lnTo>
                    <a:pt x="6285" y="12338"/>
                  </a:lnTo>
                  <a:lnTo>
                    <a:pt x="6993" y="12447"/>
                  </a:lnTo>
                  <a:lnTo>
                    <a:pt x="7082" y="12483"/>
                  </a:lnTo>
                  <a:lnTo>
                    <a:pt x="13102" y="124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8" name="Freeform 1003">
              <a:extLst>
                <a:ext uri="{FF2B5EF4-FFF2-40B4-BE49-F238E27FC236}">
                  <a16:creationId xmlns:a16="http://schemas.microsoft.com/office/drawing/2014/main" id="{DB1C7ECF-6030-4275-94A8-FF7D48EE837B}"/>
                </a:ext>
              </a:extLst>
            </p:cNvPr>
            <p:cNvSpPr>
              <a:spLocks noChangeArrowheads="1"/>
            </p:cNvSpPr>
            <p:nvPr/>
          </p:nvSpPr>
          <p:spPr bwMode="auto">
            <a:xfrm>
              <a:off x="481668" y="55302"/>
              <a:ext cx="89199" cy="429937"/>
            </a:xfrm>
            <a:custGeom>
              <a:avLst/>
              <a:gdLst>
                <a:gd name="T0" fmla="*/ 184179 w 21600"/>
                <a:gd name="T1" fmla="*/ 4278848 h 21600"/>
                <a:gd name="T2" fmla="*/ 184179 w 21600"/>
                <a:gd name="T3" fmla="*/ 4278848 h 21600"/>
                <a:gd name="T4" fmla="*/ 184179 w 21600"/>
                <a:gd name="T5" fmla="*/ 4278848 h 21600"/>
                <a:gd name="T6" fmla="*/ 184179 w 21600"/>
                <a:gd name="T7" fmla="*/ 427884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21077" y="736"/>
                  </a:lnTo>
                  <a:lnTo>
                    <a:pt x="21077" y="0"/>
                  </a:lnTo>
                  <a:lnTo>
                    <a:pt x="21600" y="0"/>
                  </a:lnTo>
                  <a:close/>
                  <a:moveTo>
                    <a:pt x="13152" y="12307"/>
                  </a:moveTo>
                  <a:lnTo>
                    <a:pt x="7403" y="20811"/>
                  </a:lnTo>
                  <a:lnTo>
                    <a:pt x="5661" y="21062"/>
                  </a:lnTo>
                  <a:lnTo>
                    <a:pt x="3832" y="21277"/>
                  </a:lnTo>
                  <a:lnTo>
                    <a:pt x="2003" y="21456"/>
                  </a:lnTo>
                  <a:lnTo>
                    <a:pt x="0" y="21600"/>
                  </a:lnTo>
                  <a:lnTo>
                    <a:pt x="3135" y="17151"/>
                  </a:lnTo>
                  <a:lnTo>
                    <a:pt x="3397" y="16953"/>
                  </a:lnTo>
                  <a:lnTo>
                    <a:pt x="3658" y="16720"/>
                  </a:lnTo>
                  <a:lnTo>
                    <a:pt x="3832" y="16487"/>
                  </a:lnTo>
                  <a:lnTo>
                    <a:pt x="3832" y="16110"/>
                  </a:lnTo>
                  <a:lnTo>
                    <a:pt x="6881" y="11643"/>
                  </a:lnTo>
                  <a:lnTo>
                    <a:pt x="7839" y="11805"/>
                  </a:lnTo>
                  <a:lnTo>
                    <a:pt x="8710" y="11948"/>
                  </a:lnTo>
                  <a:lnTo>
                    <a:pt x="9581" y="12110"/>
                  </a:lnTo>
                  <a:lnTo>
                    <a:pt x="10539" y="12271"/>
                  </a:lnTo>
                  <a:lnTo>
                    <a:pt x="10626" y="12307"/>
                  </a:lnTo>
                  <a:lnTo>
                    <a:pt x="13152" y="1230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39" name="Freeform 1004">
              <a:extLst>
                <a:ext uri="{FF2B5EF4-FFF2-40B4-BE49-F238E27FC236}">
                  <a16:creationId xmlns:a16="http://schemas.microsoft.com/office/drawing/2014/main" id="{0A07B62A-848F-40AA-A3FF-1E46FA532BFB}"/>
                </a:ext>
              </a:extLst>
            </p:cNvPr>
            <p:cNvSpPr>
              <a:spLocks noChangeArrowheads="1"/>
            </p:cNvSpPr>
            <p:nvPr/>
          </p:nvSpPr>
          <p:spPr bwMode="auto">
            <a:xfrm>
              <a:off x="469180" y="280081"/>
              <a:ext cx="53520" cy="208726"/>
            </a:xfrm>
            <a:custGeom>
              <a:avLst/>
              <a:gdLst>
                <a:gd name="T0" fmla="*/ 66305 w 21600"/>
                <a:gd name="T1" fmla="*/ 1008485 h 21600"/>
                <a:gd name="T2" fmla="*/ 66305 w 21600"/>
                <a:gd name="T3" fmla="*/ 1008485 h 21600"/>
                <a:gd name="T4" fmla="*/ 66305 w 21600"/>
                <a:gd name="T5" fmla="*/ 1008485 h 21600"/>
                <a:gd name="T6" fmla="*/ 66305 w 21600"/>
                <a:gd name="T7" fmla="*/ 100848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873"/>
                  </a:moveTo>
                  <a:lnTo>
                    <a:pt x="11511" y="20571"/>
                  </a:lnTo>
                  <a:lnTo>
                    <a:pt x="8811" y="20902"/>
                  </a:lnTo>
                  <a:lnTo>
                    <a:pt x="5826" y="21196"/>
                  </a:lnTo>
                  <a:lnTo>
                    <a:pt x="2984" y="21416"/>
                  </a:lnTo>
                  <a:lnTo>
                    <a:pt x="0" y="21600"/>
                  </a:lnTo>
                  <a:lnTo>
                    <a:pt x="3837" y="14510"/>
                  </a:lnTo>
                  <a:lnTo>
                    <a:pt x="4689" y="14327"/>
                  </a:lnTo>
                  <a:lnTo>
                    <a:pt x="5684" y="14069"/>
                  </a:lnTo>
                  <a:lnTo>
                    <a:pt x="7105" y="13665"/>
                  </a:lnTo>
                  <a:lnTo>
                    <a:pt x="8384" y="13261"/>
                  </a:lnTo>
                  <a:lnTo>
                    <a:pt x="9379" y="12820"/>
                  </a:lnTo>
                  <a:lnTo>
                    <a:pt x="10232" y="12380"/>
                  </a:lnTo>
                  <a:lnTo>
                    <a:pt x="10942" y="11902"/>
                  </a:lnTo>
                  <a:lnTo>
                    <a:pt x="11368" y="11351"/>
                  </a:lnTo>
                  <a:lnTo>
                    <a:pt x="11653" y="10837"/>
                  </a:lnTo>
                  <a:lnTo>
                    <a:pt x="11795" y="10286"/>
                  </a:lnTo>
                  <a:lnTo>
                    <a:pt x="11795" y="9845"/>
                  </a:lnTo>
                  <a:lnTo>
                    <a:pt x="11226" y="8963"/>
                  </a:lnTo>
                  <a:lnTo>
                    <a:pt x="10800" y="8596"/>
                  </a:lnTo>
                  <a:lnTo>
                    <a:pt x="10232" y="8192"/>
                  </a:lnTo>
                  <a:lnTo>
                    <a:pt x="8811" y="7457"/>
                  </a:lnTo>
                  <a:lnTo>
                    <a:pt x="7816" y="7090"/>
                  </a:lnTo>
                  <a:lnTo>
                    <a:pt x="11653" y="0"/>
                  </a:lnTo>
                  <a:lnTo>
                    <a:pt x="14495" y="404"/>
                  </a:lnTo>
                  <a:lnTo>
                    <a:pt x="16911" y="845"/>
                  </a:lnTo>
                  <a:lnTo>
                    <a:pt x="19326" y="1359"/>
                  </a:lnTo>
                  <a:lnTo>
                    <a:pt x="21600" y="187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0" name="Freeform 1005">
              <a:extLst>
                <a:ext uri="{FF2B5EF4-FFF2-40B4-BE49-F238E27FC236}">
                  <a16:creationId xmlns:a16="http://schemas.microsoft.com/office/drawing/2014/main" id="{BAC53FE4-24E2-42E4-8F75-BC0C86E5E410}"/>
                </a:ext>
              </a:extLst>
            </p:cNvPr>
            <p:cNvSpPr>
              <a:spLocks noChangeArrowheads="1"/>
            </p:cNvSpPr>
            <p:nvPr/>
          </p:nvSpPr>
          <p:spPr bwMode="auto">
            <a:xfrm>
              <a:off x="454908" y="274730"/>
              <a:ext cx="55304" cy="215863"/>
            </a:xfrm>
            <a:custGeom>
              <a:avLst/>
              <a:gdLst>
                <a:gd name="T0" fmla="*/ 70799 w 21600"/>
                <a:gd name="T1" fmla="*/ 1078635 h 21600"/>
                <a:gd name="T2" fmla="*/ 70799 w 21600"/>
                <a:gd name="T3" fmla="*/ 1078635 h 21600"/>
                <a:gd name="T4" fmla="*/ 70799 w 21600"/>
                <a:gd name="T5" fmla="*/ 1078635 h 21600"/>
                <a:gd name="T6" fmla="*/ 70799 w 21600"/>
                <a:gd name="T7" fmla="*/ 107863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314"/>
                  </a:moveTo>
                  <a:lnTo>
                    <a:pt x="16815" y="10161"/>
                  </a:lnTo>
                  <a:lnTo>
                    <a:pt x="16542" y="9663"/>
                  </a:lnTo>
                  <a:lnTo>
                    <a:pt x="16268" y="9201"/>
                  </a:lnTo>
                  <a:lnTo>
                    <a:pt x="15722" y="8739"/>
                  </a:lnTo>
                  <a:lnTo>
                    <a:pt x="15038" y="8313"/>
                  </a:lnTo>
                  <a:lnTo>
                    <a:pt x="14218" y="7922"/>
                  </a:lnTo>
                  <a:lnTo>
                    <a:pt x="13261" y="7496"/>
                  </a:lnTo>
                  <a:lnTo>
                    <a:pt x="12304" y="7141"/>
                  </a:lnTo>
                  <a:lnTo>
                    <a:pt x="10937" y="6786"/>
                  </a:lnTo>
                  <a:lnTo>
                    <a:pt x="9706" y="6501"/>
                  </a:lnTo>
                  <a:lnTo>
                    <a:pt x="8339" y="6217"/>
                  </a:lnTo>
                  <a:lnTo>
                    <a:pt x="11757" y="0"/>
                  </a:lnTo>
                  <a:lnTo>
                    <a:pt x="14354" y="249"/>
                  </a:lnTo>
                  <a:lnTo>
                    <a:pt x="16815" y="568"/>
                  </a:lnTo>
                  <a:lnTo>
                    <a:pt x="19139" y="924"/>
                  </a:lnTo>
                  <a:lnTo>
                    <a:pt x="21600" y="1314"/>
                  </a:lnTo>
                  <a:close/>
                  <a:moveTo>
                    <a:pt x="15722" y="12221"/>
                  </a:moveTo>
                  <a:lnTo>
                    <a:pt x="10800" y="21032"/>
                  </a:lnTo>
                  <a:lnTo>
                    <a:pt x="8339" y="21245"/>
                  </a:lnTo>
                  <a:lnTo>
                    <a:pt x="5605" y="21422"/>
                  </a:lnTo>
                  <a:lnTo>
                    <a:pt x="2734" y="21529"/>
                  </a:lnTo>
                  <a:lnTo>
                    <a:pt x="0" y="21600"/>
                  </a:lnTo>
                  <a:lnTo>
                    <a:pt x="3281" y="15383"/>
                  </a:lnTo>
                  <a:lnTo>
                    <a:pt x="5468" y="15134"/>
                  </a:lnTo>
                  <a:lnTo>
                    <a:pt x="7519" y="14886"/>
                  </a:lnTo>
                  <a:lnTo>
                    <a:pt x="9296" y="14530"/>
                  </a:lnTo>
                  <a:lnTo>
                    <a:pt x="10937" y="14139"/>
                  </a:lnTo>
                  <a:lnTo>
                    <a:pt x="12577" y="13713"/>
                  </a:lnTo>
                  <a:lnTo>
                    <a:pt x="13808" y="13251"/>
                  </a:lnTo>
                  <a:lnTo>
                    <a:pt x="14901" y="12754"/>
                  </a:lnTo>
                  <a:lnTo>
                    <a:pt x="15722" y="1222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1" name="Freeform 1006">
              <a:extLst>
                <a:ext uri="{FF2B5EF4-FFF2-40B4-BE49-F238E27FC236}">
                  <a16:creationId xmlns:a16="http://schemas.microsoft.com/office/drawing/2014/main" id="{A2E35CD1-0BC6-4201-A591-34D7516940AF}"/>
                </a:ext>
              </a:extLst>
            </p:cNvPr>
            <p:cNvSpPr>
              <a:spLocks noChangeArrowheads="1"/>
            </p:cNvSpPr>
            <p:nvPr/>
          </p:nvSpPr>
          <p:spPr bwMode="auto">
            <a:xfrm>
              <a:off x="440635" y="269378"/>
              <a:ext cx="57090" cy="221212"/>
            </a:xfrm>
            <a:custGeom>
              <a:avLst/>
              <a:gdLst>
                <a:gd name="T0" fmla="*/ 75446 w 21600"/>
                <a:gd name="T1" fmla="*/ 1132749 h 21600"/>
                <a:gd name="T2" fmla="*/ 75446 w 21600"/>
                <a:gd name="T3" fmla="*/ 1132749 h 21600"/>
                <a:gd name="T4" fmla="*/ 75446 w 21600"/>
                <a:gd name="T5" fmla="*/ 1132749 h 21600"/>
                <a:gd name="T6" fmla="*/ 75446 w 21600"/>
                <a:gd name="T7" fmla="*/ 11327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906"/>
                  </a:moveTo>
                  <a:lnTo>
                    <a:pt x="17978" y="7630"/>
                  </a:lnTo>
                  <a:lnTo>
                    <a:pt x="17039" y="7316"/>
                  </a:lnTo>
                  <a:lnTo>
                    <a:pt x="15965" y="7037"/>
                  </a:lnTo>
                  <a:lnTo>
                    <a:pt x="14355" y="6689"/>
                  </a:lnTo>
                  <a:lnTo>
                    <a:pt x="12611" y="6341"/>
                  </a:lnTo>
                  <a:lnTo>
                    <a:pt x="10733" y="6062"/>
                  </a:lnTo>
                  <a:lnTo>
                    <a:pt x="8452" y="5818"/>
                  </a:lnTo>
                  <a:lnTo>
                    <a:pt x="11806" y="0"/>
                  </a:lnTo>
                  <a:lnTo>
                    <a:pt x="14355" y="174"/>
                  </a:lnTo>
                  <a:lnTo>
                    <a:pt x="16904" y="383"/>
                  </a:lnTo>
                  <a:lnTo>
                    <a:pt x="19319" y="627"/>
                  </a:lnTo>
                  <a:lnTo>
                    <a:pt x="21600" y="906"/>
                  </a:lnTo>
                  <a:close/>
                  <a:moveTo>
                    <a:pt x="14221" y="14667"/>
                  </a:moveTo>
                  <a:lnTo>
                    <a:pt x="10599" y="21391"/>
                  </a:lnTo>
                  <a:lnTo>
                    <a:pt x="8452" y="21495"/>
                  </a:lnTo>
                  <a:lnTo>
                    <a:pt x="6440" y="21530"/>
                  </a:lnTo>
                  <a:lnTo>
                    <a:pt x="4293" y="21600"/>
                  </a:lnTo>
                  <a:lnTo>
                    <a:pt x="0" y="21600"/>
                  </a:lnTo>
                  <a:lnTo>
                    <a:pt x="3220" y="15712"/>
                  </a:lnTo>
                  <a:lnTo>
                    <a:pt x="4696" y="15677"/>
                  </a:lnTo>
                  <a:lnTo>
                    <a:pt x="7647" y="15538"/>
                  </a:lnTo>
                  <a:lnTo>
                    <a:pt x="9123" y="15399"/>
                  </a:lnTo>
                  <a:lnTo>
                    <a:pt x="10465" y="15259"/>
                  </a:lnTo>
                  <a:lnTo>
                    <a:pt x="11806" y="15085"/>
                  </a:lnTo>
                  <a:lnTo>
                    <a:pt x="13014" y="14911"/>
                  </a:lnTo>
                  <a:lnTo>
                    <a:pt x="14221" y="1466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2" name="Freeform 1007">
              <a:extLst>
                <a:ext uri="{FF2B5EF4-FFF2-40B4-BE49-F238E27FC236}">
                  <a16:creationId xmlns:a16="http://schemas.microsoft.com/office/drawing/2014/main" id="{4F52EABD-3C53-4637-B560-C3671C6963B4}"/>
                </a:ext>
              </a:extLst>
            </p:cNvPr>
            <p:cNvSpPr>
              <a:spLocks noChangeArrowheads="1"/>
            </p:cNvSpPr>
            <p:nvPr/>
          </p:nvSpPr>
          <p:spPr bwMode="auto">
            <a:xfrm>
              <a:off x="426364" y="242618"/>
              <a:ext cx="58873" cy="247974"/>
            </a:xfrm>
            <a:custGeom>
              <a:avLst/>
              <a:gdLst>
                <a:gd name="T0" fmla="*/ 80234 w 21600"/>
                <a:gd name="T1" fmla="*/ 1423405 h 21600"/>
                <a:gd name="T2" fmla="*/ 80234 w 21600"/>
                <a:gd name="T3" fmla="*/ 1423405 h 21600"/>
                <a:gd name="T4" fmla="*/ 80234 w 21600"/>
                <a:gd name="T5" fmla="*/ 1423405 h 21600"/>
                <a:gd name="T6" fmla="*/ 80234 w 21600"/>
                <a:gd name="T7" fmla="*/ 14234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673"/>
                  </a:moveTo>
                  <a:lnTo>
                    <a:pt x="18287" y="8112"/>
                  </a:lnTo>
                  <a:lnTo>
                    <a:pt x="16167" y="7801"/>
                  </a:lnTo>
                  <a:lnTo>
                    <a:pt x="14974" y="7677"/>
                  </a:lnTo>
                  <a:lnTo>
                    <a:pt x="13649" y="7552"/>
                  </a:lnTo>
                  <a:lnTo>
                    <a:pt x="12456" y="7459"/>
                  </a:lnTo>
                  <a:lnTo>
                    <a:pt x="11131" y="7366"/>
                  </a:lnTo>
                  <a:lnTo>
                    <a:pt x="8481" y="7304"/>
                  </a:lnTo>
                  <a:lnTo>
                    <a:pt x="12854" y="0"/>
                  </a:lnTo>
                  <a:lnTo>
                    <a:pt x="15902" y="2238"/>
                  </a:lnTo>
                  <a:lnTo>
                    <a:pt x="17360" y="2362"/>
                  </a:lnTo>
                  <a:lnTo>
                    <a:pt x="18685" y="2455"/>
                  </a:lnTo>
                  <a:lnTo>
                    <a:pt x="20142" y="2548"/>
                  </a:lnTo>
                  <a:lnTo>
                    <a:pt x="21600" y="2673"/>
                  </a:lnTo>
                  <a:close/>
                  <a:moveTo>
                    <a:pt x="13384" y="16130"/>
                  </a:moveTo>
                  <a:lnTo>
                    <a:pt x="10204" y="21569"/>
                  </a:lnTo>
                  <a:lnTo>
                    <a:pt x="8746" y="21600"/>
                  </a:lnTo>
                  <a:lnTo>
                    <a:pt x="5301" y="21600"/>
                  </a:lnTo>
                  <a:lnTo>
                    <a:pt x="3578" y="21569"/>
                  </a:lnTo>
                  <a:lnTo>
                    <a:pt x="1723" y="21507"/>
                  </a:lnTo>
                  <a:lnTo>
                    <a:pt x="0" y="21445"/>
                  </a:lnTo>
                  <a:lnTo>
                    <a:pt x="3180" y="16254"/>
                  </a:lnTo>
                  <a:lnTo>
                    <a:pt x="5036" y="16348"/>
                  </a:lnTo>
                  <a:lnTo>
                    <a:pt x="8879" y="16348"/>
                  </a:lnTo>
                  <a:lnTo>
                    <a:pt x="10469" y="16285"/>
                  </a:lnTo>
                  <a:lnTo>
                    <a:pt x="11926" y="16223"/>
                  </a:lnTo>
                  <a:lnTo>
                    <a:pt x="13384" y="1613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3" name="Freeform 1008">
              <a:extLst>
                <a:ext uri="{FF2B5EF4-FFF2-40B4-BE49-F238E27FC236}">
                  <a16:creationId xmlns:a16="http://schemas.microsoft.com/office/drawing/2014/main" id="{4E3574DA-19AF-425C-AEA0-D40BED2F16F0}"/>
                </a:ext>
              </a:extLst>
            </p:cNvPr>
            <p:cNvSpPr>
              <a:spLocks noChangeArrowheads="1"/>
            </p:cNvSpPr>
            <p:nvPr/>
          </p:nvSpPr>
          <p:spPr bwMode="auto">
            <a:xfrm>
              <a:off x="413877" y="212290"/>
              <a:ext cx="57089" cy="278300"/>
            </a:xfrm>
            <a:custGeom>
              <a:avLst/>
              <a:gdLst>
                <a:gd name="T0" fmla="*/ 75445 w 21600"/>
                <a:gd name="T1" fmla="*/ 1792845 h 21600"/>
                <a:gd name="T2" fmla="*/ 75445 w 21600"/>
                <a:gd name="T3" fmla="*/ 1792845 h 21600"/>
                <a:gd name="T4" fmla="*/ 75445 w 21600"/>
                <a:gd name="T5" fmla="*/ 1792845 h 21600"/>
                <a:gd name="T6" fmla="*/ 75445 w 21600"/>
                <a:gd name="T7" fmla="*/ 17928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4431"/>
                  </a:moveTo>
                  <a:lnTo>
                    <a:pt x="18287" y="9055"/>
                  </a:lnTo>
                  <a:lnTo>
                    <a:pt x="15372" y="8889"/>
                  </a:lnTo>
                  <a:lnTo>
                    <a:pt x="13782" y="8862"/>
                  </a:lnTo>
                  <a:lnTo>
                    <a:pt x="12059" y="8834"/>
                  </a:lnTo>
                  <a:lnTo>
                    <a:pt x="10071" y="8862"/>
                  </a:lnTo>
                  <a:lnTo>
                    <a:pt x="8216" y="8917"/>
                  </a:lnTo>
                  <a:lnTo>
                    <a:pt x="14179" y="0"/>
                  </a:lnTo>
                  <a:lnTo>
                    <a:pt x="20805" y="4348"/>
                  </a:lnTo>
                  <a:lnTo>
                    <a:pt x="21202" y="4375"/>
                  </a:lnTo>
                  <a:lnTo>
                    <a:pt x="21600" y="4431"/>
                  </a:lnTo>
                  <a:close/>
                  <a:moveTo>
                    <a:pt x="13119" y="16920"/>
                  </a:moveTo>
                  <a:lnTo>
                    <a:pt x="9939" y="21600"/>
                  </a:lnTo>
                  <a:lnTo>
                    <a:pt x="7421" y="21545"/>
                  </a:lnTo>
                  <a:lnTo>
                    <a:pt x="2385" y="21378"/>
                  </a:lnTo>
                  <a:lnTo>
                    <a:pt x="0" y="21240"/>
                  </a:lnTo>
                  <a:lnTo>
                    <a:pt x="3048" y="16477"/>
                  </a:lnTo>
                  <a:lnTo>
                    <a:pt x="5301" y="16671"/>
                  </a:lnTo>
                  <a:lnTo>
                    <a:pt x="7421" y="16809"/>
                  </a:lnTo>
                  <a:lnTo>
                    <a:pt x="8481" y="16865"/>
                  </a:lnTo>
                  <a:lnTo>
                    <a:pt x="10866" y="16920"/>
                  </a:lnTo>
                  <a:lnTo>
                    <a:pt x="13119" y="1692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4" name="Freeform 1009">
              <a:extLst>
                <a:ext uri="{FF2B5EF4-FFF2-40B4-BE49-F238E27FC236}">
                  <a16:creationId xmlns:a16="http://schemas.microsoft.com/office/drawing/2014/main" id="{F3E34B54-D9A4-4BDF-B006-52D0991320C4}"/>
                </a:ext>
              </a:extLst>
            </p:cNvPr>
            <p:cNvSpPr>
              <a:spLocks noChangeArrowheads="1"/>
            </p:cNvSpPr>
            <p:nvPr/>
          </p:nvSpPr>
          <p:spPr bwMode="auto">
            <a:xfrm>
              <a:off x="399605" y="181963"/>
              <a:ext cx="62441" cy="306844"/>
            </a:xfrm>
            <a:custGeom>
              <a:avLst/>
              <a:gdLst>
                <a:gd name="T0" fmla="*/ 90253 w 21600"/>
                <a:gd name="T1" fmla="*/ 2179473 h 21600"/>
                <a:gd name="T2" fmla="*/ 90253 w 21600"/>
                <a:gd name="T3" fmla="*/ 2179473 h 21600"/>
                <a:gd name="T4" fmla="*/ 90253 w 21600"/>
                <a:gd name="T5" fmla="*/ 2179473 h 21600"/>
                <a:gd name="T6" fmla="*/ 90253 w 21600"/>
                <a:gd name="T7" fmla="*/ 217947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4270"/>
                  </a:moveTo>
                  <a:lnTo>
                    <a:pt x="17456" y="10172"/>
                  </a:lnTo>
                  <a:lnTo>
                    <a:pt x="16828" y="10147"/>
                  </a:lnTo>
                  <a:lnTo>
                    <a:pt x="16200" y="10147"/>
                  </a:lnTo>
                  <a:lnTo>
                    <a:pt x="14944" y="10172"/>
                  </a:lnTo>
                  <a:lnTo>
                    <a:pt x="13814" y="10172"/>
                  </a:lnTo>
                  <a:lnTo>
                    <a:pt x="12684" y="10222"/>
                  </a:lnTo>
                  <a:lnTo>
                    <a:pt x="11679" y="10273"/>
                  </a:lnTo>
                  <a:lnTo>
                    <a:pt x="10549" y="10323"/>
                  </a:lnTo>
                  <a:lnTo>
                    <a:pt x="9544" y="10398"/>
                  </a:lnTo>
                  <a:lnTo>
                    <a:pt x="8540" y="10524"/>
                  </a:lnTo>
                  <a:lnTo>
                    <a:pt x="7409" y="10624"/>
                  </a:lnTo>
                  <a:lnTo>
                    <a:pt x="14819" y="0"/>
                  </a:lnTo>
                  <a:lnTo>
                    <a:pt x="21600" y="4270"/>
                  </a:lnTo>
                  <a:close/>
                  <a:moveTo>
                    <a:pt x="12433" y="17406"/>
                  </a:moveTo>
                  <a:lnTo>
                    <a:pt x="9419" y="21600"/>
                  </a:lnTo>
                  <a:lnTo>
                    <a:pt x="7033" y="21525"/>
                  </a:lnTo>
                  <a:lnTo>
                    <a:pt x="4647" y="21399"/>
                  </a:lnTo>
                  <a:lnTo>
                    <a:pt x="2386" y="21223"/>
                  </a:lnTo>
                  <a:lnTo>
                    <a:pt x="0" y="21047"/>
                  </a:lnTo>
                  <a:lnTo>
                    <a:pt x="3391" y="16451"/>
                  </a:lnTo>
                  <a:lnTo>
                    <a:pt x="4270" y="16627"/>
                  </a:lnTo>
                  <a:lnTo>
                    <a:pt x="6279" y="16928"/>
                  </a:lnTo>
                  <a:lnTo>
                    <a:pt x="7409" y="17054"/>
                  </a:lnTo>
                  <a:lnTo>
                    <a:pt x="8665" y="17180"/>
                  </a:lnTo>
                  <a:lnTo>
                    <a:pt x="9921" y="17280"/>
                  </a:lnTo>
                  <a:lnTo>
                    <a:pt x="11051" y="17355"/>
                  </a:lnTo>
                  <a:lnTo>
                    <a:pt x="12433" y="17406"/>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5" name="Freeform 1011">
              <a:extLst>
                <a:ext uri="{FF2B5EF4-FFF2-40B4-BE49-F238E27FC236}">
                  <a16:creationId xmlns:a16="http://schemas.microsoft.com/office/drawing/2014/main" id="{5474F50B-C8D6-4612-9F77-6E344E2A32F8}"/>
                </a:ext>
              </a:extLst>
            </p:cNvPr>
            <p:cNvSpPr>
              <a:spLocks noChangeArrowheads="1"/>
            </p:cNvSpPr>
            <p:nvPr/>
          </p:nvSpPr>
          <p:spPr bwMode="auto">
            <a:xfrm>
              <a:off x="387117" y="151635"/>
              <a:ext cx="64225" cy="335388"/>
            </a:xfrm>
            <a:custGeom>
              <a:avLst/>
              <a:gdLst>
                <a:gd name="T0" fmla="*/ 95484 w 21600"/>
                <a:gd name="T1" fmla="*/ 2603822 h 21600"/>
                <a:gd name="T2" fmla="*/ 95484 w 21600"/>
                <a:gd name="T3" fmla="*/ 2603822 h 21600"/>
                <a:gd name="T4" fmla="*/ 95484 w 21600"/>
                <a:gd name="T5" fmla="*/ 2603822 h 21600"/>
                <a:gd name="T6" fmla="*/ 95484 w 21600"/>
                <a:gd name="T7" fmla="*/ 26038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919"/>
                  </a:moveTo>
                  <a:lnTo>
                    <a:pt x="16200" y="11342"/>
                  </a:lnTo>
                  <a:lnTo>
                    <a:pt x="15000" y="11411"/>
                  </a:lnTo>
                  <a:lnTo>
                    <a:pt x="13680" y="11480"/>
                  </a:lnTo>
                  <a:lnTo>
                    <a:pt x="12600" y="11595"/>
                  </a:lnTo>
                  <a:lnTo>
                    <a:pt x="11280" y="11711"/>
                  </a:lnTo>
                  <a:lnTo>
                    <a:pt x="10200" y="11826"/>
                  </a:lnTo>
                  <a:lnTo>
                    <a:pt x="9240" y="11964"/>
                  </a:lnTo>
                  <a:lnTo>
                    <a:pt x="8160" y="12102"/>
                  </a:lnTo>
                  <a:lnTo>
                    <a:pt x="7320" y="12264"/>
                  </a:lnTo>
                  <a:lnTo>
                    <a:pt x="6120" y="12540"/>
                  </a:lnTo>
                  <a:lnTo>
                    <a:pt x="15240" y="0"/>
                  </a:lnTo>
                  <a:lnTo>
                    <a:pt x="21600" y="3919"/>
                  </a:lnTo>
                  <a:close/>
                  <a:moveTo>
                    <a:pt x="11520" y="17635"/>
                  </a:moveTo>
                  <a:lnTo>
                    <a:pt x="8760" y="21600"/>
                  </a:lnTo>
                  <a:lnTo>
                    <a:pt x="4200" y="21277"/>
                  </a:lnTo>
                  <a:lnTo>
                    <a:pt x="2040" y="21070"/>
                  </a:lnTo>
                  <a:lnTo>
                    <a:pt x="0" y="20862"/>
                  </a:lnTo>
                  <a:lnTo>
                    <a:pt x="3480" y="15975"/>
                  </a:lnTo>
                  <a:lnTo>
                    <a:pt x="4200" y="16252"/>
                  </a:lnTo>
                  <a:lnTo>
                    <a:pt x="5160" y="16528"/>
                  </a:lnTo>
                  <a:lnTo>
                    <a:pt x="7320" y="17036"/>
                  </a:lnTo>
                  <a:lnTo>
                    <a:pt x="8280" y="17220"/>
                  </a:lnTo>
                  <a:lnTo>
                    <a:pt x="9360" y="17381"/>
                  </a:lnTo>
                  <a:lnTo>
                    <a:pt x="10440" y="17520"/>
                  </a:lnTo>
                  <a:lnTo>
                    <a:pt x="11520" y="1763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6" name="Freeform 1012">
              <a:extLst>
                <a:ext uri="{FF2B5EF4-FFF2-40B4-BE49-F238E27FC236}">
                  <a16:creationId xmlns:a16="http://schemas.microsoft.com/office/drawing/2014/main" id="{C84C9FB1-F43C-4266-A729-5B60001EC530}"/>
                </a:ext>
              </a:extLst>
            </p:cNvPr>
            <p:cNvSpPr>
              <a:spLocks noChangeArrowheads="1"/>
            </p:cNvSpPr>
            <p:nvPr/>
          </p:nvSpPr>
          <p:spPr bwMode="auto">
            <a:xfrm>
              <a:off x="374630" y="121309"/>
              <a:ext cx="67793" cy="360362"/>
            </a:xfrm>
            <a:custGeom>
              <a:avLst/>
              <a:gdLst>
                <a:gd name="T0" fmla="*/ 106388 w 21600"/>
                <a:gd name="T1" fmla="*/ 3006036 h 21600"/>
                <a:gd name="T2" fmla="*/ 106388 w 21600"/>
                <a:gd name="T3" fmla="*/ 3006036 h 21600"/>
                <a:gd name="T4" fmla="*/ 106388 w 21600"/>
                <a:gd name="T5" fmla="*/ 3006036 h 21600"/>
                <a:gd name="T6" fmla="*/ 106388 w 21600"/>
                <a:gd name="T7" fmla="*/ 300603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661"/>
                  </a:moveTo>
                  <a:lnTo>
                    <a:pt x="14857" y="12716"/>
                  </a:lnTo>
                  <a:lnTo>
                    <a:pt x="13829" y="12823"/>
                  </a:lnTo>
                  <a:lnTo>
                    <a:pt x="12800" y="12951"/>
                  </a:lnTo>
                  <a:lnTo>
                    <a:pt x="11886" y="13080"/>
                  </a:lnTo>
                  <a:lnTo>
                    <a:pt x="11086" y="13230"/>
                  </a:lnTo>
                  <a:lnTo>
                    <a:pt x="9029" y="13701"/>
                  </a:lnTo>
                  <a:lnTo>
                    <a:pt x="8114" y="13958"/>
                  </a:lnTo>
                  <a:lnTo>
                    <a:pt x="7429" y="14236"/>
                  </a:lnTo>
                  <a:lnTo>
                    <a:pt x="6857" y="14514"/>
                  </a:lnTo>
                  <a:lnTo>
                    <a:pt x="6514" y="14814"/>
                  </a:lnTo>
                  <a:lnTo>
                    <a:pt x="6286" y="15135"/>
                  </a:lnTo>
                  <a:lnTo>
                    <a:pt x="6171" y="15456"/>
                  </a:lnTo>
                  <a:lnTo>
                    <a:pt x="6286" y="15777"/>
                  </a:lnTo>
                  <a:lnTo>
                    <a:pt x="6514" y="16077"/>
                  </a:lnTo>
                  <a:lnTo>
                    <a:pt x="6857" y="16398"/>
                  </a:lnTo>
                  <a:lnTo>
                    <a:pt x="7429" y="16676"/>
                  </a:lnTo>
                  <a:lnTo>
                    <a:pt x="8114" y="16933"/>
                  </a:lnTo>
                  <a:lnTo>
                    <a:pt x="9029" y="17190"/>
                  </a:lnTo>
                  <a:lnTo>
                    <a:pt x="11086" y="17661"/>
                  </a:lnTo>
                  <a:lnTo>
                    <a:pt x="11200" y="17682"/>
                  </a:lnTo>
                  <a:lnTo>
                    <a:pt x="8114" y="21600"/>
                  </a:lnTo>
                  <a:lnTo>
                    <a:pt x="6057" y="21407"/>
                  </a:lnTo>
                  <a:lnTo>
                    <a:pt x="4000" y="21193"/>
                  </a:lnTo>
                  <a:lnTo>
                    <a:pt x="1943" y="20915"/>
                  </a:lnTo>
                  <a:lnTo>
                    <a:pt x="0" y="20658"/>
                  </a:lnTo>
                  <a:lnTo>
                    <a:pt x="15657" y="0"/>
                  </a:lnTo>
                  <a:lnTo>
                    <a:pt x="21600" y="366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7" name="Freeform 1013">
              <a:extLst>
                <a:ext uri="{FF2B5EF4-FFF2-40B4-BE49-F238E27FC236}">
                  <a16:creationId xmlns:a16="http://schemas.microsoft.com/office/drawing/2014/main" id="{EB45762E-268B-4B18-80EE-7E5A4BACAB02}"/>
                </a:ext>
              </a:extLst>
            </p:cNvPr>
            <p:cNvSpPr>
              <a:spLocks noChangeArrowheads="1"/>
            </p:cNvSpPr>
            <p:nvPr/>
          </p:nvSpPr>
          <p:spPr bwMode="auto">
            <a:xfrm>
              <a:off x="362141" y="90981"/>
              <a:ext cx="71360" cy="383554"/>
            </a:xfrm>
            <a:custGeom>
              <a:avLst/>
              <a:gdLst>
                <a:gd name="T0" fmla="*/ 117876 w 21600"/>
                <a:gd name="T1" fmla="*/ 3405409 h 21600"/>
                <a:gd name="T2" fmla="*/ 117876 w 21600"/>
                <a:gd name="T3" fmla="*/ 3405409 h 21600"/>
                <a:gd name="T4" fmla="*/ 117876 w 21600"/>
                <a:gd name="T5" fmla="*/ 3405409 h 21600"/>
                <a:gd name="T6" fmla="*/ 117876 w 21600"/>
                <a:gd name="T7" fmla="*/ 340540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433"/>
                  </a:moveTo>
                  <a:lnTo>
                    <a:pt x="13224" y="14353"/>
                  </a:lnTo>
                  <a:lnTo>
                    <a:pt x="12453" y="14534"/>
                  </a:lnTo>
                  <a:lnTo>
                    <a:pt x="11571" y="14755"/>
                  </a:lnTo>
                  <a:lnTo>
                    <a:pt x="10469" y="15196"/>
                  </a:lnTo>
                  <a:lnTo>
                    <a:pt x="9808" y="15678"/>
                  </a:lnTo>
                  <a:lnTo>
                    <a:pt x="9588" y="15939"/>
                  </a:lnTo>
                  <a:lnTo>
                    <a:pt x="9588" y="16200"/>
                  </a:lnTo>
                  <a:lnTo>
                    <a:pt x="9698" y="16501"/>
                  </a:lnTo>
                  <a:lnTo>
                    <a:pt x="9918" y="16782"/>
                  </a:lnTo>
                  <a:lnTo>
                    <a:pt x="10249" y="17083"/>
                  </a:lnTo>
                  <a:lnTo>
                    <a:pt x="10800" y="17344"/>
                  </a:lnTo>
                  <a:lnTo>
                    <a:pt x="7604" y="21600"/>
                  </a:lnTo>
                  <a:lnTo>
                    <a:pt x="5841" y="21379"/>
                  </a:lnTo>
                  <a:lnTo>
                    <a:pt x="4188" y="21158"/>
                  </a:lnTo>
                  <a:lnTo>
                    <a:pt x="2645" y="20917"/>
                  </a:lnTo>
                  <a:lnTo>
                    <a:pt x="1212" y="20657"/>
                  </a:lnTo>
                  <a:lnTo>
                    <a:pt x="551" y="20556"/>
                  </a:lnTo>
                  <a:lnTo>
                    <a:pt x="0" y="20436"/>
                  </a:lnTo>
                  <a:lnTo>
                    <a:pt x="7384" y="10820"/>
                  </a:lnTo>
                  <a:lnTo>
                    <a:pt x="8265" y="10740"/>
                  </a:lnTo>
                  <a:lnTo>
                    <a:pt x="9147" y="10639"/>
                  </a:lnTo>
                  <a:lnTo>
                    <a:pt x="7714" y="10378"/>
                  </a:lnTo>
                  <a:lnTo>
                    <a:pt x="9037" y="8552"/>
                  </a:lnTo>
                  <a:lnTo>
                    <a:pt x="11792" y="9033"/>
                  </a:lnTo>
                  <a:lnTo>
                    <a:pt x="9698" y="7809"/>
                  </a:lnTo>
                  <a:lnTo>
                    <a:pt x="15649" y="0"/>
                  </a:lnTo>
                  <a:lnTo>
                    <a:pt x="21600" y="343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8" name="Freeform 1014">
              <a:extLst>
                <a:ext uri="{FF2B5EF4-FFF2-40B4-BE49-F238E27FC236}">
                  <a16:creationId xmlns:a16="http://schemas.microsoft.com/office/drawing/2014/main" id="{D91DF5E7-EDEB-4AD2-94DC-10A7E1F0FF1D}"/>
                </a:ext>
              </a:extLst>
            </p:cNvPr>
            <p:cNvSpPr>
              <a:spLocks noChangeArrowheads="1"/>
            </p:cNvSpPr>
            <p:nvPr/>
          </p:nvSpPr>
          <p:spPr bwMode="auto">
            <a:xfrm>
              <a:off x="351438" y="60654"/>
              <a:ext cx="71360" cy="404962"/>
            </a:xfrm>
            <a:custGeom>
              <a:avLst/>
              <a:gdLst>
                <a:gd name="T0" fmla="*/ 117876 w 21600"/>
                <a:gd name="T1" fmla="*/ 3796162 h 21600"/>
                <a:gd name="T2" fmla="*/ 117876 w 21600"/>
                <a:gd name="T3" fmla="*/ 3796162 h 21600"/>
                <a:gd name="T4" fmla="*/ 117876 w 21600"/>
                <a:gd name="T5" fmla="*/ 3796162 h 21600"/>
                <a:gd name="T6" fmla="*/ 117876 w 21600"/>
                <a:gd name="T7" fmla="*/ 379616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251"/>
                  </a:moveTo>
                  <a:lnTo>
                    <a:pt x="7023" y="21600"/>
                  </a:lnTo>
                  <a:lnTo>
                    <a:pt x="5852" y="21410"/>
                  </a:lnTo>
                  <a:lnTo>
                    <a:pt x="3405" y="20973"/>
                  </a:lnTo>
                  <a:lnTo>
                    <a:pt x="2128" y="20706"/>
                  </a:lnTo>
                  <a:lnTo>
                    <a:pt x="958" y="20440"/>
                  </a:lnTo>
                  <a:lnTo>
                    <a:pt x="0" y="20174"/>
                  </a:lnTo>
                  <a:lnTo>
                    <a:pt x="5959" y="12511"/>
                  </a:lnTo>
                  <a:lnTo>
                    <a:pt x="7448" y="12302"/>
                  </a:lnTo>
                  <a:lnTo>
                    <a:pt x="9044" y="12074"/>
                  </a:lnTo>
                  <a:lnTo>
                    <a:pt x="10747" y="11884"/>
                  </a:lnTo>
                  <a:lnTo>
                    <a:pt x="12343" y="11713"/>
                  </a:lnTo>
                  <a:lnTo>
                    <a:pt x="7235" y="10838"/>
                  </a:lnTo>
                  <a:lnTo>
                    <a:pt x="8619" y="9127"/>
                  </a:lnTo>
                  <a:lnTo>
                    <a:pt x="14897" y="10192"/>
                  </a:lnTo>
                  <a:lnTo>
                    <a:pt x="10002" y="7396"/>
                  </a:lnTo>
                  <a:lnTo>
                    <a:pt x="15854" y="0"/>
                  </a:lnTo>
                  <a:lnTo>
                    <a:pt x="21600" y="325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49" name="Freeform 1015">
              <a:extLst>
                <a:ext uri="{FF2B5EF4-FFF2-40B4-BE49-F238E27FC236}">
                  <a16:creationId xmlns:a16="http://schemas.microsoft.com/office/drawing/2014/main" id="{9BE07462-11B5-4AD4-8C8A-C4FEE2647310}"/>
                </a:ext>
              </a:extLst>
            </p:cNvPr>
            <p:cNvSpPr>
              <a:spLocks noChangeArrowheads="1"/>
            </p:cNvSpPr>
            <p:nvPr/>
          </p:nvSpPr>
          <p:spPr bwMode="auto">
            <a:xfrm>
              <a:off x="340734" y="30326"/>
              <a:ext cx="73143" cy="424585"/>
            </a:xfrm>
            <a:custGeom>
              <a:avLst/>
              <a:gdLst>
                <a:gd name="T0" fmla="*/ 123842 w 21600"/>
                <a:gd name="T1" fmla="*/ 4172982 h 21600"/>
                <a:gd name="T2" fmla="*/ 123842 w 21600"/>
                <a:gd name="T3" fmla="*/ 4172982 h 21600"/>
                <a:gd name="T4" fmla="*/ 123842 w 21600"/>
                <a:gd name="T5" fmla="*/ 4172982 h 21600"/>
                <a:gd name="T6" fmla="*/ 123842 w 21600"/>
                <a:gd name="T7" fmla="*/ 41729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106"/>
                  </a:moveTo>
                  <a:lnTo>
                    <a:pt x="15938" y="10173"/>
                  </a:lnTo>
                  <a:lnTo>
                    <a:pt x="10276" y="7067"/>
                  </a:lnTo>
                  <a:lnTo>
                    <a:pt x="16043" y="0"/>
                  </a:lnTo>
                  <a:lnTo>
                    <a:pt x="21600" y="3106"/>
                  </a:lnTo>
                  <a:close/>
                  <a:moveTo>
                    <a:pt x="15309" y="10845"/>
                  </a:moveTo>
                  <a:lnTo>
                    <a:pt x="14050" y="12499"/>
                  </a:lnTo>
                  <a:lnTo>
                    <a:pt x="6920" y="11318"/>
                  </a:lnTo>
                  <a:lnTo>
                    <a:pt x="8179" y="9665"/>
                  </a:lnTo>
                  <a:lnTo>
                    <a:pt x="15309" y="10845"/>
                  </a:lnTo>
                  <a:close/>
                  <a:moveTo>
                    <a:pt x="13736" y="12898"/>
                  </a:moveTo>
                  <a:lnTo>
                    <a:pt x="6711" y="21600"/>
                  </a:lnTo>
                  <a:lnTo>
                    <a:pt x="5557" y="21382"/>
                  </a:lnTo>
                  <a:lnTo>
                    <a:pt x="4614" y="21164"/>
                  </a:lnTo>
                  <a:lnTo>
                    <a:pt x="2936" y="20728"/>
                  </a:lnTo>
                  <a:lnTo>
                    <a:pt x="2097" y="20474"/>
                  </a:lnTo>
                  <a:lnTo>
                    <a:pt x="1468" y="20238"/>
                  </a:lnTo>
                  <a:lnTo>
                    <a:pt x="839" y="19983"/>
                  </a:lnTo>
                  <a:lnTo>
                    <a:pt x="105" y="19729"/>
                  </a:lnTo>
                  <a:lnTo>
                    <a:pt x="0" y="19729"/>
                  </a:lnTo>
                  <a:lnTo>
                    <a:pt x="4299" y="14442"/>
                  </a:lnTo>
                  <a:lnTo>
                    <a:pt x="5138" y="14243"/>
                  </a:lnTo>
                  <a:lnTo>
                    <a:pt x="5977" y="14061"/>
                  </a:lnTo>
                  <a:lnTo>
                    <a:pt x="6920" y="13879"/>
                  </a:lnTo>
                  <a:lnTo>
                    <a:pt x="7864" y="13716"/>
                  </a:lnTo>
                  <a:lnTo>
                    <a:pt x="9227" y="13498"/>
                  </a:lnTo>
                  <a:lnTo>
                    <a:pt x="10590" y="13298"/>
                  </a:lnTo>
                  <a:lnTo>
                    <a:pt x="12058" y="13080"/>
                  </a:lnTo>
                  <a:lnTo>
                    <a:pt x="13736" y="1289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0" name="Freeform 1016">
              <a:extLst>
                <a:ext uri="{FF2B5EF4-FFF2-40B4-BE49-F238E27FC236}">
                  <a16:creationId xmlns:a16="http://schemas.microsoft.com/office/drawing/2014/main" id="{55043F3C-D3D9-400C-B82C-D6E17DC7A4A5}"/>
                </a:ext>
              </a:extLst>
            </p:cNvPr>
            <p:cNvSpPr>
              <a:spLocks noChangeArrowheads="1"/>
            </p:cNvSpPr>
            <p:nvPr/>
          </p:nvSpPr>
          <p:spPr bwMode="auto">
            <a:xfrm>
              <a:off x="326462" y="-1"/>
              <a:ext cx="78496" cy="438857"/>
            </a:xfrm>
            <a:custGeom>
              <a:avLst/>
              <a:gdLst>
                <a:gd name="T0" fmla="*/ 142630 w 21600"/>
                <a:gd name="T1" fmla="*/ 4458238 h 21600"/>
                <a:gd name="T2" fmla="*/ 142630 w 21600"/>
                <a:gd name="T3" fmla="*/ 4458238 h 21600"/>
                <a:gd name="T4" fmla="*/ 142630 w 21600"/>
                <a:gd name="T5" fmla="*/ 4458238 h 21600"/>
                <a:gd name="T6" fmla="*/ 142630 w 21600"/>
                <a:gd name="T7" fmla="*/ 445823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998"/>
                  </a:moveTo>
                  <a:lnTo>
                    <a:pt x="16150" y="9818"/>
                  </a:lnTo>
                  <a:lnTo>
                    <a:pt x="10899" y="6820"/>
                  </a:lnTo>
                  <a:lnTo>
                    <a:pt x="16349" y="0"/>
                  </a:lnTo>
                  <a:lnTo>
                    <a:pt x="18132" y="1034"/>
                  </a:lnTo>
                  <a:lnTo>
                    <a:pt x="21600" y="2998"/>
                  </a:lnTo>
                  <a:close/>
                  <a:moveTo>
                    <a:pt x="14862" y="11414"/>
                  </a:moveTo>
                  <a:lnTo>
                    <a:pt x="13574" y="12992"/>
                  </a:lnTo>
                  <a:lnTo>
                    <a:pt x="6837" y="11852"/>
                  </a:lnTo>
                  <a:lnTo>
                    <a:pt x="8125" y="10274"/>
                  </a:lnTo>
                  <a:lnTo>
                    <a:pt x="14862" y="11414"/>
                  </a:lnTo>
                  <a:close/>
                  <a:moveTo>
                    <a:pt x="12385" y="14534"/>
                  </a:moveTo>
                  <a:lnTo>
                    <a:pt x="6837" y="21600"/>
                  </a:lnTo>
                  <a:lnTo>
                    <a:pt x="5945" y="21355"/>
                  </a:lnTo>
                  <a:lnTo>
                    <a:pt x="5251" y="21074"/>
                  </a:lnTo>
                  <a:lnTo>
                    <a:pt x="3864" y="20548"/>
                  </a:lnTo>
                  <a:lnTo>
                    <a:pt x="0" y="20548"/>
                  </a:lnTo>
                  <a:lnTo>
                    <a:pt x="3270" y="16323"/>
                  </a:lnTo>
                  <a:lnTo>
                    <a:pt x="4756" y="16410"/>
                  </a:lnTo>
                  <a:lnTo>
                    <a:pt x="5350" y="16165"/>
                  </a:lnTo>
                  <a:lnTo>
                    <a:pt x="6738" y="15744"/>
                  </a:lnTo>
                  <a:lnTo>
                    <a:pt x="8323" y="15323"/>
                  </a:lnTo>
                  <a:lnTo>
                    <a:pt x="9215" y="15113"/>
                  </a:lnTo>
                  <a:lnTo>
                    <a:pt x="10206" y="14920"/>
                  </a:lnTo>
                  <a:lnTo>
                    <a:pt x="12385" y="14534"/>
                  </a:lnTo>
                  <a:close/>
                  <a:moveTo>
                    <a:pt x="8323" y="9994"/>
                  </a:moveTo>
                  <a:lnTo>
                    <a:pt x="9017" y="9064"/>
                  </a:lnTo>
                  <a:lnTo>
                    <a:pt x="11295" y="9432"/>
                  </a:lnTo>
                  <a:lnTo>
                    <a:pt x="8323" y="999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1" name="Freeform 1017">
              <a:extLst>
                <a:ext uri="{FF2B5EF4-FFF2-40B4-BE49-F238E27FC236}">
                  <a16:creationId xmlns:a16="http://schemas.microsoft.com/office/drawing/2014/main" id="{172CEB67-B591-43AC-B48E-038D539E2494}"/>
                </a:ext>
              </a:extLst>
            </p:cNvPr>
            <p:cNvSpPr>
              <a:spLocks noChangeArrowheads="1"/>
            </p:cNvSpPr>
            <p:nvPr/>
          </p:nvSpPr>
          <p:spPr bwMode="auto">
            <a:xfrm>
              <a:off x="312191" y="-1"/>
              <a:ext cx="82064" cy="417450"/>
            </a:xfrm>
            <a:custGeom>
              <a:avLst/>
              <a:gdLst>
                <a:gd name="T0" fmla="*/ 155891 w 21600"/>
                <a:gd name="T1" fmla="*/ 4033900 h 21600"/>
                <a:gd name="T2" fmla="*/ 155891 w 21600"/>
                <a:gd name="T3" fmla="*/ 4033900 h 21600"/>
                <a:gd name="T4" fmla="*/ 155891 w 21600"/>
                <a:gd name="T5" fmla="*/ 4033900 h 21600"/>
                <a:gd name="T6" fmla="*/ 155891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585"/>
                  </a:moveTo>
                  <a:lnTo>
                    <a:pt x="16435" y="8754"/>
                  </a:lnTo>
                  <a:lnTo>
                    <a:pt x="11457" y="5603"/>
                  </a:lnTo>
                  <a:lnTo>
                    <a:pt x="15496" y="0"/>
                  </a:lnTo>
                  <a:lnTo>
                    <a:pt x="19158" y="0"/>
                  </a:lnTo>
                  <a:lnTo>
                    <a:pt x="20849" y="1087"/>
                  </a:lnTo>
                  <a:lnTo>
                    <a:pt x="21600" y="1585"/>
                  </a:lnTo>
                  <a:close/>
                  <a:moveTo>
                    <a:pt x="14557" y="11390"/>
                  </a:moveTo>
                  <a:lnTo>
                    <a:pt x="13430" y="13067"/>
                  </a:lnTo>
                  <a:lnTo>
                    <a:pt x="6950" y="11869"/>
                  </a:lnTo>
                  <a:lnTo>
                    <a:pt x="8358" y="9915"/>
                  </a:lnTo>
                  <a:lnTo>
                    <a:pt x="11082" y="9326"/>
                  </a:lnTo>
                  <a:lnTo>
                    <a:pt x="14369" y="9915"/>
                  </a:lnTo>
                  <a:lnTo>
                    <a:pt x="10800" y="10671"/>
                  </a:lnTo>
                  <a:lnTo>
                    <a:pt x="14557" y="11390"/>
                  </a:lnTo>
                  <a:close/>
                  <a:moveTo>
                    <a:pt x="11082" y="16237"/>
                  </a:moveTo>
                  <a:lnTo>
                    <a:pt x="7231" y="21600"/>
                  </a:lnTo>
                  <a:lnTo>
                    <a:pt x="0" y="21600"/>
                  </a:lnTo>
                  <a:lnTo>
                    <a:pt x="3381" y="16863"/>
                  </a:lnTo>
                  <a:lnTo>
                    <a:pt x="8170" y="17251"/>
                  </a:lnTo>
                  <a:lnTo>
                    <a:pt x="8828" y="16974"/>
                  </a:lnTo>
                  <a:lnTo>
                    <a:pt x="9485" y="16716"/>
                  </a:lnTo>
                  <a:lnTo>
                    <a:pt x="10237" y="16476"/>
                  </a:lnTo>
                  <a:lnTo>
                    <a:pt x="11082" y="1623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2" name="Freeform 1018">
              <a:extLst>
                <a:ext uri="{FF2B5EF4-FFF2-40B4-BE49-F238E27FC236}">
                  <a16:creationId xmlns:a16="http://schemas.microsoft.com/office/drawing/2014/main" id="{7B6E4036-AFEF-4995-A36D-6323A9AAD3CD}"/>
                </a:ext>
              </a:extLst>
            </p:cNvPr>
            <p:cNvSpPr>
              <a:spLocks noChangeArrowheads="1"/>
            </p:cNvSpPr>
            <p:nvPr/>
          </p:nvSpPr>
          <p:spPr bwMode="auto">
            <a:xfrm>
              <a:off x="297919" y="-1"/>
              <a:ext cx="87415" cy="417450"/>
            </a:xfrm>
            <a:custGeom>
              <a:avLst/>
              <a:gdLst>
                <a:gd name="T0" fmla="*/ 176886 w 21600"/>
                <a:gd name="T1" fmla="*/ 4033900 h 21600"/>
                <a:gd name="T2" fmla="*/ 176886 w 21600"/>
                <a:gd name="T3" fmla="*/ 4033900 h 21600"/>
                <a:gd name="T4" fmla="*/ 176886 w 21600"/>
                <a:gd name="T5" fmla="*/ 4033900 h 21600"/>
                <a:gd name="T6" fmla="*/ 176886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6711" y="7169"/>
                  </a:lnTo>
                  <a:lnTo>
                    <a:pt x="11911" y="4018"/>
                  </a:lnTo>
                  <a:lnTo>
                    <a:pt x="14578" y="0"/>
                  </a:lnTo>
                  <a:lnTo>
                    <a:pt x="21600" y="0"/>
                  </a:lnTo>
                  <a:close/>
                  <a:moveTo>
                    <a:pt x="15022" y="9528"/>
                  </a:moveTo>
                  <a:lnTo>
                    <a:pt x="14400" y="10505"/>
                  </a:lnTo>
                  <a:lnTo>
                    <a:pt x="13689" y="10671"/>
                  </a:lnTo>
                  <a:lnTo>
                    <a:pt x="14222" y="10800"/>
                  </a:lnTo>
                  <a:lnTo>
                    <a:pt x="13067" y="12459"/>
                  </a:lnTo>
                  <a:lnTo>
                    <a:pt x="9156" y="11685"/>
                  </a:lnTo>
                  <a:lnTo>
                    <a:pt x="6311" y="12348"/>
                  </a:lnTo>
                  <a:lnTo>
                    <a:pt x="7289" y="10837"/>
                  </a:lnTo>
                  <a:lnTo>
                    <a:pt x="13956" y="9326"/>
                  </a:lnTo>
                  <a:lnTo>
                    <a:pt x="15022" y="9528"/>
                  </a:lnTo>
                  <a:close/>
                  <a:moveTo>
                    <a:pt x="9867" y="17158"/>
                  </a:moveTo>
                  <a:lnTo>
                    <a:pt x="6933" y="21600"/>
                  </a:lnTo>
                  <a:lnTo>
                    <a:pt x="0" y="21600"/>
                  </a:lnTo>
                  <a:lnTo>
                    <a:pt x="3378" y="16587"/>
                  </a:lnTo>
                  <a:lnTo>
                    <a:pt x="9867" y="171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3" name="Freeform 1019">
              <a:extLst>
                <a:ext uri="{FF2B5EF4-FFF2-40B4-BE49-F238E27FC236}">
                  <a16:creationId xmlns:a16="http://schemas.microsoft.com/office/drawing/2014/main" id="{76543D7F-D58A-4A83-9352-EAF20DF94FD3}"/>
                </a:ext>
              </a:extLst>
            </p:cNvPr>
            <p:cNvSpPr>
              <a:spLocks noChangeArrowheads="1"/>
            </p:cNvSpPr>
            <p:nvPr/>
          </p:nvSpPr>
          <p:spPr bwMode="auto">
            <a:xfrm>
              <a:off x="285432" y="-1"/>
              <a:ext cx="85632" cy="417450"/>
            </a:xfrm>
            <a:custGeom>
              <a:avLst/>
              <a:gdLst>
                <a:gd name="T0" fmla="*/ 169742 w 21600"/>
                <a:gd name="T1" fmla="*/ 4033900 h 21600"/>
                <a:gd name="T2" fmla="*/ 169742 w 21600"/>
                <a:gd name="T3" fmla="*/ 4033900 h 21600"/>
                <a:gd name="T4" fmla="*/ 169742 w 21600"/>
                <a:gd name="T5" fmla="*/ 4033900 h 21600"/>
                <a:gd name="T6" fmla="*/ 169742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762" y="5603"/>
                  </a:lnTo>
                  <a:lnTo>
                    <a:pt x="13924" y="3115"/>
                  </a:lnTo>
                  <a:lnTo>
                    <a:pt x="12496" y="3115"/>
                  </a:lnTo>
                  <a:lnTo>
                    <a:pt x="14638" y="0"/>
                  </a:lnTo>
                  <a:lnTo>
                    <a:pt x="21600" y="0"/>
                  </a:lnTo>
                  <a:close/>
                  <a:moveTo>
                    <a:pt x="14817" y="9915"/>
                  </a:moveTo>
                  <a:lnTo>
                    <a:pt x="13478" y="11869"/>
                  </a:lnTo>
                  <a:lnTo>
                    <a:pt x="12585" y="11685"/>
                  </a:lnTo>
                  <a:lnTo>
                    <a:pt x="8747" y="12551"/>
                  </a:lnTo>
                  <a:lnTo>
                    <a:pt x="6426" y="12127"/>
                  </a:lnTo>
                  <a:lnTo>
                    <a:pt x="6694" y="11722"/>
                  </a:lnTo>
                  <a:lnTo>
                    <a:pt x="14817" y="9915"/>
                  </a:lnTo>
                  <a:close/>
                  <a:moveTo>
                    <a:pt x="10086" y="16863"/>
                  </a:moveTo>
                  <a:lnTo>
                    <a:pt x="6873" y="21600"/>
                  </a:lnTo>
                  <a:lnTo>
                    <a:pt x="0" y="21600"/>
                  </a:lnTo>
                  <a:lnTo>
                    <a:pt x="3481" y="16311"/>
                  </a:lnTo>
                  <a:lnTo>
                    <a:pt x="10086" y="16863"/>
                  </a:lnTo>
                  <a:close/>
                  <a:moveTo>
                    <a:pt x="4106" y="15537"/>
                  </a:moveTo>
                  <a:lnTo>
                    <a:pt x="5445" y="13583"/>
                  </a:lnTo>
                  <a:lnTo>
                    <a:pt x="7587" y="13583"/>
                  </a:lnTo>
                  <a:lnTo>
                    <a:pt x="7587" y="15426"/>
                  </a:lnTo>
                  <a:lnTo>
                    <a:pt x="4106" y="1553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4" name="Freeform 1020">
              <a:extLst>
                <a:ext uri="{FF2B5EF4-FFF2-40B4-BE49-F238E27FC236}">
                  <a16:creationId xmlns:a16="http://schemas.microsoft.com/office/drawing/2014/main" id="{0FE3DAFD-8F1D-43D7-B595-5C9D52DF5AAF}"/>
                </a:ext>
              </a:extLst>
            </p:cNvPr>
            <p:cNvSpPr>
              <a:spLocks noChangeArrowheads="1"/>
            </p:cNvSpPr>
            <p:nvPr/>
          </p:nvSpPr>
          <p:spPr bwMode="auto">
            <a:xfrm>
              <a:off x="271160" y="-1"/>
              <a:ext cx="85632" cy="417450"/>
            </a:xfrm>
            <a:custGeom>
              <a:avLst/>
              <a:gdLst>
                <a:gd name="T0" fmla="*/ 169742 w 21600"/>
                <a:gd name="T1" fmla="*/ 4033900 h 21600"/>
                <a:gd name="T2" fmla="*/ 169742 w 21600"/>
                <a:gd name="T3" fmla="*/ 4033900 h 21600"/>
                <a:gd name="T4" fmla="*/ 169742 w 21600"/>
                <a:gd name="T5" fmla="*/ 4033900 h 21600"/>
                <a:gd name="T6" fmla="*/ 169742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911" y="4018"/>
                  </a:lnTo>
                  <a:lnTo>
                    <a:pt x="17477" y="3115"/>
                  </a:lnTo>
                  <a:lnTo>
                    <a:pt x="12637" y="3115"/>
                  </a:lnTo>
                  <a:lnTo>
                    <a:pt x="14699" y="0"/>
                  </a:lnTo>
                  <a:lnTo>
                    <a:pt x="21600" y="0"/>
                  </a:lnTo>
                  <a:close/>
                  <a:moveTo>
                    <a:pt x="14251" y="10837"/>
                  </a:moveTo>
                  <a:lnTo>
                    <a:pt x="13265" y="12348"/>
                  </a:lnTo>
                  <a:lnTo>
                    <a:pt x="12279" y="12551"/>
                  </a:lnTo>
                  <a:lnTo>
                    <a:pt x="9142" y="11980"/>
                  </a:lnTo>
                  <a:lnTo>
                    <a:pt x="14251" y="10837"/>
                  </a:lnTo>
                  <a:close/>
                  <a:moveTo>
                    <a:pt x="10307" y="16587"/>
                  </a:moveTo>
                  <a:lnTo>
                    <a:pt x="6901" y="21600"/>
                  </a:lnTo>
                  <a:lnTo>
                    <a:pt x="0" y="21600"/>
                  </a:lnTo>
                  <a:lnTo>
                    <a:pt x="3764" y="16016"/>
                  </a:lnTo>
                  <a:lnTo>
                    <a:pt x="10307" y="16587"/>
                  </a:lnTo>
                  <a:close/>
                  <a:moveTo>
                    <a:pt x="4033" y="15647"/>
                  </a:moveTo>
                  <a:lnTo>
                    <a:pt x="5467" y="13583"/>
                  </a:lnTo>
                  <a:lnTo>
                    <a:pt x="11114" y="13583"/>
                  </a:lnTo>
                  <a:lnTo>
                    <a:pt x="11114" y="15426"/>
                  </a:lnTo>
                  <a:lnTo>
                    <a:pt x="4033" y="1564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5" name="Freeform 1021">
              <a:extLst>
                <a:ext uri="{FF2B5EF4-FFF2-40B4-BE49-F238E27FC236}">
                  <a16:creationId xmlns:a16="http://schemas.microsoft.com/office/drawing/2014/main" id="{5E7E3107-A7A8-437E-9344-96986C835744}"/>
                </a:ext>
              </a:extLst>
            </p:cNvPr>
            <p:cNvSpPr>
              <a:spLocks noChangeArrowheads="1"/>
            </p:cNvSpPr>
            <p:nvPr/>
          </p:nvSpPr>
          <p:spPr bwMode="auto">
            <a:xfrm>
              <a:off x="256889" y="-1"/>
              <a:ext cx="87415" cy="417450"/>
            </a:xfrm>
            <a:custGeom>
              <a:avLst/>
              <a:gdLst>
                <a:gd name="T0" fmla="*/ 176886 w 21600"/>
                <a:gd name="T1" fmla="*/ 4033900 h 21600"/>
                <a:gd name="T2" fmla="*/ 176886 w 21600"/>
                <a:gd name="T3" fmla="*/ 4033900 h 21600"/>
                <a:gd name="T4" fmla="*/ 176886 w 21600"/>
                <a:gd name="T5" fmla="*/ 4033900 h 21600"/>
                <a:gd name="T6" fmla="*/ 176886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467" y="3115"/>
                  </a:lnTo>
                  <a:lnTo>
                    <a:pt x="12622" y="3115"/>
                  </a:lnTo>
                  <a:lnTo>
                    <a:pt x="14667" y="0"/>
                  </a:lnTo>
                  <a:lnTo>
                    <a:pt x="21600" y="0"/>
                  </a:lnTo>
                  <a:close/>
                  <a:moveTo>
                    <a:pt x="13689" y="11722"/>
                  </a:moveTo>
                  <a:lnTo>
                    <a:pt x="13422" y="12127"/>
                  </a:lnTo>
                  <a:lnTo>
                    <a:pt x="12622" y="11980"/>
                  </a:lnTo>
                  <a:lnTo>
                    <a:pt x="13689" y="11722"/>
                  </a:lnTo>
                  <a:close/>
                  <a:moveTo>
                    <a:pt x="12444" y="13583"/>
                  </a:moveTo>
                  <a:lnTo>
                    <a:pt x="11111" y="15537"/>
                  </a:lnTo>
                  <a:lnTo>
                    <a:pt x="4089" y="15739"/>
                  </a:lnTo>
                  <a:lnTo>
                    <a:pt x="10489" y="16311"/>
                  </a:lnTo>
                  <a:lnTo>
                    <a:pt x="7022" y="21600"/>
                  </a:lnTo>
                  <a:lnTo>
                    <a:pt x="0" y="21600"/>
                  </a:lnTo>
                  <a:lnTo>
                    <a:pt x="5511" y="13583"/>
                  </a:lnTo>
                  <a:lnTo>
                    <a:pt x="12444" y="135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6" name="Freeform 1022">
              <a:extLst>
                <a:ext uri="{FF2B5EF4-FFF2-40B4-BE49-F238E27FC236}">
                  <a16:creationId xmlns:a16="http://schemas.microsoft.com/office/drawing/2014/main" id="{BD031162-1BE1-4AE0-A3BF-B984669CC87F}"/>
                </a:ext>
              </a:extLst>
            </p:cNvPr>
            <p:cNvSpPr>
              <a:spLocks noChangeArrowheads="1"/>
            </p:cNvSpPr>
            <p:nvPr/>
          </p:nvSpPr>
          <p:spPr bwMode="auto">
            <a:xfrm>
              <a:off x="242617" y="-1"/>
              <a:ext cx="87415" cy="417450"/>
            </a:xfrm>
            <a:custGeom>
              <a:avLst/>
              <a:gdLst>
                <a:gd name="T0" fmla="*/ 176886 w 21600"/>
                <a:gd name="T1" fmla="*/ 4033900 h 21600"/>
                <a:gd name="T2" fmla="*/ 176886 w 21600"/>
                <a:gd name="T3" fmla="*/ 4033900 h 21600"/>
                <a:gd name="T4" fmla="*/ 176886 w 21600"/>
                <a:gd name="T5" fmla="*/ 4033900 h 21600"/>
                <a:gd name="T6" fmla="*/ 176886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547" y="3115"/>
                  </a:lnTo>
                  <a:lnTo>
                    <a:pt x="12585" y="3115"/>
                  </a:lnTo>
                  <a:lnTo>
                    <a:pt x="14727" y="0"/>
                  </a:lnTo>
                  <a:lnTo>
                    <a:pt x="21600" y="0"/>
                  </a:lnTo>
                  <a:close/>
                  <a:moveTo>
                    <a:pt x="12407" y="13583"/>
                  </a:moveTo>
                  <a:lnTo>
                    <a:pt x="10979" y="15647"/>
                  </a:lnTo>
                  <a:lnTo>
                    <a:pt x="7498" y="15739"/>
                  </a:lnTo>
                  <a:lnTo>
                    <a:pt x="10711" y="16016"/>
                  </a:lnTo>
                  <a:lnTo>
                    <a:pt x="6962" y="21600"/>
                  </a:lnTo>
                  <a:lnTo>
                    <a:pt x="0" y="21600"/>
                  </a:lnTo>
                  <a:lnTo>
                    <a:pt x="5534" y="13583"/>
                  </a:lnTo>
                  <a:lnTo>
                    <a:pt x="12407" y="135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7" name="Freeform 1023">
              <a:extLst>
                <a:ext uri="{FF2B5EF4-FFF2-40B4-BE49-F238E27FC236}">
                  <a16:creationId xmlns:a16="http://schemas.microsoft.com/office/drawing/2014/main" id="{64A28C8F-9E79-4882-8261-082A2FA0389D}"/>
                </a:ext>
              </a:extLst>
            </p:cNvPr>
            <p:cNvSpPr>
              <a:spLocks noChangeArrowheads="1"/>
            </p:cNvSpPr>
            <p:nvPr/>
          </p:nvSpPr>
          <p:spPr bwMode="auto">
            <a:xfrm>
              <a:off x="230129" y="-1"/>
              <a:ext cx="85632" cy="417450"/>
            </a:xfrm>
            <a:custGeom>
              <a:avLst/>
              <a:gdLst>
                <a:gd name="T0" fmla="*/ 169742 w 21600"/>
                <a:gd name="T1" fmla="*/ 4033900 h 21600"/>
                <a:gd name="T2" fmla="*/ 169742 w 21600"/>
                <a:gd name="T3" fmla="*/ 4033900 h 21600"/>
                <a:gd name="T4" fmla="*/ 169742 w 21600"/>
                <a:gd name="T5" fmla="*/ 4033900 h 21600"/>
                <a:gd name="T6" fmla="*/ 169742 w 21600"/>
                <a:gd name="T7" fmla="*/ 40339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547" y="3115"/>
                  </a:lnTo>
                  <a:lnTo>
                    <a:pt x="12585" y="3115"/>
                  </a:lnTo>
                  <a:lnTo>
                    <a:pt x="14727" y="0"/>
                  </a:lnTo>
                  <a:lnTo>
                    <a:pt x="21600" y="0"/>
                  </a:lnTo>
                  <a:close/>
                  <a:moveTo>
                    <a:pt x="12407" y="13583"/>
                  </a:moveTo>
                  <a:lnTo>
                    <a:pt x="6873" y="21600"/>
                  </a:lnTo>
                  <a:lnTo>
                    <a:pt x="0" y="21600"/>
                  </a:lnTo>
                  <a:lnTo>
                    <a:pt x="5534" y="13583"/>
                  </a:lnTo>
                  <a:lnTo>
                    <a:pt x="12407" y="1358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8" name="Freeform 1024">
              <a:extLst>
                <a:ext uri="{FF2B5EF4-FFF2-40B4-BE49-F238E27FC236}">
                  <a16:creationId xmlns:a16="http://schemas.microsoft.com/office/drawing/2014/main" id="{EEB65A51-B372-40BD-BCA3-33398298C914}"/>
                </a:ext>
              </a:extLst>
            </p:cNvPr>
            <p:cNvSpPr>
              <a:spLocks noChangeArrowheads="1"/>
            </p:cNvSpPr>
            <p:nvPr/>
          </p:nvSpPr>
          <p:spPr bwMode="auto">
            <a:xfrm>
              <a:off x="214074" y="-1"/>
              <a:ext cx="87415" cy="424585"/>
            </a:xfrm>
            <a:custGeom>
              <a:avLst/>
              <a:gdLst>
                <a:gd name="T0" fmla="*/ 176886 w 21600"/>
                <a:gd name="T1" fmla="*/ 4172982 h 21600"/>
                <a:gd name="T2" fmla="*/ 176886 w 21600"/>
                <a:gd name="T3" fmla="*/ 4172982 h 21600"/>
                <a:gd name="T4" fmla="*/ 176886 w 21600"/>
                <a:gd name="T5" fmla="*/ 4172982 h 21600"/>
                <a:gd name="T6" fmla="*/ 176886 w 21600"/>
                <a:gd name="T7" fmla="*/ 41729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484" y="3070"/>
                  </a:lnTo>
                  <a:lnTo>
                    <a:pt x="12696" y="3070"/>
                  </a:lnTo>
                  <a:lnTo>
                    <a:pt x="14723" y="0"/>
                  </a:lnTo>
                  <a:lnTo>
                    <a:pt x="21600" y="0"/>
                  </a:lnTo>
                  <a:close/>
                  <a:moveTo>
                    <a:pt x="12519" y="13389"/>
                  </a:moveTo>
                  <a:lnTo>
                    <a:pt x="7053" y="21291"/>
                  </a:lnTo>
                  <a:lnTo>
                    <a:pt x="617" y="21291"/>
                  </a:lnTo>
                  <a:lnTo>
                    <a:pt x="264" y="21455"/>
                  </a:lnTo>
                  <a:lnTo>
                    <a:pt x="0" y="21600"/>
                  </a:lnTo>
                  <a:lnTo>
                    <a:pt x="7318" y="10918"/>
                  </a:lnTo>
                  <a:lnTo>
                    <a:pt x="8993" y="13389"/>
                  </a:lnTo>
                  <a:lnTo>
                    <a:pt x="12519" y="1338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59" name="Freeform 1025">
              <a:extLst>
                <a:ext uri="{FF2B5EF4-FFF2-40B4-BE49-F238E27FC236}">
                  <a16:creationId xmlns:a16="http://schemas.microsoft.com/office/drawing/2014/main" id="{DEDD9EC1-1582-4903-889B-B60434C5ECC9}"/>
                </a:ext>
              </a:extLst>
            </p:cNvPr>
            <p:cNvSpPr>
              <a:spLocks noChangeArrowheads="1"/>
            </p:cNvSpPr>
            <p:nvPr/>
          </p:nvSpPr>
          <p:spPr bwMode="auto">
            <a:xfrm>
              <a:off x="196234" y="-1"/>
              <a:ext cx="92768" cy="451345"/>
            </a:xfrm>
            <a:custGeom>
              <a:avLst/>
              <a:gdLst>
                <a:gd name="T0" fmla="*/ 199211 w 21600"/>
                <a:gd name="T1" fmla="*/ 4715573 h 21600"/>
                <a:gd name="T2" fmla="*/ 199211 w 21600"/>
                <a:gd name="T3" fmla="*/ 4715573 h 21600"/>
                <a:gd name="T4" fmla="*/ 199211 w 21600"/>
                <a:gd name="T5" fmla="*/ 4715573 h 21600"/>
                <a:gd name="T6" fmla="*/ 199211 w 21600"/>
                <a:gd name="T7" fmla="*/ 471557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575" y="2879"/>
                  </a:lnTo>
                  <a:lnTo>
                    <a:pt x="13078" y="2879"/>
                  </a:lnTo>
                  <a:lnTo>
                    <a:pt x="15103" y="0"/>
                  </a:lnTo>
                  <a:lnTo>
                    <a:pt x="21600" y="0"/>
                  </a:lnTo>
                  <a:close/>
                  <a:moveTo>
                    <a:pt x="12909" y="12555"/>
                  </a:moveTo>
                  <a:lnTo>
                    <a:pt x="7678" y="19965"/>
                  </a:lnTo>
                  <a:lnTo>
                    <a:pt x="4809" y="19965"/>
                  </a:lnTo>
                  <a:lnTo>
                    <a:pt x="4303" y="20186"/>
                  </a:lnTo>
                  <a:lnTo>
                    <a:pt x="3881" y="20408"/>
                  </a:lnTo>
                  <a:lnTo>
                    <a:pt x="3375" y="20612"/>
                  </a:lnTo>
                  <a:lnTo>
                    <a:pt x="2784" y="20833"/>
                  </a:lnTo>
                  <a:lnTo>
                    <a:pt x="2194" y="21038"/>
                  </a:lnTo>
                  <a:lnTo>
                    <a:pt x="844" y="21413"/>
                  </a:lnTo>
                  <a:lnTo>
                    <a:pt x="0" y="21600"/>
                  </a:lnTo>
                  <a:lnTo>
                    <a:pt x="9534" y="7904"/>
                  </a:lnTo>
                  <a:lnTo>
                    <a:pt x="12825" y="12555"/>
                  </a:lnTo>
                  <a:lnTo>
                    <a:pt x="12909" y="1255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0" name="Freeform 1026">
              <a:extLst>
                <a:ext uri="{FF2B5EF4-FFF2-40B4-BE49-F238E27FC236}">
                  <a16:creationId xmlns:a16="http://schemas.microsoft.com/office/drawing/2014/main" id="{30DC2442-6373-408A-9508-F1724C744524}"/>
                </a:ext>
              </a:extLst>
            </p:cNvPr>
            <p:cNvSpPr>
              <a:spLocks noChangeArrowheads="1"/>
            </p:cNvSpPr>
            <p:nvPr/>
          </p:nvSpPr>
          <p:spPr bwMode="auto">
            <a:xfrm>
              <a:off x="181963" y="-1"/>
              <a:ext cx="92767" cy="467401"/>
            </a:xfrm>
            <a:custGeom>
              <a:avLst/>
              <a:gdLst>
                <a:gd name="T0" fmla="*/ 199209 w 21600"/>
                <a:gd name="T1" fmla="*/ 5057040 h 21600"/>
                <a:gd name="T2" fmla="*/ 199209 w 21600"/>
                <a:gd name="T3" fmla="*/ 5057040 h 21600"/>
                <a:gd name="T4" fmla="*/ 199209 w 21600"/>
                <a:gd name="T5" fmla="*/ 5057040 h 21600"/>
                <a:gd name="T6" fmla="*/ 199209 w 21600"/>
                <a:gd name="T7" fmla="*/ 505704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97" y="2784"/>
                  </a:lnTo>
                  <a:lnTo>
                    <a:pt x="13241" y="2784"/>
                  </a:lnTo>
                  <a:lnTo>
                    <a:pt x="15228" y="0"/>
                  </a:lnTo>
                  <a:lnTo>
                    <a:pt x="21600" y="0"/>
                  </a:lnTo>
                  <a:close/>
                  <a:moveTo>
                    <a:pt x="14648" y="9902"/>
                  </a:moveTo>
                  <a:lnTo>
                    <a:pt x="7779" y="19590"/>
                  </a:lnTo>
                  <a:lnTo>
                    <a:pt x="7283" y="19804"/>
                  </a:lnTo>
                  <a:lnTo>
                    <a:pt x="6703" y="20035"/>
                  </a:lnTo>
                  <a:lnTo>
                    <a:pt x="6124" y="20249"/>
                  </a:lnTo>
                  <a:lnTo>
                    <a:pt x="5462" y="20447"/>
                  </a:lnTo>
                  <a:lnTo>
                    <a:pt x="4717" y="20644"/>
                  </a:lnTo>
                  <a:lnTo>
                    <a:pt x="3890" y="20826"/>
                  </a:lnTo>
                  <a:lnTo>
                    <a:pt x="3145" y="21023"/>
                  </a:lnTo>
                  <a:lnTo>
                    <a:pt x="2317" y="21188"/>
                  </a:lnTo>
                  <a:lnTo>
                    <a:pt x="1159" y="21402"/>
                  </a:lnTo>
                  <a:lnTo>
                    <a:pt x="0" y="21600"/>
                  </a:lnTo>
                  <a:lnTo>
                    <a:pt x="6207" y="12835"/>
                  </a:lnTo>
                  <a:lnTo>
                    <a:pt x="8193" y="13000"/>
                  </a:lnTo>
                  <a:lnTo>
                    <a:pt x="8193" y="9935"/>
                  </a:lnTo>
                  <a:lnTo>
                    <a:pt x="10428" y="6854"/>
                  </a:lnTo>
                  <a:lnTo>
                    <a:pt x="12414" y="6854"/>
                  </a:lnTo>
                  <a:lnTo>
                    <a:pt x="14648" y="9902"/>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1" name="Freeform 1027">
              <a:extLst>
                <a:ext uri="{FF2B5EF4-FFF2-40B4-BE49-F238E27FC236}">
                  <a16:creationId xmlns:a16="http://schemas.microsoft.com/office/drawing/2014/main" id="{1F46A391-E3CD-423E-A256-C267F7AD6DCC}"/>
                </a:ext>
              </a:extLst>
            </p:cNvPr>
            <p:cNvSpPr>
              <a:spLocks noChangeArrowheads="1"/>
            </p:cNvSpPr>
            <p:nvPr/>
          </p:nvSpPr>
          <p:spPr bwMode="auto">
            <a:xfrm>
              <a:off x="165907" y="0"/>
              <a:ext cx="94550" cy="478103"/>
            </a:xfrm>
            <a:custGeom>
              <a:avLst/>
              <a:gdLst>
                <a:gd name="T0" fmla="*/ 206938 w 21600"/>
                <a:gd name="T1" fmla="*/ 5291272 h 21600"/>
                <a:gd name="T2" fmla="*/ 206938 w 21600"/>
                <a:gd name="T3" fmla="*/ 5291272 h 21600"/>
                <a:gd name="T4" fmla="*/ 206938 w 21600"/>
                <a:gd name="T5" fmla="*/ 5291272 h 21600"/>
                <a:gd name="T6" fmla="*/ 206938 w 21600"/>
                <a:gd name="T7" fmla="*/ 52912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51" y="2724"/>
                  </a:lnTo>
                  <a:lnTo>
                    <a:pt x="13398" y="2724"/>
                  </a:lnTo>
                  <a:lnTo>
                    <a:pt x="15266" y="0"/>
                  </a:lnTo>
                  <a:lnTo>
                    <a:pt x="21600" y="0"/>
                  </a:lnTo>
                  <a:close/>
                  <a:moveTo>
                    <a:pt x="16241" y="7479"/>
                  </a:moveTo>
                  <a:lnTo>
                    <a:pt x="7065" y="20439"/>
                  </a:lnTo>
                  <a:lnTo>
                    <a:pt x="6415" y="20601"/>
                  </a:lnTo>
                  <a:lnTo>
                    <a:pt x="5765" y="20730"/>
                  </a:lnTo>
                  <a:lnTo>
                    <a:pt x="4466" y="20971"/>
                  </a:lnTo>
                  <a:lnTo>
                    <a:pt x="3086" y="21197"/>
                  </a:lnTo>
                  <a:lnTo>
                    <a:pt x="1543" y="21407"/>
                  </a:lnTo>
                  <a:lnTo>
                    <a:pt x="0" y="21600"/>
                  </a:lnTo>
                  <a:lnTo>
                    <a:pt x="8283" y="9930"/>
                  </a:lnTo>
                  <a:lnTo>
                    <a:pt x="8283" y="12444"/>
                  </a:lnTo>
                  <a:lnTo>
                    <a:pt x="11531" y="12718"/>
                  </a:lnTo>
                  <a:lnTo>
                    <a:pt x="11531" y="6706"/>
                  </a:lnTo>
                  <a:lnTo>
                    <a:pt x="15672" y="6706"/>
                  </a:lnTo>
                  <a:lnTo>
                    <a:pt x="16241" y="747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2" name="Freeform 1028">
              <a:extLst>
                <a:ext uri="{FF2B5EF4-FFF2-40B4-BE49-F238E27FC236}">
                  <a16:creationId xmlns:a16="http://schemas.microsoft.com/office/drawing/2014/main" id="{B96AB15D-5E66-49D5-9074-AD5F9B69E10F}"/>
                </a:ext>
              </a:extLst>
            </p:cNvPr>
            <p:cNvSpPr>
              <a:spLocks noChangeArrowheads="1"/>
            </p:cNvSpPr>
            <p:nvPr/>
          </p:nvSpPr>
          <p:spPr bwMode="auto">
            <a:xfrm>
              <a:off x="151635" y="-1"/>
              <a:ext cx="94551" cy="485240"/>
            </a:xfrm>
            <a:custGeom>
              <a:avLst/>
              <a:gdLst>
                <a:gd name="T0" fmla="*/ 206944 w 21600"/>
                <a:gd name="T1" fmla="*/ 5450413 h 21600"/>
                <a:gd name="T2" fmla="*/ 206944 w 21600"/>
                <a:gd name="T3" fmla="*/ 5450413 h 21600"/>
                <a:gd name="T4" fmla="*/ 206944 w 21600"/>
                <a:gd name="T5" fmla="*/ 5450413 h 21600"/>
                <a:gd name="T6" fmla="*/ 206944 w 21600"/>
                <a:gd name="T7" fmla="*/ 545041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73" y="2686"/>
                  </a:lnTo>
                  <a:lnTo>
                    <a:pt x="13490" y="2686"/>
                  </a:lnTo>
                  <a:lnTo>
                    <a:pt x="15417" y="0"/>
                  </a:lnTo>
                  <a:lnTo>
                    <a:pt x="21600" y="0"/>
                  </a:lnTo>
                  <a:close/>
                  <a:moveTo>
                    <a:pt x="16943" y="6612"/>
                  </a:moveTo>
                  <a:lnTo>
                    <a:pt x="14775" y="9584"/>
                  </a:lnTo>
                  <a:lnTo>
                    <a:pt x="14775" y="6612"/>
                  </a:lnTo>
                  <a:lnTo>
                    <a:pt x="16943" y="6612"/>
                  </a:lnTo>
                  <a:close/>
                  <a:moveTo>
                    <a:pt x="12848" y="12381"/>
                  </a:moveTo>
                  <a:lnTo>
                    <a:pt x="6825" y="20837"/>
                  </a:lnTo>
                  <a:lnTo>
                    <a:pt x="5219" y="21060"/>
                  </a:lnTo>
                  <a:lnTo>
                    <a:pt x="3613" y="21266"/>
                  </a:lnTo>
                  <a:lnTo>
                    <a:pt x="1847" y="21441"/>
                  </a:lnTo>
                  <a:lnTo>
                    <a:pt x="0" y="21600"/>
                  </a:lnTo>
                  <a:lnTo>
                    <a:pt x="11563" y="5404"/>
                  </a:lnTo>
                  <a:lnTo>
                    <a:pt x="11563" y="12270"/>
                  </a:lnTo>
                  <a:lnTo>
                    <a:pt x="12848" y="1238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3" name="Freeform 1029">
              <a:extLst>
                <a:ext uri="{FF2B5EF4-FFF2-40B4-BE49-F238E27FC236}">
                  <a16:creationId xmlns:a16="http://schemas.microsoft.com/office/drawing/2014/main" id="{203501DA-E03B-4F44-8D1F-1ED01824B74C}"/>
                </a:ext>
              </a:extLst>
            </p:cNvPr>
            <p:cNvSpPr>
              <a:spLocks noChangeArrowheads="1"/>
            </p:cNvSpPr>
            <p:nvPr/>
          </p:nvSpPr>
          <p:spPr bwMode="auto">
            <a:xfrm>
              <a:off x="137363" y="-1"/>
              <a:ext cx="96336" cy="488809"/>
            </a:xfrm>
            <a:custGeom>
              <a:avLst/>
              <a:gdLst>
                <a:gd name="T0" fmla="*/ 214829 w 21600"/>
                <a:gd name="T1" fmla="*/ 5530896 h 21600"/>
                <a:gd name="T2" fmla="*/ 214829 w 21600"/>
                <a:gd name="T3" fmla="*/ 5530896 h 21600"/>
                <a:gd name="T4" fmla="*/ 214829 w 21600"/>
                <a:gd name="T5" fmla="*/ 5530896 h 21600"/>
                <a:gd name="T6" fmla="*/ 214829 w 21600"/>
                <a:gd name="T7" fmla="*/ 553089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760" y="2665"/>
                  </a:lnTo>
                  <a:lnTo>
                    <a:pt x="14720" y="2665"/>
                  </a:lnTo>
                  <a:lnTo>
                    <a:pt x="14720" y="9712"/>
                  </a:lnTo>
                  <a:lnTo>
                    <a:pt x="6560" y="21127"/>
                  </a:lnTo>
                  <a:lnTo>
                    <a:pt x="5040" y="21285"/>
                  </a:lnTo>
                  <a:lnTo>
                    <a:pt x="3360" y="21411"/>
                  </a:lnTo>
                  <a:lnTo>
                    <a:pt x="1760" y="21521"/>
                  </a:lnTo>
                  <a:lnTo>
                    <a:pt x="0" y="21600"/>
                  </a:lnTo>
                  <a:lnTo>
                    <a:pt x="2240" y="18494"/>
                  </a:lnTo>
                  <a:lnTo>
                    <a:pt x="2720" y="18399"/>
                  </a:lnTo>
                  <a:lnTo>
                    <a:pt x="3440" y="18226"/>
                  </a:lnTo>
                  <a:lnTo>
                    <a:pt x="4080" y="18053"/>
                  </a:lnTo>
                  <a:lnTo>
                    <a:pt x="5200" y="17674"/>
                  </a:lnTo>
                  <a:lnTo>
                    <a:pt x="5600" y="17469"/>
                  </a:lnTo>
                  <a:lnTo>
                    <a:pt x="5920" y="17233"/>
                  </a:lnTo>
                  <a:lnTo>
                    <a:pt x="6080" y="17012"/>
                  </a:lnTo>
                  <a:lnTo>
                    <a:pt x="6160" y="16775"/>
                  </a:lnTo>
                  <a:lnTo>
                    <a:pt x="6000" y="16429"/>
                  </a:lnTo>
                  <a:lnTo>
                    <a:pt x="5680" y="16113"/>
                  </a:lnTo>
                  <a:lnTo>
                    <a:pt x="5440" y="15971"/>
                  </a:lnTo>
                  <a:lnTo>
                    <a:pt x="5120" y="15829"/>
                  </a:lnTo>
                  <a:lnTo>
                    <a:pt x="4720" y="15688"/>
                  </a:lnTo>
                  <a:lnTo>
                    <a:pt x="4320" y="15530"/>
                  </a:lnTo>
                  <a:lnTo>
                    <a:pt x="1544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4" name="Freeform 1030">
              <a:extLst>
                <a:ext uri="{FF2B5EF4-FFF2-40B4-BE49-F238E27FC236}">
                  <a16:creationId xmlns:a16="http://schemas.microsoft.com/office/drawing/2014/main" id="{D87ECE3B-6297-40AF-B101-A285EE251B9A}"/>
                </a:ext>
              </a:extLst>
            </p:cNvPr>
            <p:cNvSpPr>
              <a:spLocks noChangeArrowheads="1"/>
            </p:cNvSpPr>
            <p:nvPr/>
          </p:nvSpPr>
          <p:spPr bwMode="auto">
            <a:xfrm>
              <a:off x="123092" y="-1"/>
              <a:ext cx="96335" cy="490594"/>
            </a:xfrm>
            <a:custGeom>
              <a:avLst/>
              <a:gdLst>
                <a:gd name="T0" fmla="*/ 214827 w 21600"/>
                <a:gd name="T1" fmla="*/ 5571353 h 21600"/>
                <a:gd name="T2" fmla="*/ 214827 w 21600"/>
                <a:gd name="T3" fmla="*/ 5571353 h 21600"/>
                <a:gd name="T4" fmla="*/ 214827 w 21600"/>
                <a:gd name="T5" fmla="*/ 5571353 h 21600"/>
                <a:gd name="T6" fmla="*/ 214827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87" y="2651"/>
                  </a:lnTo>
                  <a:lnTo>
                    <a:pt x="17774" y="2651"/>
                  </a:lnTo>
                  <a:lnTo>
                    <a:pt x="17774" y="5333"/>
                  </a:lnTo>
                  <a:lnTo>
                    <a:pt x="6297" y="21318"/>
                  </a:lnTo>
                  <a:lnTo>
                    <a:pt x="4782" y="21412"/>
                  </a:lnTo>
                  <a:lnTo>
                    <a:pt x="3188" y="21490"/>
                  </a:lnTo>
                  <a:lnTo>
                    <a:pt x="1594" y="21553"/>
                  </a:lnTo>
                  <a:lnTo>
                    <a:pt x="0" y="21600"/>
                  </a:lnTo>
                  <a:lnTo>
                    <a:pt x="1913" y="18808"/>
                  </a:lnTo>
                  <a:lnTo>
                    <a:pt x="2949" y="18714"/>
                  </a:lnTo>
                  <a:lnTo>
                    <a:pt x="4065" y="18588"/>
                  </a:lnTo>
                  <a:lnTo>
                    <a:pt x="4942" y="18463"/>
                  </a:lnTo>
                  <a:lnTo>
                    <a:pt x="5818" y="18306"/>
                  </a:lnTo>
                  <a:lnTo>
                    <a:pt x="6536" y="18133"/>
                  </a:lnTo>
                  <a:lnTo>
                    <a:pt x="7173" y="17961"/>
                  </a:lnTo>
                  <a:lnTo>
                    <a:pt x="8289" y="17584"/>
                  </a:lnTo>
                  <a:lnTo>
                    <a:pt x="8688" y="17380"/>
                  </a:lnTo>
                  <a:lnTo>
                    <a:pt x="9007" y="17145"/>
                  </a:lnTo>
                  <a:lnTo>
                    <a:pt x="9166" y="16925"/>
                  </a:lnTo>
                  <a:lnTo>
                    <a:pt x="9246" y="16690"/>
                  </a:lnTo>
                  <a:lnTo>
                    <a:pt x="9166" y="16455"/>
                  </a:lnTo>
                  <a:lnTo>
                    <a:pt x="9007" y="16220"/>
                  </a:lnTo>
                  <a:lnTo>
                    <a:pt x="8688" y="16000"/>
                  </a:lnTo>
                  <a:lnTo>
                    <a:pt x="8289" y="15796"/>
                  </a:lnTo>
                  <a:lnTo>
                    <a:pt x="7731" y="15592"/>
                  </a:lnTo>
                  <a:lnTo>
                    <a:pt x="7173" y="15404"/>
                  </a:lnTo>
                  <a:lnTo>
                    <a:pt x="6536" y="15231"/>
                  </a:lnTo>
                  <a:lnTo>
                    <a:pt x="5818" y="15059"/>
                  </a:lnTo>
                  <a:lnTo>
                    <a:pt x="5261" y="14965"/>
                  </a:lnTo>
                  <a:lnTo>
                    <a:pt x="4782" y="14886"/>
                  </a:lnTo>
                  <a:lnTo>
                    <a:pt x="1538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5" name="Freeform 1031">
              <a:extLst>
                <a:ext uri="{FF2B5EF4-FFF2-40B4-BE49-F238E27FC236}">
                  <a16:creationId xmlns:a16="http://schemas.microsoft.com/office/drawing/2014/main" id="{95175418-142C-409D-A558-F1BA20D85D1D}"/>
                </a:ext>
              </a:extLst>
            </p:cNvPr>
            <p:cNvSpPr>
              <a:spLocks noChangeArrowheads="1"/>
            </p:cNvSpPr>
            <p:nvPr/>
          </p:nvSpPr>
          <p:spPr bwMode="auto">
            <a:xfrm>
              <a:off x="108820" y="-1"/>
              <a:ext cx="96336" cy="490594"/>
            </a:xfrm>
            <a:custGeom>
              <a:avLst/>
              <a:gdLst>
                <a:gd name="T0" fmla="*/ 214829 w 21600"/>
                <a:gd name="T1" fmla="*/ 5571353 h 21600"/>
                <a:gd name="T2" fmla="*/ 214829 w 21600"/>
                <a:gd name="T3" fmla="*/ 5571353 h 21600"/>
                <a:gd name="T4" fmla="*/ 214829 w 21600"/>
                <a:gd name="T5" fmla="*/ 5571353 h 21600"/>
                <a:gd name="T6" fmla="*/ 214829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0562" y="15440"/>
                  </a:lnTo>
                  <a:lnTo>
                    <a:pt x="9768" y="15236"/>
                  </a:lnTo>
                  <a:lnTo>
                    <a:pt x="8974" y="15048"/>
                  </a:lnTo>
                  <a:lnTo>
                    <a:pt x="8100" y="14907"/>
                  </a:lnTo>
                  <a:lnTo>
                    <a:pt x="7147" y="14766"/>
                  </a:lnTo>
                  <a:lnTo>
                    <a:pt x="6115" y="14656"/>
                  </a:lnTo>
                  <a:lnTo>
                    <a:pt x="5082" y="14562"/>
                  </a:lnTo>
                  <a:lnTo>
                    <a:pt x="7147" y="11615"/>
                  </a:lnTo>
                  <a:lnTo>
                    <a:pt x="7465" y="11615"/>
                  </a:lnTo>
                  <a:lnTo>
                    <a:pt x="7465" y="11176"/>
                  </a:lnTo>
                  <a:lnTo>
                    <a:pt x="15406" y="0"/>
                  </a:lnTo>
                  <a:lnTo>
                    <a:pt x="21600" y="0"/>
                  </a:lnTo>
                  <a:close/>
                  <a:moveTo>
                    <a:pt x="8497" y="18387"/>
                  </a:moveTo>
                  <a:lnTo>
                    <a:pt x="6274" y="21475"/>
                  </a:lnTo>
                  <a:lnTo>
                    <a:pt x="4924" y="21537"/>
                  </a:lnTo>
                  <a:lnTo>
                    <a:pt x="2224" y="21600"/>
                  </a:lnTo>
                  <a:lnTo>
                    <a:pt x="0" y="21600"/>
                  </a:lnTo>
                  <a:lnTo>
                    <a:pt x="1985" y="18951"/>
                  </a:lnTo>
                  <a:lnTo>
                    <a:pt x="3732" y="18888"/>
                  </a:lnTo>
                  <a:lnTo>
                    <a:pt x="5479" y="18763"/>
                  </a:lnTo>
                  <a:lnTo>
                    <a:pt x="6274" y="18684"/>
                  </a:lnTo>
                  <a:lnTo>
                    <a:pt x="7068" y="18590"/>
                  </a:lnTo>
                  <a:lnTo>
                    <a:pt x="7782" y="18496"/>
                  </a:lnTo>
                  <a:lnTo>
                    <a:pt x="8497" y="1838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6" name="Freeform 1032">
              <a:extLst>
                <a:ext uri="{FF2B5EF4-FFF2-40B4-BE49-F238E27FC236}">
                  <a16:creationId xmlns:a16="http://schemas.microsoft.com/office/drawing/2014/main" id="{160E2D03-8922-474E-B332-65562965D1C9}"/>
                </a:ext>
              </a:extLst>
            </p:cNvPr>
            <p:cNvSpPr>
              <a:spLocks noChangeArrowheads="1"/>
            </p:cNvSpPr>
            <p:nvPr/>
          </p:nvSpPr>
          <p:spPr bwMode="auto">
            <a:xfrm>
              <a:off x="94548" y="-1"/>
              <a:ext cx="96336" cy="490594"/>
            </a:xfrm>
            <a:custGeom>
              <a:avLst/>
              <a:gdLst>
                <a:gd name="T0" fmla="*/ 214829 w 21600"/>
                <a:gd name="T1" fmla="*/ 5571353 h 21600"/>
                <a:gd name="T2" fmla="*/ 214829 w 21600"/>
                <a:gd name="T3" fmla="*/ 5571353 h 21600"/>
                <a:gd name="T4" fmla="*/ 214829 w 21600"/>
                <a:gd name="T5" fmla="*/ 5571353 h 21600"/>
                <a:gd name="T6" fmla="*/ 214829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0999" y="14875"/>
                  </a:lnTo>
                  <a:lnTo>
                    <a:pt x="10362" y="14781"/>
                  </a:lnTo>
                  <a:lnTo>
                    <a:pt x="9724" y="14703"/>
                  </a:lnTo>
                  <a:lnTo>
                    <a:pt x="8927" y="14625"/>
                  </a:lnTo>
                  <a:lnTo>
                    <a:pt x="7492" y="14499"/>
                  </a:lnTo>
                  <a:lnTo>
                    <a:pt x="6775" y="14452"/>
                  </a:lnTo>
                  <a:lnTo>
                    <a:pt x="5181" y="14390"/>
                  </a:lnTo>
                  <a:lnTo>
                    <a:pt x="7094" y="11615"/>
                  </a:lnTo>
                  <a:lnTo>
                    <a:pt x="10521" y="11615"/>
                  </a:lnTo>
                  <a:lnTo>
                    <a:pt x="10521" y="6850"/>
                  </a:lnTo>
                  <a:lnTo>
                    <a:pt x="15463" y="0"/>
                  </a:lnTo>
                  <a:lnTo>
                    <a:pt x="21600" y="0"/>
                  </a:lnTo>
                  <a:close/>
                  <a:moveTo>
                    <a:pt x="8130" y="18794"/>
                  </a:moveTo>
                  <a:lnTo>
                    <a:pt x="6217" y="21584"/>
                  </a:lnTo>
                  <a:lnTo>
                    <a:pt x="5021" y="21600"/>
                  </a:lnTo>
                  <a:lnTo>
                    <a:pt x="2790" y="21600"/>
                  </a:lnTo>
                  <a:lnTo>
                    <a:pt x="1913" y="21584"/>
                  </a:lnTo>
                  <a:lnTo>
                    <a:pt x="0" y="21553"/>
                  </a:lnTo>
                  <a:lnTo>
                    <a:pt x="1913" y="18935"/>
                  </a:lnTo>
                  <a:lnTo>
                    <a:pt x="2790" y="18951"/>
                  </a:lnTo>
                  <a:lnTo>
                    <a:pt x="4862" y="18951"/>
                  </a:lnTo>
                  <a:lnTo>
                    <a:pt x="6058" y="18920"/>
                  </a:lnTo>
                  <a:lnTo>
                    <a:pt x="8130" y="1879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7" name="Freeform 1033">
              <a:extLst>
                <a:ext uri="{FF2B5EF4-FFF2-40B4-BE49-F238E27FC236}">
                  <a16:creationId xmlns:a16="http://schemas.microsoft.com/office/drawing/2014/main" id="{25E4C203-232A-4ADA-A0BD-A96F6958D1D8}"/>
                </a:ext>
              </a:extLst>
            </p:cNvPr>
            <p:cNvSpPr>
              <a:spLocks noChangeArrowheads="1"/>
            </p:cNvSpPr>
            <p:nvPr/>
          </p:nvSpPr>
          <p:spPr bwMode="auto">
            <a:xfrm>
              <a:off x="82061" y="-1"/>
              <a:ext cx="96336" cy="490594"/>
            </a:xfrm>
            <a:custGeom>
              <a:avLst/>
              <a:gdLst>
                <a:gd name="T0" fmla="*/ 214829 w 21600"/>
                <a:gd name="T1" fmla="*/ 5571353 h 21600"/>
                <a:gd name="T2" fmla="*/ 214829 w 21600"/>
                <a:gd name="T3" fmla="*/ 5571353 h 21600"/>
                <a:gd name="T4" fmla="*/ 214829 w 21600"/>
                <a:gd name="T5" fmla="*/ 5571353 h 21600"/>
                <a:gd name="T6" fmla="*/ 214829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3570" y="11176"/>
                  </a:lnTo>
                  <a:lnTo>
                    <a:pt x="13570" y="2539"/>
                  </a:lnTo>
                  <a:lnTo>
                    <a:pt x="15417" y="0"/>
                  </a:lnTo>
                  <a:lnTo>
                    <a:pt x="21600" y="0"/>
                  </a:lnTo>
                  <a:close/>
                  <a:moveTo>
                    <a:pt x="13249" y="11615"/>
                  </a:moveTo>
                  <a:lnTo>
                    <a:pt x="11161" y="14562"/>
                  </a:lnTo>
                  <a:lnTo>
                    <a:pt x="10117" y="14468"/>
                  </a:lnTo>
                  <a:lnTo>
                    <a:pt x="9074" y="14421"/>
                  </a:lnTo>
                  <a:lnTo>
                    <a:pt x="7869" y="14390"/>
                  </a:lnTo>
                  <a:lnTo>
                    <a:pt x="6745" y="14374"/>
                  </a:lnTo>
                  <a:lnTo>
                    <a:pt x="5862" y="14390"/>
                  </a:lnTo>
                  <a:lnTo>
                    <a:pt x="5059" y="14405"/>
                  </a:lnTo>
                  <a:lnTo>
                    <a:pt x="6986" y="11615"/>
                  </a:lnTo>
                  <a:lnTo>
                    <a:pt x="13249" y="11615"/>
                  </a:lnTo>
                  <a:close/>
                  <a:moveTo>
                    <a:pt x="8030" y="18951"/>
                  </a:moveTo>
                  <a:lnTo>
                    <a:pt x="6022" y="21600"/>
                  </a:lnTo>
                  <a:lnTo>
                    <a:pt x="4497" y="21584"/>
                  </a:lnTo>
                  <a:lnTo>
                    <a:pt x="2891" y="21553"/>
                  </a:lnTo>
                  <a:lnTo>
                    <a:pt x="0" y="21428"/>
                  </a:lnTo>
                  <a:lnTo>
                    <a:pt x="1847" y="18747"/>
                  </a:lnTo>
                  <a:lnTo>
                    <a:pt x="2971" y="18841"/>
                  </a:lnTo>
                  <a:lnTo>
                    <a:pt x="4256" y="18904"/>
                  </a:lnTo>
                  <a:lnTo>
                    <a:pt x="5460" y="18951"/>
                  </a:lnTo>
                  <a:lnTo>
                    <a:pt x="8030" y="1895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8" name="Freeform 1034">
              <a:extLst>
                <a:ext uri="{FF2B5EF4-FFF2-40B4-BE49-F238E27FC236}">
                  <a16:creationId xmlns:a16="http://schemas.microsoft.com/office/drawing/2014/main" id="{3EFBD53C-C144-46BD-8060-29E42BC1D898}"/>
                </a:ext>
              </a:extLst>
            </p:cNvPr>
            <p:cNvSpPr>
              <a:spLocks noChangeArrowheads="1"/>
            </p:cNvSpPr>
            <p:nvPr/>
          </p:nvSpPr>
          <p:spPr bwMode="auto">
            <a:xfrm>
              <a:off x="67790" y="-1"/>
              <a:ext cx="96335" cy="490594"/>
            </a:xfrm>
            <a:custGeom>
              <a:avLst/>
              <a:gdLst>
                <a:gd name="T0" fmla="*/ 214827 w 21600"/>
                <a:gd name="T1" fmla="*/ 5571353 h 21600"/>
                <a:gd name="T2" fmla="*/ 214827 w 21600"/>
                <a:gd name="T3" fmla="*/ 5571353 h 21600"/>
                <a:gd name="T4" fmla="*/ 214827 w 21600"/>
                <a:gd name="T5" fmla="*/ 5571353 h 21600"/>
                <a:gd name="T6" fmla="*/ 214827 w 21600"/>
                <a:gd name="T7" fmla="*/ 557135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6603" y="6865"/>
                  </a:lnTo>
                  <a:lnTo>
                    <a:pt x="16603" y="0"/>
                  </a:lnTo>
                  <a:lnTo>
                    <a:pt x="21600" y="0"/>
                  </a:lnTo>
                  <a:close/>
                  <a:moveTo>
                    <a:pt x="13137" y="11640"/>
                  </a:moveTo>
                  <a:lnTo>
                    <a:pt x="11203" y="14421"/>
                  </a:lnTo>
                  <a:lnTo>
                    <a:pt x="10478" y="14421"/>
                  </a:lnTo>
                  <a:lnTo>
                    <a:pt x="9752" y="14405"/>
                  </a:lnTo>
                  <a:lnTo>
                    <a:pt x="8463" y="14421"/>
                  </a:lnTo>
                  <a:lnTo>
                    <a:pt x="7173" y="14468"/>
                  </a:lnTo>
                  <a:lnTo>
                    <a:pt x="5884" y="14531"/>
                  </a:lnTo>
                  <a:lnTo>
                    <a:pt x="4755" y="14641"/>
                  </a:lnTo>
                  <a:lnTo>
                    <a:pt x="6931" y="11640"/>
                  </a:lnTo>
                  <a:lnTo>
                    <a:pt x="13137" y="11640"/>
                  </a:lnTo>
                  <a:close/>
                  <a:moveTo>
                    <a:pt x="7899" y="18977"/>
                  </a:moveTo>
                  <a:lnTo>
                    <a:pt x="5964" y="21600"/>
                  </a:lnTo>
                  <a:lnTo>
                    <a:pt x="2901" y="21474"/>
                  </a:lnTo>
                  <a:lnTo>
                    <a:pt x="1370" y="21380"/>
                  </a:lnTo>
                  <a:lnTo>
                    <a:pt x="0" y="21270"/>
                  </a:lnTo>
                  <a:lnTo>
                    <a:pt x="2015" y="18442"/>
                  </a:lnTo>
                  <a:lnTo>
                    <a:pt x="3304" y="18631"/>
                  </a:lnTo>
                  <a:lnTo>
                    <a:pt x="4030" y="18710"/>
                  </a:lnTo>
                  <a:lnTo>
                    <a:pt x="4675" y="18788"/>
                  </a:lnTo>
                  <a:lnTo>
                    <a:pt x="5481" y="18851"/>
                  </a:lnTo>
                  <a:lnTo>
                    <a:pt x="6206" y="18898"/>
                  </a:lnTo>
                  <a:lnTo>
                    <a:pt x="7093" y="18945"/>
                  </a:lnTo>
                  <a:lnTo>
                    <a:pt x="7899" y="18977"/>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69" name="Freeform 1035">
              <a:extLst>
                <a:ext uri="{FF2B5EF4-FFF2-40B4-BE49-F238E27FC236}">
                  <a16:creationId xmlns:a16="http://schemas.microsoft.com/office/drawing/2014/main" id="{1D81BB9B-0243-46D0-810B-8A3246C8AD60}"/>
                </a:ext>
              </a:extLst>
            </p:cNvPr>
            <p:cNvSpPr>
              <a:spLocks noChangeArrowheads="1"/>
            </p:cNvSpPr>
            <p:nvPr/>
          </p:nvSpPr>
          <p:spPr bwMode="auto">
            <a:xfrm>
              <a:off x="55301" y="-1"/>
              <a:ext cx="94551" cy="487025"/>
            </a:xfrm>
            <a:custGeom>
              <a:avLst/>
              <a:gdLst>
                <a:gd name="T0" fmla="*/ 206944 w 21600"/>
                <a:gd name="T1" fmla="*/ 5490598 h 21600"/>
                <a:gd name="T2" fmla="*/ 206944 w 21600"/>
                <a:gd name="T3" fmla="*/ 5490598 h 21600"/>
                <a:gd name="T4" fmla="*/ 206944 w 21600"/>
                <a:gd name="T5" fmla="*/ 5490598 h 21600"/>
                <a:gd name="T6" fmla="*/ 206944 w 21600"/>
                <a:gd name="T7" fmla="*/ 549059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732" y="2560"/>
                  </a:lnTo>
                  <a:lnTo>
                    <a:pt x="19732" y="0"/>
                  </a:lnTo>
                  <a:lnTo>
                    <a:pt x="21600" y="0"/>
                  </a:lnTo>
                  <a:close/>
                  <a:moveTo>
                    <a:pt x="13074" y="11709"/>
                  </a:moveTo>
                  <a:lnTo>
                    <a:pt x="11125" y="14521"/>
                  </a:lnTo>
                  <a:lnTo>
                    <a:pt x="10150" y="14553"/>
                  </a:lnTo>
                  <a:lnTo>
                    <a:pt x="9176" y="14600"/>
                  </a:lnTo>
                  <a:lnTo>
                    <a:pt x="8283" y="14679"/>
                  </a:lnTo>
                  <a:lnTo>
                    <a:pt x="6659" y="14837"/>
                  </a:lnTo>
                  <a:lnTo>
                    <a:pt x="4466" y="15169"/>
                  </a:lnTo>
                  <a:lnTo>
                    <a:pt x="4304" y="15201"/>
                  </a:lnTo>
                  <a:lnTo>
                    <a:pt x="6821" y="11709"/>
                  </a:lnTo>
                  <a:lnTo>
                    <a:pt x="13074" y="11709"/>
                  </a:lnTo>
                  <a:close/>
                  <a:moveTo>
                    <a:pt x="7877" y="18898"/>
                  </a:moveTo>
                  <a:lnTo>
                    <a:pt x="6009" y="21600"/>
                  </a:lnTo>
                  <a:lnTo>
                    <a:pt x="4385" y="21505"/>
                  </a:lnTo>
                  <a:lnTo>
                    <a:pt x="2923" y="21395"/>
                  </a:lnTo>
                  <a:lnTo>
                    <a:pt x="1462" y="21268"/>
                  </a:lnTo>
                  <a:lnTo>
                    <a:pt x="0" y="21110"/>
                  </a:lnTo>
                  <a:lnTo>
                    <a:pt x="2355" y="17887"/>
                  </a:lnTo>
                  <a:lnTo>
                    <a:pt x="3329" y="18171"/>
                  </a:lnTo>
                  <a:lnTo>
                    <a:pt x="3817" y="18329"/>
                  </a:lnTo>
                  <a:lnTo>
                    <a:pt x="4466" y="18440"/>
                  </a:lnTo>
                  <a:lnTo>
                    <a:pt x="5278" y="18582"/>
                  </a:lnTo>
                  <a:lnTo>
                    <a:pt x="6090" y="18708"/>
                  </a:lnTo>
                  <a:lnTo>
                    <a:pt x="6983" y="18819"/>
                  </a:lnTo>
                  <a:lnTo>
                    <a:pt x="7877" y="1889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0" name="Freeform 1036">
              <a:extLst>
                <a:ext uri="{FF2B5EF4-FFF2-40B4-BE49-F238E27FC236}">
                  <a16:creationId xmlns:a16="http://schemas.microsoft.com/office/drawing/2014/main" id="{3838BD4A-4134-4315-A8AB-4E5218917CAE}"/>
                </a:ext>
              </a:extLst>
            </p:cNvPr>
            <p:cNvSpPr>
              <a:spLocks noChangeArrowheads="1"/>
            </p:cNvSpPr>
            <p:nvPr/>
          </p:nvSpPr>
          <p:spPr bwMode="auto">
            <a:xfrm>
              <a:off x="42814" y="264026"/>
              <a:ext cx="57089" cy="219430"/>
            </a:xfrm>
            <a:custGeom>
              <a:avLst/>
              <a:gdLst>
                <a:gd name="T0" fmla="*/ 75445 w 21600"/>
                <a:gd name="T1" fmla="*/ 1114572 h 21600"/>
                <a:gd name="T2" fmla="*/ 75445 w 21600"/>
                <a:gd name="T3" fmla="*/ 1114572 h 21600"/>
                <a:gd name="T4" fmla="*/ 75445 w 21600"/>
                <a:gd name="T5" fmla="*/ 1114572 h 21600"/>
                <a:gd name="T6" fmla="*/ 75445 w 21600"/>
                <a:gd name="T7" fmla="*/ 11145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909" y="6730"/>
                  </a:lnTo>
                  <a:lnTo>
                    <a:pt x="14901" y="7153"/>
                  </a:lnTo>
                  <a:lnTo>
                    <a:pt x="13671" y="7435"/>
                  </a:lnTo>
                  <a:lnTo>
                    <a:pt x="12304" y="7717"/>
                  </a:lnTo>
                  <a:lnTo>
                    <a:pt x="10937" y="8104"/>
                  </a:lnTo>
                  <a:lnTo>
                    <a:pt x="9843" y="8492"/>
                  </a:lnTo>
                  <a:lnTo>
                    <a:pt x="8886" y="8915"/>
                  </a:lnTo>
                  <a:lnTo>
                    <a:pt x="8066" y="9373"/>
                  </a:lnTo>
                  <a:lnTo>
                    <a:pt x="7382" y="9831"/>
                  </a:lnTo>
                  <a:lnTo>
                    <a:pt x="6835" y="10324"/>
                  </a:lnTo>
                  <a:lnTo>
                    <a:pt x="6562" y="10853"/>
                  </a:lnTo>
                  <a:lnTo>
                    <a:pt x="6562" y="11910"/>
                  </a:lnTo>
                  <a:lnTo>
                    <a:pt x="6835" y="12403"/>
                  </a:lnTo>
                  <a:lnTo>
                    <a:pt x="7382" y="12932"/>
                  </a:lnTo>
                  <a:lnTo>
                    <a:pt x="8066" y="13390"/>
                  </a:lnTo>
                  <a:lnTo>
                    <a:pt x="8886" y="13813"/>
                  </a:lnTo>
                  <a:lnTo>
                    <a:pt x="9843" y="14236"/>
                  </a:lnTo>
                  <a:lnTo>
                    <a:pt x="10937" y="14623"/>
                  </a:lnTo>
                  <a:lnTo>
                    <a:pt x="12304" y="15011"/>
                  </a:lnTo>
                  <a:lnTo>
                    <a:pt x="12714" y="15152"/>
                  </a:lnTo>
                  <a:lnTo>
                    <a:pt x="13261" y="15257"/>
                  </a:lnTo>
                  <a:lnTo>
                    <a:pt x="9843" y="21600"/>
                  </a:lnTo>
                  <a:lnTo>
                    <a:pt x="4648" y="20966"/>
                  </a:lnTo>
                  <a:lnTo>
                    <a:pt x="0" y="20120"/>
                  </a:lnTo>
                  <a:lnTo>
                    <a:pt x="10390" y="1092"/>
                  </a:lnTo>
                  <a:lnTo>
                    <a:pt x="10937" y="1022"/>
                  </a:lnTo>
                  <a:lnTo>
                    <a:pt x="11620" y="951"/>
                  </a:lnTo>
                  <a:lnTo>
                    <a:pt x="1162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1" name="Freeform 1037">
              <a:extLst>
                <a:ext uri="{FF2B5EF4-FFF2-40B4-BE49-F238E27FC236}">
                  <a16:creationId xmlns:a16="http://schemas.microsoft.com/office/drawing/2014/main" id="{3C885D6A-D00A-4008-959B-76C89726A9BD}"/>
                </a:ext>
              </a:extLst>
            </p:cNvPr>
            <p:cNvSpPr>
              <a:spLocks noChangeArrowheads="1"/>
            </p:cNvSpPr>
            <p:nvPr/>
          </p:nvSpPr>
          <p:spPr bwMode="auto">
            <a:xfrm>
              <a:off x="30326" y="264026"/>
              <a:ext cx="55304" cy="212294"/>
            </a:xfrm>
            <a:custGeom>
              <a:avLst/>
              <a:gdLst>
                <a:gd name="T0" fmla="*/ 70799 w 21600"/>
                <a:gd name="T1" fmla="*/ 1043258 h 21600"/>
                <a:gd name="T2" fmla="*/ 70799 w 21600"/>
                <a:gd name="T3" fmla="*/ 1043258 h 21600"/>
                <a:gd name="T4" fmla="*/ 70799 w 21600"/>
                <a:gd name="T5" fmla="*/ 1043258 h 21600"/>
                <a:gd name="T6" fmla="*/ 70799 w 21600"/>
                <a:gd name="T7" fmla="*/ 104325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252" y="8023"/>
                  </a:lnTo>
                  <a:lnTo>
                    <a:pt x="15990" y="8386"/>
                  </a:lnTo>
                  <a:lnTo>
                    <a:pt x="14868" y="8785"/>
                  </a:lnTo>
                  <a:lnTo>
                    <a:pt x="13886" y="9257"/>
                  </a:lnTo>
                  <a:lnTo>
                    <a:pt x="13044" y="9693"/>
                  </a:lnTo>
                  <a:lnTo>
                    <a:pt x="12483" y="10165"/>
                  </a:lnTo>
                  <a:lnTo>
                    <a:pt x="11922" y="10673"/>
                  </a:lnTo>
                  <a:lnTo>
                    <a:pt x="11642" y="11217"/>
                  </a:lnTo>
                  <a:lnTo>
                    <a:pt x="11642" y="12052"/>
                  </a:lnTo>
                  <a:lnTo>
                    <a:pt x="11922" y="12706"/>
                  </a:lnTo>
                  <a:lnTo>
                    <a:pt x="12203" y="12996"/>
                  </a:lnTo>
                  <a:lnTo>
                    <a:pt x="12483" y="13323"/>
                  </a:lnTo>
                  <a:lnTo>
                    <a:pt x="12904" y="13650"/>
                  </a:lnTo>
                  <a:lnTo>
                    <a:pt x="13325" y="13904"/>
                  </a:lnTo>
                  <a:lnTo>
                    <a:pt x="13886" y="14194"/>
                  </a:lnTo>
                  <a:lnTo>
                    <a:pt x="9818" y="21600"/>
                  </a:lnTo>
                  <a:lnTo>
                    <a:pt x="7434" y="21201"/>
                  </a:lnTo>
                  <a:lnTo>
                    <a:pt x="5190" y="20765"/>
                  </a:lnTo>
                  <a:lnTo>
                    <a:pt x="2945" y="20293"/>
                  </a:lnTo>
                  <a:lnTo>
                    <a:pt x="701" y="19785"/>
                  </a:lnTo>
                  <a:lnTo>
                    <a:pt x="0" y="19603"/>
                  </a:lnTo>
                  <a:lnTo>
                    <a:pt x="9678" y="1851"/>
                  </a:lnTo>
                  <a:lnTo>
                    <a:pt x="11501" y="1597"/>
                  </a:lnTo>
                  <a:lnTo>
                    <a:pt x="13184" y="1379"/>
                  </a:lnTo>
                  <a:lnTo>
                    <a:pt x="15008" y="1162"/>
                  </a:lnTo>
                  <a:lnTo>
                    <a:pt x="16831" y="980"/>
                  </a:lnTo>
                  <a:lnTo>
                    <a:pt x="1683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2" name="Freeform 1038">
              <a:extLst>
                <a:ext uri="{FF2B5EF4-FFF2-40B4-BE49-F238E27FC236}">
                  <a16:creationId xmlns:a16="http://schemas.microsoft.com/office/drawing/2014/main" id="{846EB7CB-1932-4E33-A999-32B905F46189}"/>
                </a:ext>
              </a:extLst>
            </p:cNvPr>
            <p:cNvSpPr>
              <a:spLocks noChangeArrowheads="1"/>
            </p:cNvSpPr>
            <p:nvPr/>
          </p:nvSpPr>
          <p:spPr bwMode="auto">
            <a:xfrm>
              <a:off x="0" y="274730"/>
              <a:ext cx="69575" cy="192670"/>
            </a:xfrm>
            <a:custGeom>
              <a:avLst/>
              <a:gdLst>
                <a:gd name="T0" fmla="*/ 112054 w 21600"/>
                <a:gd name="T1" fmla="*/ 859299 h 21600"/>
                <a:gd name="T2" fmla="*/ 112054 w 21600"/>
                <a:gd name="T3" fmla="*/ 859299 h 21600"/>
                <a:gd name="T4" fmla="*/ 112054 w 21600"/>
                <a:gd name="T5" fmla="*/ 859299 h 21600"/>
                <a:gd name="T6" fmla="*/ 112054 w 21600"/>
                <a:gd name="T7" fmla="*/ 85929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3267" y="21600"/>
                  </a:lnTo>
                  <a:lnTo>
                    <a:pt x="11622" y="21120"/>
                  </a:lnTo>
                  <a:lnTo>
                    <a:pt x="9978" y="20560"/>
                  </a:lnTo>
                  <a:lnTo>
                    <a:pt x="8881" y="20160"/>
                  </a:lnTo>
                  <a:lnTo>
                    <a:pt x="7894" y="19680"/>
                  </a:lnTo>
                  <a:lnTo>
                    <a:pt x="6798" y="19200"/>
                  </a:lnTo>
                  <a:lnTo>
                    <a:pt x="5921" y="18720"/>
                  </a:lnTo>
                  <a:lnTo>
                    <a:pt x="5044" y="18200"/>
                  </a:lnTo>
                  <a:lnTo>
                    <a:pt x="4057" y="17640"/>
                  </a:lnTo>
                  <a:lnTo>
                    <a:pt x="3289" y="17120"/>
                  </a:lnTo>
                  <a:lnTo>
                    <a:pt x="2631" y="16560"/>
                  </a:lnTo>
                  <a:lnTo>
                    <a:pt x="1535" y="15440"/>
                  </a:lnTo>
                  <a:lnTo>
                    <a:pt x="1096" y="14800"/>
                  </a:lnTo>
                  <a:lnTo>
                    <a:pt x="658" y="14200"/>
                  </a:lnTo>
                  <a:lnTo>
                    <a:pt x="329" y="13600"/>
                  </a:lnTo>
                  <a:lnTo>
                    <a:pt x="110" y="12920"/>
                  </a:lnTo>
                  <a:lnTo>
                    <a:pt x="0" y="12320"/>
                  </a:lnTo>
                  <a:lnTo>
                    <a:pt x="0" y="11040"/>
                  </a:lnTo>
                  <a:lnTo>
                    <a:pt x="110" y="10360"/>
                  </a:lnTo>
                  <a:lnTo>
                    <a:pt x="329" y="9760"/>
                  </a:lnTo>
                  <a:lnTo>
                    <a:pt x="658" y="9160"/>
                  </a:lnTo>
                  <a:lnTo>
                    <a:pt x="1096" y="8520"/>
                  </a:lnTo>
                  <a:lnTo>
                    <a:pt x="1535" y="7920"/>
                  </a:lnTo>
                  <a:lnTo>
                    <a:pt x="2631" y="6800"/>
                  </a:lnTo>
                  <a:lnTo>
                    <a:pt x="3289" y="6200"/>
                  </a:lnTo>
                  <a:lnTo>
                    <a:pt x="4057" y="5680"/>
                  </a:lnTo>
                  <a:lnTo>
                    <a:pt x="5044" y="5160"/>
                  </a:lnTo>
                  <a:lnTo>
                    <a:pt x="5921" y="4640"/>
                  </a:lnTo>
                  <a:lnTo>
                    <a:pt x="6798" y="4160"/>
                  </a:lnTo>
                  <a:lnTo>
                    <a:pt x="7894" y="3640"/>
                  </a:lnTo>
                  <a:lnTo>
                    <a:pt x="8881" y="3200"/>
                  </a:lnTo>
                  <a:lnTo>
                    <a:pt x="9978" y="2760"/>
                  </a:lnTo>
                  <a:lnTo>
                    <a:pt x="11403" y="2360"/>
                  </a:lnTo>
                  <a:lnTo>
                    <a:pt x="12609" y="1920"/>
                  </a:lnTo>
                  <a:lnTo>
                    <a:pt x="14035" y="1520"/>
                  </a:lnTo>
                  <a:lnTo>
                    <a:pt x="15350" y="1160"/>
                  </a:lnTo>
                  <a:lnTo>
                    <a:pt x="18420" y="520"/>
                  </a:lnTo>
                  <a:lnTo>
                    <a:pt x="19955" y="24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3" name="Freeform 1039">
              <a:extLst>
                <a:ext uri="{FF2B5EF4-FFF2-40B4-BE49-F238E27FC236}">
                  <a16:creationId xmlns:a16="http://schemas.microsoft.com/office/drawing/2014/main" id="{3D1FC22C-0EA2-4164-94BE-DB2C8A175C08}"/>
                </a:ext>
              </a:extLst>
            </p:cNvPr>
            <p:cNvSpPr>
              <a:spLocks noChangeArrowheads="1"/>
            </p:cNvSpPr>
            <p:nvPr/>
          </p:nvSpPr>
          <p:spPr bwMode="auto">
            <a:xfrm>
              <a:off x="876707" y="355008"/>
              <a:ext cx="12703" cy="17841"/>
            </a:xfrm>
            <a:custGeom>
              <a:avLst/>
              <a:gdLst>
                <a:gd name="T0" fmla="*/ 3736 w 21600"/>
                <a:gd name="T1" fmla="*/ 7368 h 21600"/>
                <a:gd name="T2" fmla="*/ 3736 w 21600"/>
                <a:gd name="T3" fmla="*/ 7368 h 21600"/>
                <a:gd name="T4" fmla="*/ 3736 w 21600"/>
                <a:gd name="T5" fmla="*/ 7368 h 21600"/>
                <a:gd name="T6" fmla="*/ 3736 w 21600"/>
                <a:gd name="T7" fmla="*/ 736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0"/>
                  </a:lnTo>
                  <a:lnTo>
                    <a:pt x="21600" y="21600"/>
                  </a:lnTo>
                  <a:lnTo>
                    <a:pt x="0" y="216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4" name="Freeform 1040">
              <a:extLst>
                <a:ext uri="{FF2B5EF4-FFF2-40B4-BE49-F238E27FC236}">
                  <a16:creationId xmlns:a16="http://schemas.microsoft.com/office/drawing/2014/main" id="{2C4253A8-9480-4ED0-90C3-5B0CB7751F6A}"/>
                </a:ext>
              </a:extLst>
            </p:cNvPr>
            <p:cNvSpPr>
              <a:spLocks noChangeArrowheads="1"/>
            </p:cNvSpPr>
            <p:nvPr/>
          </p:nvSpPr>
          <p:spPr bwMode="auto">
            <a:xfrm>
              <a:off x="874031" y="335385"/>
              <a:ext cx="12702" cy="37465"/>
            </a:xfrm>
            <a:custGeom>
              <a:avLst/>
              <a:gdLst>
                <a:gd name="T0" fmla="*/ 3735 w 21600"/>
                <a:gd name="T1" fmla="*/ 32492 h 21600"/>
                <a:gd name="T2" fmla="*/ 3735 w 21600"/>
                <a:gd name="T3" fmla="*/ 32492 h 21600"/>
                <a:gd name="T4" fmla="*/ 3735 w 21600"/>
                <a:gd name="T5" fmla="*/ 32492 h 21600"/>
                <a:gd name="T6" fmla="*/ 3735 w 21600"/>
                <a:gd name="T7" fmla="*/ 324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0"/>
                  </a:lnTo>
                  <a:lnTo>
                    <a:pt x="21600" y="21600"/>
                  </a:lnTo>
                  <a:lnTo>
                    <a:pt x="0" y="2160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5" name="Freeform 1041">
              <a:extLst>
                <a:ext uri="{FF2B5EF4-FFF2-40B4-BE49-F238E27FC236}">
                  <a16:creationId xmlns:a16="http://schemas.microsoft.com/office/drawing/2014/main" id="{4470E3DB-8FB9-4B5F-BC27-15AB398CEEB8}"/>
                </a:ext>
              </a:extLst>
            </p:cNvPr>
            <p:cNvSpPr>
              <a:spLocks noChangeArrowheads="1"/>
            </p:cNvSpPr>
            <p:nvPr/>
          </p:nvSpPr>
          <p:spPr bwMode="auto">
            <a:xfrm>
              <a:off x="867002" y="313977"/>
              <a:ext cx="19624" cy="58873"/>
            </a:xfrm>
            <a:custGeom>
              <a:avLst/>
              <a:gdLst>
                <a:gd name="T0" fmla="*/ 8914 w 21600"/>
                <a:gd name="T1" fmla="*/ 80234 h 21600"/>
                <a:gd name="T2" fmla="*/ 8914 w 21600"/>
                <a:gd name="T3" fmla="*/ 80234 h 21600"/>
                <a:gd name="T4" fmla="*/ 8914 w 21600"/>
                <a:gd name="T5" fmla="*/ 80234 h 21600"/>
                <a:gd name="T6" fmla="*/ 8914 w 21600"/>
                <a:gd name="T7" fmla="*/ 8023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4709"/>
                  </a:moveTo>
                  <a:lnTo>
                    <a:pt x="14672" y="21600"/>
                  </a:lnTo>
                  <a:lnTo>
                    <a:pt x="0" y="21600"/>
                  </a:lnTo>
                  <a:lnTo>
                    <a:pt x="21600" y="0"/>
                  </a:lnTo>
                  <a:lnTo>
                    <a:pt x="21600" y="1470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6" name="Freeform 1042">
              <a:extLst>
                <a:ext uri="{FF2B5EF4-FFF2-40B4-BE49-F238E27FC236}">
                  <a16:creationId xmlns:a16="http://schemas.microsoft.com/office/drawing/2014/main" id="{DDAB10EF-1EB6-4EE5-A9F3-F0D7B643095C}"/>
                </a:ext>
              </a:extLst>
            </p:cNvPr>
            <p:cNvSpPr>
              <a:spLocks noChangeArrowheads="1"/>
            </p:cNvSpPr>
            <p:nvPr/>
          </p:nvSpPr>
          <p:spPr bwMode="auto">
            <a:xfrm>
              <a:off x="859866" y="294353"/>
              <a:ext cx="26760" cy="78496"/>
            </a:xfrm>
            <a:custGeom>
              <a:avLst/>
              <a:gdLst>
                <a:gd name="T0" fmla="*/ 16576 w 21600"/>
                <a:gd name="T1" fmla="*/ 142630 h 21600"/>
                <a:gd name="T2" fmla="*/ 16576 w 21600"/>
                <a:gd name="T3" fmla="*/ 142630 h 21600"/>
                <a:gd name="T4" fmla="*/ 16576 w 21600"/>
                <a:gd name="T5" fmla="*/ 142630 h 21600"/>
                <a:gd name="T6" fmla="*/ 16576 w 21600"/>
                <a:gd name="T7" fmla="*/ 1426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998"/>
                  </a:moveTo>
                  <a:lnTo>
                    <a:pt x="10952" y="21600"/>
                  </a:lnTo>
                  <a:lnTo>
                    <a:pt x="0" y="21600"/>
                  </a:lnTo>
                  <a:lnTo>
                    <a:pt x="21600" y="0"/>
                  </a:lnTo>
                  <a:lnTo>
                    <a:pt x="21600" y="1099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7" name="Freeform 1043">
              <a:extLst>
                <a:ext uri="{FF2B5EF4-FFF2-40B4-BE49-F238E27FC236}">
                  <a16:creationId xmlns:a16="http://schemas.microsoft.com/office/drawing/2014/main" id="{86CB4E40-C3D0-49A0-927A-3BC54097BEB8}"/>
                </a:ext>
              </a:extLst>
            </p:cNvPr>
            <p:cNvSpPr>
              <a:spLocks noChangeArrowheads="1"/>
            </p:cNvSpPr>
            <p:nvPr/>
          </p:nvSpPr>
          <p:spPr bwMode="auto">
            <a:xfrm>
              <a:off x="854513" y="274730"/>
              <a:ext cx="32113" cy="98120"/>
            </a:xfrm>
            <a:custGeom>
              <a:avLst/>
              <a:gdLst>
                <a:gd name="T0" fmla="*/ 23872 w 21600"/>
                <a:gd name="T1" fmla="*/ 222860 h 21600"/>
                <a:gd name="T2" fmla="*/ 23872 w 21600"/>
                <a:gd name="T3" fmla="*/ 222860 h 21600"/>
                <a:gd name="T4" fmla="*/ 23872 w 21600"/>
                <a:gd name="T5" fmla="*/ 222860 h 21600"/>
                <a:gd name="T6" fmla="*/ 23872 w 21600"/>
                <a:gd name="T7" fmla="*/ 2228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8750"/>
                  </a:moveTo>
                  <a:lnTo>
                    <a:pt x="8737" y="21600"/>
                  </a:lnTo>
                  <a:lnTo>
                    <a:pt x="0" y="21600"/>
                  </a:lnTo>
                  <a:lnTo>
                    <a:pt x="21600" y="0"/>
                  </a:lnTo>
                  <a:lnTo>
                    <a:pt x="21600" y="875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8" name="Freeform 1044">
              <a:extLst>
                <a:ext uri="{FF2B5EF4-FFF2-40B4-BE49-F238E27FC236}">
                  <a16:creationId xmlns:a16="http://schemas.microsoft.com/office/drawing/2014/main" id="{72675113-D053-4DDA-A2BD-09BF4277B2B3}"/>
                </a:ext>
              </a:extLst>
            </p:cNvPr>
            <p:cNvSpPr>
              <a:spLocks noChangeArrowheads="1"/>
            </p:cNvSpPr>
            <p:nvPr/>
          </p:nvSpPr>
          <p:spPr bwMode="auto">
            <a:xfrm>
              <a:off x="847378" y="255106"/>
              <a:ext cx="39248" cy="117743"/>
            </a:xfrm>
            <a:custGeom>
              <a:avLst/>
              <a:gdLst>
                <a:gd name="T0" fmla="*/ 35658 w 21600"/>
                <a:gd name="T1" fmla="*/ 320915 h 21600"/>
                <a:gd name="T2" fmla="*/ 35658 w 21600"/>
                <a:gd name="T3" fmla="*/ 320915 h 21600"/>
                <a:gd name="T4" fmla="*/ 35658 w 21600"/>
                <a:gd name="T5" fmla="*/ 320915 h 21600"/>
                <a:gd name="T6" fmla="*/ 35658 w 21600"/>
                <a:gd name="T7" fmla="*/ 32091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7288"/>
                  </a:moveTo>
                  <a:lnTo>
                    <a:pt x="7267" y="21600"/>
                  </a:lnTo>
                  <a:lnTo>
                    <a:pt x="0" y="21600"/>
                  </a:lnTo>
                  <a:lnTo>
                    <a:pt x="21600" y="0"/>
                  </a:lnTo>
                  <a:lnTo>
                    <a:pt x="21600" y="728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79" name="Freeform 1045">
              <a:extLst>
                <a:ext uri="{FF2B5EF4-FFF2-40B4-BE49-F238E27FC236}">
                  <a16:creationId xmlns:a16="http://schemas.microsoft.com/office/drawing/2014/main" id="{6F7F1EB3-D680-409D-A4D7-D6F98D5B9E35}"/>
                </a:ext>
              </a:extLst>
            </p:cNvPr>
            <p:cNvSpPr>
              <a:spLocks noChangeArrowheads="1"/>
            </p:cNvSpPr>
            <p:nvPr/>
          </p:nvSpPr>
          <p:spPr bwMode="auto">
            <a:xfrm>
              <a:off x="842026" y="235482"/>
              <a:ext cx="44600" cy="137368"/>
            </a:xfrm>
            <a:custGeom>
              <a:avLst/>
              <a:gdLst>
                <a:gd name="T0" fmla="*/ 46045 w 21600"/>
                <a:gd name="T1" fmla="*/ 436805 h 21600"/>
                <a:gd name="T2" fmla="*/ 46045 w 21600"/>
                <a:gd name="T3" fmla="*/ 436805 h 21600"/>
                <a:gd name="T4" fmla="*/ 46045 w 21600"/>
                <a:gd name="T5" fmla="*/ 436805 h 21600"/>
                <a:gd name="T6" fmla="*/ 46045 w 21600"/>
                <a:gd name="T7" fmla="*/ 4368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6228"/>
                  </a:moveTo>
                  <a:lnTo>
                    <a:pt x="6221" y="21600"/>
                  </a:lnTo>
                  <a:lnTo>
                    <a:pt x="0" y="21600"/>
                  </a:lnTo>
                  <a:lnTo>
                    <a:pt x="4838" y="16775"/>
                  </a:lnTo>
                  <a:lnTo>
                    <a:pt x="6912" y="16775"/>
                  </a:lnTo>
                  <a:lnTo>
                    <a:pt x="6912" y="14755"/>
                  </a:lnTo>
                  <a:lnTo>
                    <a:pt x="21600" y="0"/>
                  </a:lnTo>
                  <a:lnTo>
                    <a:pt x="21600" y="622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0" name="Freeform 1046">
              <a:extLst>
                <a:ext uri="{FF2B5EF4-FFF2-40B4-BE49-F238E27FC236}">
                  <a16:creationId xmlns:a16="http://schemas.microsoft.com/office/drawing/2014/main" id="{5383477C-A803-41D6-9B96-A5CF498D2FF6}"/>
                </a:ext>
              </a:extLst>
            </p:cNvPr>
            <p:cNvSpPr>
              <a:spLocks noChangeArrowheads="1"/>
            </p:cNvSpPr>
            <p:nvPr/>
          </p:nvSpPr>
          <p:spPr bwMode="auto">
            <a:xfrm>
              <a:off x="834890" y="215858"/>
              <a:ext cx="51736" cy="156991"/>
            </a:xfrm>
            <a:custGeom>
              <a:avLst/>
              <a:gdLst>
                <a:gd name="T0" fmla="*/ 61959 w 21600"/>
                <a:gd name="T1" fmla="*/ 570517 h 21600"/>
                <a:gd name="T2" fmla="*/ 61959 w 21600"/>
                <a:gd name="T3" fmla="*/ 570517 h 21600"/>
                <a:gd name="T4" fmla="*/ 61959 w 21600"/>
                <a:gd name="T5" fmla="*/ 570517 h 21600"/>
                <a:gd name="T6" fmla="*/ 61959 w 21600"/>
                <a:gd name="T7" fmla="*/ 5705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5449"/>
                  </a:moveTo>
                  <a:lnTo>
                    <a:pt x="5438" y="21600"/>
                  </a:lnTo>
                  <a:lnTo>
                    <a:pt x="0" y="21600"/>
                  </a:lnTo>
                  <a:lnTo>
                    <a:pt x="4229" y="17378"/>
                  </a:lnTo>
                  <a:lnTo>
                    <a:pt x="8761" y="17378"/>
                  </a:lnTo>
                  <a:lnTo>
                    <a:pt x="8761" y="12911"/>
                  </a:lnTo>
                  <a:lnTo>
                    <a:pt x="21600" y="0"/>
                  </a:lnTo>
                  <a:lnTo>
                    <a:pt x="21600" y="544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1" name="Freeform 1047">
              <a:extLst>
                <a:ext uri="{FF2B5EF4-FFF2-40B4-BE49-F238E27FC236}">
                  <a16:creationId xmlns:a16="http://schemas.microsoft.com/office/drawing/2014/main" id="{7E1BB51D-1D02-4DD5-8E00-5516D09F7FE1}"/>
                </a:ext>
              </a:extLst>
            </p:cNvPr>
            <p:cNvSpPr>
              <a:spLocks noChangeArrowheads="1"/>
            </p:cNvSpPr>
            <p:nvPr/>
          </p:nvSpPr>
          <p:spPr bwMode="auto">
            <a:xfrm>
              <a:off x="827755" y="210507"/>
              <a:ext cx="58871" cy="162343"/>
            </a:xfrm>
            <a:custGeom>
              <a:avLst/>
              <a:gdLst>
                <a:gd name="T0" fmla="*/ 80228 w 21600"/>
                <a:gd name="T1" fmla="*/ 610079 h 21600"/>
                <a:gd name="T2" fmla="*/ 80228 w 21600"/>
                <a:gd name="T3" fmla="*/ 610079 h 21600"/>
                <a:gd name="T4" fmla="*/ 80228 w 21600"/>
                <a:gd name="T5" fmla="*/ 610079 h 21600"/>
                <a:gd name="T6" fmla="*/ 80228 w 21600"/>
                <a:gd name="T7" fmla="*/ 61007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363"/>
                  </a:moveTo>
                  <a:lnTo>
                    <a:pt x="10196" y="15821"/>
                  </a:lnTo>
                  <a:lnTo>
                    <a:pt x="10196" y="13121"/>
                  </a:lnTo>
                  <a:lnTo>
                    <a:pt x="5903" y="17526"/>
                  </a:lnTo>
                  <a:lnTo>
                    <a:pt x="8586" y="17526"/>
                  </a:lnTo>
                  <a:lnTo>
                    <a:pt x="4830" y="21600"/>
                  </a:lnTo>
                  <a:lnTo>
                    <a:pt x="0" y="21600"/>
                  </a:lnTo>
                  <a:lnTo>
                    <a:pt x="19856" y="0"/>
                  </a:lnTo>
                  <a:lnTo>
                    <a:pt x="21600" y="0"/>
                  </a:lnTo>
                  <a:lnTo>
                    <a:pt x="21600" y="336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2" name="Freeform 1048">
              <a:extLst>
                <a:ext uri="{FF2B5EF4-FFF2-40B4-BE49-F238E27FC236}">
                  <a16:creationId xmlns:a16="http://schemas.microsoft.com/office/drawing/2014/main" id="{B6165666-C849-4BCA-B513-5C0F01E79104}"/>
                </a:ext>
              </a:extLst>
            </p:cNvPr>
            <p:cNvSpPr>
              <a:spLocks noChangeArrowheads="1"/>
            </p:cNvSpPr>
            <p:nvPr/>
          </p:nvSpPr>
          <p:spPr bwMode="auto">
            <a:xfrm>
              <a:off x="822402" y="176611"/>
              <a:ext cx="64224" cy="196238"/>
            </a:xfrm>
            <a:custGeom>
              <a:avLst/>
              <a:gdLst>
                <a:gd name="T0" fmla="*/ 95480 w 21600"/>
                <a:gd name="T1" fmla="*/ 891420 h 21600"/>
                <a:gd name="T2" fmla="*/ 95480 w 21600"/>
                <a:gd name="T3" fmla="*/ 891420 h 21600"/>
                <a:gd name="T4" fmla="*/ 95480 w 21600"/>
                <a:gd name="T5" fmla="*/ 891420 h 21600"/>
                <a:gd name="T6" fmla="*/ 95480 w 21600"/>
                <a:gd name="T7" fmla="*/ 8914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4351"/>
                  </a:moveTo>
                  <a:lnTo>
                    <a:pt x="11343" y="14661"/>
                  </a:lnTo>
                  <a:lnTo>
                    <a:pt x="11343" y="14583"/>
                  </a:lnTo>
                  <a:lnTo>
                    <a:pt x="7482" y="18229"/>
                  </a:lnTo>
                  <a:lnTo>
                    <a:pt x="7723" y="18229"/>
                  </a:lnTo>
                  <a:lnTo>
                    <a:pt x="4344" y="21600"/>
                  </a:lnTo>
                  <a:lnTo>
                    <a:pt x="0" y="21600"/>
                  </a:lnTo>
                  <a:lnTo>
                    <a:pt x="17859" y="3724"/>
                  </a:lnTo>
                  <a:lnTo>
                    <a:pt x="21600" y="3724"/>
                  </a:lnTo>
                  <a:lnTo>
                    <a:pt x="21600" y="4351"/>
                  </a:lnTo>
                  <a:close/>
                  <a:moveTo>
                    <a:pt x="20514" y="1058"/>
                  </a:moveTo>
                  <a:lnTo>
                    <a:pt x="21600" y="0"/>
                  </a:lnTo>
                  <a:lnTo>
                    <a:pt x="21600" y="1058"/>
                  </a:lnTo>
                  <a:lnTo>
                    <a:pt x="20514" y="10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3" name="Freeform 1049">
              <a:extLst>
                <a:ext uri="{FF2B5EF4-FFF2-40B4-BE49-F238E27FC236}">
                  <a16:creationId xmlns:a16="http://schemas.microsoft.com/office/drawing/2014/main" id="{2587C188-78F1-41FC-939C-B3309CEAAB9F}"/>
                </a:ext>
              </a:extLst>
            </p:cNvPr>
            <p:cNvSpPr>
              <a:spLocks noChangeArrowheads="1"/>
            </p:cNvSpPr>
            <p:nvPr/>
          </p:nvSpPr>
          <p:spPr bwMode="auto">
            <a:xfrm>
              <a:off x="815266" y="156988"/>
              <a:ext cx="71360" cy="215862"/>
            </a:xfrm>
            <a:custGeom>
              <a:avLst/>
              <a:gdLst>
                <a:gd name="T0" fmla="*/ 117876 w 21600"/>
                <a:gd name="T1" fmla="*/ 1078620 h 21600"/>
                <a:gd name="T2" fmla="*/ 117876 w 21600"/>
                <a:gd name="T3" fmla="*/ 1078620 h 21600"/>
                <a:gd name="T4" fmla="*/ 117876 w 21600"/>
                <a:gd name="T5" fmla="*/ 1078620 h 21600"/>
                <a:gd name="T6" fmla="*/ 117876 w 21600"/>
                <a:gd name="T7" fmla="*/ 10786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75" y="5373"/>
                  </a:moveTo>
                  <a:lnTo>
                    <a:pt x="3947" y="21600"/>
                  </a:lnTo>
                  <a:lnTo>
                    <a:pt x="0" y="21600"/>
                  </a:lnTo>
                  <a:lnTo>
                    <a:pt x="3070" y="18540"/>
                  </a:lnTo>
                  <a:lnTo>
                    <a:pt x="3838" y="18540"/>
                  </a:lnTo>
                  <a:lnTo>
                    <a:pt x="12280" y="10462"/>
                  </a:lnTo>
                  <a:lnTo>
                    <a:pt x="12280" y="9394"/>
                  </a:lnTo>
                  <a:lnTo>
                    <a:pt x="16227" y="5373"/>
                  </a:lnTo>
                  <a:lnTo>
                    <a:pt x="20175" y="5373"/>
                  </a:lnTo>
                  <a:close/>
                  <a:moveTo>
                    <a:pt x="18640" y="2954"/>
                  </a:moveTo>
                  <a:lnTo>
                    <a:pt x="21600" y="0"/>
                  </a:lnTo>
                  <a:lnTo>
                    <a:pt x="21600" y="2954"/>
                  </a:lnTo>
                  <a:lnTo>
                    <a:pt x="18640" y="295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4" name="Freeform 1050">
              <a:extLst>
                <a:ext uri="{FF2B5EF4-FFF2-40B4-BE49-F238E27FC236}">
                  <a16:creationId xmlns:a16="http://schemas.microsoft.com/office/drawing/2014/main" id="{126D4EDE-D7A7-4470-853B-9B88B77E67D9}"/>
                </a:ext>
              </a:extLst>
            </p:cNvPr>
            <p:cNvSpPr>
              <a:spLocks noChangeArrowheads="1"/>
            </p:cNvSpPr>
            <p:nvPr/>
          </p:nvSpPr>
          <p:spPr bwMode="auto">
            <a:xfrm>
              <a:off x="808131" y="137364"/>
              <a:ext cx="78495" cy="235485"/>
            </a:xfrm>
            <a:custGeom>
              <a:avLst/>
              <a:gdLst>
                <a:gd name="T0" fmla="*/ 142628 w 21600"/>
                <a:gd name="T1" fmla="*/ 1283644 h 21600"/>
                <a:gd name="T2" fmla="*/ 142628 w 21600"/>
                <a:gd name="T3" fmla="*/ 1283644 h 21600"/>
                <a:gd name="T4" fmla="*/ 142628 w 21600"/>
                <a:gd name="T5" fmla="*/ 1283644 h 21600"/>
                <a:gd name="T6" fmla="*/ 142628 w 21600"/>
                <a:gd name="T7" fmla="*/ 12836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622"/>
                  </a:moveTo>
                  <a:lnTo>
                    <a:pt x="20700" y="4503"/>
                  </a:lnTo>
                  <a:lnTo>
                    <a:pt x="17000" y="4503"/>
                  </a:lnTo>
                  <a:lnTo>
                    <a:pt x="21600" y="0"/>
                  </a:lnTo>
                  <a:lnTo>
                    <a:pt x="21600" y="3622"/>
                  </a:lnTo>
                  <a:close/>
                  <a:moveTo>
                    <a:pt x="18500" y="6721"/>
                  </a:moveTo>
                  <a:lnTo>
                    <a:pt x="3700" y="21600"/>
                  </a:lnTo>
                  <a:lnTo>
                    <a:pt x="0" y="21600"/>
                  </a:lnTo>
                  <a:lnTo>
                    <a:pt x="2900" y="18794"/>
                  </a:lnTo>
                  <a:lnTo>
                    <a:pt x="5400" y="18794"/>
                  </a:lnTo>
                  <a:lnTo>
                    <a:pt x="13100" y="11387"/>
                  </a:lnTo>
                  <a:lnTo>
                    <a:pt x="13100" y="9527"/>
                  </a:lnTo>
                  <a:lnTo>
                    <a:pt x="12200" y="9527"/>
                  </a:lnTo>
                  <a:lnTo>
                    <a:pt x="14900" y="6721"/>
                  </a:lnTo>
                  <a:lnTo>
                    <a:pt x="18500" y="672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5" name="Freeform 1051">
              <a:extLst>
                <a:ext uri="{FF2B5EF4-FFF2-40B4-BE49-F238E27FC236}">
                  <a16:creationId xmlns:a16="http://schemas.microsoft.com/office/drawing/2014/main" id="{7943DAF8-F485-4286-BF14-66697D3FDA91}"/>
                </a:ext>
              </a:extLst>
            </p:cNvPr>
            <p:cNvSpPr>
              <a:spLocks noChangeArrowheads="1"/>
            </p:cNvSpPr>
            <p:nvPr/>
          </p:nvSpPr>
          <p:spPr bwMode="auto">
            <a:xfrm>
              <a:off x="802779" y="115956"/>
              <a:ext cx="83847" cy="256893"/>
            </a:xfrm>
            <a:custGeom>
              <a:avLst/>
              <a:gdLst>
                <a:gd name="T0" fmla="*/ 162741 w 21600"/>
                <a:gd name="T1" fmla="*/ 1527645 h 21600"/>
                <a:gd name="T2" fmla="*/ 162741 w 21600"/>
                <a:gd name="T3" fmla="*/ 1527645 h 21600"/>
                <a:gd name="T4" fmla="*/ 162741 w 21600"/>
                <a:gd name="T5" fmla="*/ 1527645 h 21600"/>
                <a:gd name="T6" fmla="*/ 162741 w 21600"/>
                <a:gd name="T7" fmla="*/ 152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339"/>
                  </a:moveTo>
                  <a:lnTo>
                    <a:pt x="19097" y="5836"/>
                  </a:lnTo>
                  <a:lnTo>
                    <a:pt x="15760" y="5836"/>
                  </a:lnTo>
                  <a:lnTo>
                    <a:pt x="21600" y="0"/>
                  </a:lnTo>
                  <a:lnTo>
                    <a:pt x="21600" y="3339"/>
                  </a:lnTo>
                  <a:close/>
                  <a:moveTo>
                    <a:pt x="17058" y="7882"/>
                  </a:moveTo>
                  <a:lnTo>
                    <a:pt x="13720" y="11281"/>
                  </a:lnTo>
                  <a:lnTo>
                    <a:pt x="13720" y="10469"/>
                  </a:lnTo>
                  <a:lnTo>
                    <a:pt x="11124" y="10469"/>
                  </a:lnTo>
                  <a:lnTo>
                    <a:pt x="13720" y="7882"/>
                  </a:lnTo>
                  <a:lnTo>
                    <a:pt x="17058" y="7882"/>
                  </a:lnTo>
                  <a:close/>
                  <a:moveTo>
                    <a:pt x="5933" y="19013"/>
                  </a:moveTo>
                  <a:lnTo>
                    <a:pt x="3337" y="21600"/>
                  </a:lnTo>
                  <a:lnTo>
                    <a:pt x="0" y="21600"/>
                  </a:lnTo>
                  <a:lnTo>
                    <a:pt x="2596" y="19013"/>
                  </a:lnTo>
                  <a:lnTo>
                    <a:pt x="5933" y="1901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6" name="Freeform 1052">
              <a:extLst>
                <a:ext uri="{FF2B5EF4-FFF2-40B4-BE49-F238E27FC236}">
                  <a16:creationId xmlns:a16="http://schemas.microsoft.com/office/drawing/2014/main" id="{8D457AEA-AEE5-4C4E-954B-82C47ABFD9FF}"/>
                </a:ext>
              </a:extLst>
            </p:cNvPr>
            <p:cNvSpPr>
              <a:spLocks noChangeArrowheads="1"/>
            </p:cNvSpPr>
            <p:nvPr/>
          </p:nvSpPr>
          <p:spPr bwMode="auto">
            <a:xfrm>
              <a:off x="795643" y="96333"/>
              <a:ext cx="90984" cy="276517"/>
            </a:xfrm>
            <a:custGeom>
              <a:avLst/>
              <a:gdLst>
                <a:gd name="T0" fmla="*/ 191622 w 21600"/>
                <a:gd name="T1" fmla="*/ 1769952 h 21600"/>
                <a:gd name="T2" fmla="*/ 191622 w 21600"/>
                <a:gd name="T3" fmla="*/ 1769952 h 21600"/>
                <a:gd name="T4" fmla="*/ 191622 w 21600"/>
                <a:gd name="T5" fmla="*/ 1769952 h 21600"/>
                <a:gd name="T6" fmla="*/ 191622 w 21600"/>
                <a:gd name="T7" fmla="*/ 17699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3102"/>
                  </a:moveTo>
                  <a:lnTo>
                    <a:pt x="17641" y="6958"/>
                  </a:lnTo>
                  <a:lnTo>
                    <a:pt x="14629" y="6958"/>
                  </a:lnTo>
                  <a:lnTo>
                    <a:pt x="21600" y="0"/>
                  </a:lnTo>
                  <a:lnTo>
                    <a:pt x="21600" y="3102"/>
                  </a:lnTo>
                  <a:close/>
                  <a:moveTo>
                    <a:pt x="15834" y="8858"/>
                  </a:moveTo>
                  <a:lnTo>
                    <a:pt x="13511" y="11261"/>
                  </a:lnTo>
                  <a:lnTo>
                    <a:pt x="11531" y="11261"/>
                  </a:lnTo>
                  <a:lnTo>
                    <a:pt x="3442" y="19197"/>
                  </a:lnTo>
                  <a:lnTo>
                    <a:pt x="5508" y="19197"/>
                  </a:lnTo>
                  <a:lnTo>
                    <a:pt x="3012" y="21600"/>
                  </a:lnTo>
                  <a:lnTo>
                    <a:pt x="0" y="21600"/>
                  </a:lnTo>
                  <a:lnTo>
                    <a:pt x="12736" y="8858"/>
                  </a:lnTo>
                  <a:lnTo>
                    <a:pt x="15834" y="88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7" name="Freeform 1053">
              <a:extLst>
                <a:ext uri="{FF2B5EF4-FFF2-40B4-BE49-F238E27FC236}">
                  <a16:creationId xmlns:a16="http://schemas.microsoft.com/office/drawing/2014/main" id="{24CC8769-1DE2-468E-A373-D3BFD7C5FAA2}"/>
                </a:ext>
              </a:extLst>
            </p:cNvPr>
            <p:cNvSpPr>
              <a:spLocks noChangeArrowheads="1"/>
            </p:cNvSpPr>
            <p:nvPr/>
          </p:nvSpPr>
          <p:spPr bwMode="auto">
            <a:xfrm>
              <a:off x="790291" y="76709"/>
              <a:ext cx="96336" cy="296140"/>
            </a:xfrm>
            <a:custGeom>
              <a:avLst/>
              <a:gdLst>
                <a:gd name="T0" fmla="*/ 214829 w 21600"/>
                <a:gd name="T1" fmla="*/ 2030067 h 21600"/>
                <a:gd name="T2" fmla="*/ 214829 w 21600"/>
                <a:gd name="T3" fmla="*/ 2030067 h 21600"/>
                <a:gd name="T4" fmla="*/ 214829 w 21600"/>
                <a:gd name="T5" fmla="*/ 2030067 h 21600"/>
                <a:gd name="T6" fmla="*/ 214829 w 21600"/>
                <a:gd name="T7" fmla="*/ 203006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892"/>
                  </a:moveTo>
                  <a:lnTo>
                    <a:pt x="16560" y="7947"/>
                  </a:lnTo>
                  <a:lnTo>
                    <a:pt x="13600" y="7947"/>
                  </a:lnTo>
                  <a:lnTo>
                    <a:pt x="21600" y="0"/>
                  </a:lnTo>
                  <a:lnTo>
                    <a:pt x="21600" y="2892"/>
                  </a:lnTo>
                  <a:close/>
                  <a:moveTo>
                    <a:pt x="14800" y="9719"/>
                  </a:moveTo>
                  <a:lnTo>
                    <a:pt x="12560" y="11959"/>
                  </a:lnTo>
                  <a:lnTo>
                    <a:pt x="12240" y="11959"/>
                  </a:lnTo>
                  <a:lnTo>
                    <a:pt x="4720" y="19359"/>
                  </a:lnTo>
                  <a:lnTo>
                    <a:pt x="5200" y="19359"/>
                  </a:lnTo>
                  <a:lnTo>
                    <a:pt x="2960" y="21600"/>
                  </a:lnTo>
                  <a:lnTo>
                    <a:pt x="0" y="21600"/>
                  </a:lnTo>
                  <a:lnTo>
                    <a:pt x="11920" y="9719"/>
                  </a:lnTo>
                  <a:lnTo>
                    <a:pt x="14800" y="971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8" name="Freeform 1054">
              <a:extLst>
                <a:ext uri="{FF2B5EF4-FFF2-40B4-BE49-F238E27FC236}">
                  <a16:creationId xmlns:a16="http://schemas.microsoft.com/office/drawing/2014/main" id="{87C36B0A-6853-4CB0-BD7C-6871488557C2}"/>
                </a:ext>
              </a:extLst>
            </p:cNvPr>
            <p:cNvSpPr>
              <a:spLocks noChangeArrowheads="1"/>
            </p:cNvSpPr>
            <p:nvPr/>
          </p:nvSpPr>
          <p:spPr bwMode="auto">
            <a:xfrm>
              <a:off x="783155" y="57086"/>
              <a:ext cx="103471" cy="315764"/>
            </a:xfrm>
            <a:custGeom>
              <a:avLst/>
              <a:gdLst>
                <a:gd name="T0" fmla="*/ 247832 w 21600"/>
                <a:gd name="T1" fmla="*/ 2308030 h 21600"/>
                <a:gd name="T2" fmla="*/ 247832 w 21600"/>
                <a:gd name="T3" fmla="*/ 2308030 h 21600"/>
                <a:gd name="T4" fmla="*/ 247832 w 21600"/>
                <a:gd name="T5" fmla="*/ 2308030 h 21600"/>
                <a:gd name="T6" fmla="*/ 247832 w 21600"/>
                <a:gd name="T7" fmla="*/ 23080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712"/>
                  </a:moveTo>
                  <a:lnTo>
                    <a:pt x="15504" y="8796"/>
                  </a:lnTo>
                  <a:lnTo>
                    <a:pt x="12794" y="8796"/>
                  </a:lnTo>
                  <a:lnTo>
                    <a:pt x="14902" y="6719"/>
                  </a:lnTo>
                  <a:lnTo>
                    <a:pt x="15203" y="6719"/>
                  </a:lnTo>
                  <a:lnTo>
                    <a:pt x="15203" y="6451"/>
                  </a:lnTo>
                  <a:lnTo>
                    <a:pt x="21600" y="0"/>
                  </a:lnTo>
                  <a:lnTo>
                    <a:pt x="21600" y="2712"/>
                  </a:lnTo>
                  <a:close/>
                  <a:moveTo>
                    <a:pt x="13848" y="10458"/>
                  </a:moveTo>
                  <a:lnTo>
                    <a:pt x="2709" y="21600"/>
                  </a:lnTo>
                  <a:lnTo>
                    <a:pt x="0" y="21600"/>
                  </a:lnTo>
                  <a:lnTo>
                    <a:pt x="2107" y="19499"/>
                  </a:lnTo>
                  <a:lnTo>
                    <a:pt x="2333" y="19499"/>
                  </a:lnTo>
                  <a:lnTo>
                    <a:pt x="9408" y="12559"/>
                  </a:lnTo>
                  <a:lnTo>
                    <a:pt x="9031" y="12559"/>
                  </a:lnTo>
                  <a:lnTo>
                    <a:pt x="11139" y="10458"/>
                  </a:lnTo>
                  <a:lnTo>
                    <a:pt x="13848" y="1045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89" name="Freeform 1055">
              <a:extLst>
                <a:ext uri="{FF2B5EF4-FFF2-40B4-BE49-F238E27FC236}">
                  <a16:creationId xmlns:a16="http://schemas.microsoft.com/office/drawing/2014/main" id="{7887301A-D99B-4F33-9945-CFAC35B69253}"/>
                </a:ext>
              </a:extLst>
            </p:cNvPr>
            <p:cNvSpPr>
              <a:spLocks noChangeArrowheads="1"/>
            </p:cNvSpPr>
            <p:nvPr/>
          </p:nvSpPr>
          <p:spPr bwMode="auto">
            <a:xfrm>
              <a:off x="777804" y="37462"/>
              <a:ext cx="108823" cy="335387"/>
            </a:xfrm>
            <a:custGeom>
              <a:avLst/>
              <a:gdLst>
                <a:gd name="T0" fmla="*/ 274133 w 21600"/>
                <a:gd name="T1" fmla="*/ 2603814 h 21600"/>
                <a:gd name="T2" fmla="*/ 274133 w 21600"/>
                <a:gd name="T3" fmla="*/ 2603814 h 21600"/>
                <a:gd name="T4" fmla="*/ 274133 w 21600"/>
                <a:gd name="T5" fmla="*/ 2603814 h 21600"/>
                <a:gd name="T6" fmla="*/ 274133 w 21600"/>
                <a:gd name="T7" fmla="*/ 260381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530"/>
                  </a:moveTo>
                  <a:lnTo>
                    <a:pt x="14518" y="9546"/>
                  </a:lnTo>
                  <a:lnTo>
                    <a:pt x="12039" y="9546"/>
                  </a:lnTo>
                  <a:lnTo>
                    <a:pt x="13951" y="7591"/>
                  </a:lnTo>
                  <a:lnTo>
                    <a:pt x="15580" y="7591"/>
                  </a:lnTo>
                  <a:lnTo>
                    <a:pt x="15580" y="6050"/>
                  </a:lnTo>
                  <a:lnTo>
                    <a:pt x="21600" y="0"/>
                  </a:lnTo>
                  <a:lnTo>
                    <a:pt x="21600" y="2530"/>
                  </a:lnTo>
                  <a:close/>
                  <a:moveTo>
                    <a:pt x="13031" y="11111"/>
                  </a:moveTo>
                  <a:lnTo>
                    <a:pt x="2479" y="21600"/>
                  </a:lnTo>
                  <a:lnTo>
                    <a:pt x="0" y="21600"/>
                  </a:lnTo>
                  <a:lnTo>
                    <a:pt x="1912" y="19622"/>
                  </a:lnTo>
                  <a:lnTo>
                    <a:pt x="3470" y="19622"/>
                  </a:lnTo>
                  <a:lnTo>
                    <a:pt x="10127" y="13089"/>
                  </a:lnTo>
                  <a:lnTo>
                    <a:pt x="8498" y="13089"/>
                  </a:lnTo>
                  <a:lnTo>
                    <a:pt x="10481" y="11111"/>
                  </a:lnTo>
                  <a:lnTo>
                    <a:pt x="13031" y="1111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0" name="Freeform 1056">
              <a:extLst>
                <a:ext uri="{FF2B5EF4-FFF2-40B4-BE49-F238E27FC236}">
                  <a16:creationId xmlns:a16="http://schemas.microsoft.com/office/drawing/2014/main" id="{FDDEED70-21D1-41A4-AB55-A3FE8FC4A04F}"/>
                </a:ext>
              </a:extLst>
            </p:cNvPr>
            <p:cNvSpPr>
              <a:spLocks noChangeArrowheads="1"/>
            </p:cNvSpPr>
            <p:nvPr/>
          </p:nvSpPr>
          <p:spPr bwMode="auto">
            <a:xfrm>
              <a:off x="770668" y="23190"/>
              <a:ext cx="115959" cy="349659"/>
            </a:xfrm>
            <a:custGeom>
              <a:avLst/>
              <a:gdLst>
                <a:gd name="T0" fmla="*/ 311264 w 21600"/>
                <a:gd name="T1" fmla="*/ 2830133 h 21600"/>
                <a:gd name="T2" fmla="*/ 311264 w 21600"/>
                <a:gd name="T3" fmla="*/ 2830133 h 21600"/>
                <a:gd name="T4" fmla="*/ 311264 w 21600"/>
                <a:gd name="T5" fmla="*/ 2830133 h 21600"/>
                <a:gd name="T6" fmla="*/ 311264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2096"/>
                  </a:moveTo>
                  <a:lnTo>
                    <a:pt x="15916" y="7921"/>
                  </a:lnTo>
                  <a:lnTo>
                    <a:pt x="15916" y="6112"/>
                  </a:lnTo>
                  <a:lnTo>
                    <a:pt x="13776" y="8163"/>
                  </a:lnTo>
                  <a:lnTo>
                    <a:pt x="15648" y="8163"/>
                  </a:lnTo>
                  <a:lnTo>
                    <a:pt x="13776" y="10039"/>
                  </a:lnTo>
                  <a:lnTo>
                    <a:pt x="11368" y="10039"/>
                  </a:lnTo>
                  <a:lnTo>
                    <a:pt x="21266" y="0"/>
                  </a:lnTo>
                  <a:lnTo>
                    <a:pt x="21600" y="0"/>
                  </a:lnTo>
                  <a:lnTo>
                    <a:pt x="21600" y="2096"/>
                  </a:lnTo>
                  <a:close/>
                  <a:moveTo>
                    <a:pt x="12305" y="11539"/>
                  </a:moveTo>
                  <a:lnTo>
                    <a:pt x="10432" y="13437"/>
                  </a:lnTo>
                  <a:lnTo>
                    <a:pt x="8025" y="13437"/>
                  </a:lnTo>
                  <a:lnTo>
                    <a:pt x="9897" y="11539"/>
                  </a:lnTo>
                  <a:lnTo>
                    <a:pt x="12305" y="11539"/>
                  </a:lnTo>
                  <a:close/>
                  <a:moveTo>
                    <a:pt x="4280" y="19703"/>
                  </a:moveTo>
                  <a:lnTo>
                    <a:pt x="2407" y="21600"/>
                  </a:lnTo>
                  <a:lnTo>
                    <a:pt x="0" y="21600"/>
                  </a:lnTo>
                  <a:lnTo>
                    <a:pt x="1872" y="19703"/>
                  </a:lnTo>
                  <a:lnTo>
                    <a:pt x="4280" y="1970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1" name="Freeform 1057">
              <a:extLst>
                <a:ext uri="{FF2B5EF4-FFF2-40B4-BE49-F238E27FC236}">
                  <a16:creationId xmlns:a16="http://schemas.microsoft.com/office/drawing/2014/main" id="{398A7BBB-1B82-4CC9-A5C9-D82AF505E950}"/>
                </a:ext>
              </a:extLst>
            </p:cNvPr>
            <p:cNvSpPr>
              <a:spLocks noChangeArrowheads="1"/>
            </p:cNvSpPr>
            <p:nvPr/>
          </p:nvSpPr>
          <p:spPr bwMode="auto">
            <a:xfrm>
              <a:off x="763532" y="23190"/>
              <a:ext cx="123094" cy="349659"/>
            </a:xfrm>
            <a:custGeom>
              <a:avLst/>
              <a:gdLst>
                <a:gd name="T0" fmla="*/ 350744 w 21600"/>
                <a:gd name="T1" fmla="*/ 2830133 h 21600"/>
                <a:gd name="T2" fmla="*/ 350744 w 21600"/>
                <a:gd name="T3" fmla="*/ 2830133 h 21600"/>
                <a:gd name="T4" fmla="*/ 350744 w 21600"/>
                <a:gd name="T5" fmla="*/ 2830133 h 21600"/>
                <a:gd name="T6" fmla="*/ 350744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883"/>
                  </a:moveTo>
                  <a:lnTo>
                    <a:pt x="16216" y="6685"/>
                  </a:lnTo>
                  <a:lnTo>
                    <a:pt x="16216" y="6112"/>
                  </a:lnTo>
                  <a:lnTo>
                    <a:pt x="14189" y="8163"/>
                  </a:lnTo>
                  <a:lnTo>
                    <a:pt x="14759" y="8163"/>
                  </a:lnTo>
                  <a:lnTo>
                    <a:pt x="13049" y="10039"/>
                  </a:lnTo>
                  <a:lnTo>
                    <a:pt x="10768" y="10039"/>
                  </a:lnTo>
                  <a:lnTo>
                    <a:pt x="20143" y="0"/>
                  </a:lnTo>
                  <a:lnTo>
                    <a:pt x="21600" y="0"/>
                  </a:lnTo>
                  <a:lnTo>
                    <a:pt x="21600" y="883"/>
                  </a:lnTo>
                  <a:close/>
                  <a:moveTo>
                    <a:pt x="11655" y="11539"/>
                  </a:moveTo>
                  <a:lnTo>
                    <a:pt x="9882" y="13437"/>
                  </a:lnTo>
                  <a:lnTo>
                    <a:pt x="8235" y="13437"/>
                  </a:lnTo>
                  <a:lnTo>
                    <a:pt x="2154" y="19703"/>
                  </a:lnTo>
                  <a:lnTo>
                    <a:pt x="3991" y="19703"/>
                  </a:lnTo>
                  <a:lnTo>
                    <a:pt x="2280" y="21600"/>
                  </a:lnTo>
                  <a:lnTo>
                    <a:pt x="0" y="21600"/>
                  </a:lnTo>
                  <a:lnTo>
                    <a:pt x="9375" y="11539"/>
                  </a:lnTo>
                  <a:lnTo>
                    <a:pt x="11655"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2" name="Freeform 1058">
              <a:extLst>
                <a:ext uri="{FF2B5EF4-FFF2-40B4-BE49-F238E27FC236}">
                  <a16:creationId xmlns:a16="http://schemas.microsoft.com/office/drawing/2014/main" id="{B42B288D-2B9A-4E30-A8D6-E345D737DC62}"/>
                </a:ext>
              </a:extLst>
            </p:cNvPr>
            <p:cNvSpPr>
              <a:spLocks noChangeArrowheads="1"/>
            </p:cNvSpPr>
            <p:nvPr/>
          </p:nvSpPr>
          <p:spPr bwMode="auto">
            <a:xfrm>
              <a:off x="758180"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69" y="10039"/>
                  </a:lnTo>
                  <a:lnTo>
                    <a:pt x="10373" y="10039"/>
                  </a:lnTo>
                  <a:lnTo>
                    <a:pt x="12264" y="7877"/>
                  </a:lnTo>
                  <a:lnTo>
                    <a:pt x="16719" y="3155"/>
                  </a:lnTo>
                  <a:lnTo>
                    <a:pt x="16719" y="3023"/>
                  </a:lnTo>
                  <a:lnTo>
                    <a:pt x="19342" y="0"/>
                  </a:lnTo>
                  <a:lnTo>
                    <a:pt x="21600" y="0"/>
                  </a:lnTo>
                  <a:close/>
                  <a:moveTo>
                    <a:pt x="11227" y="11539"/>
                  </a:moveTo>
                  <a:lnTo>
                    <a:pt x="9519" y="13437"/>
                  </a:lnTo>
                  <a:lnTo>
                    <a:pt x="9031" y="13437"/>
                  </a:lnTo>
                  <a:lnTo>
                    <a:pt x="3173" y="19703"/>
                  </a:lnTo>
                  <a:lnTo>
                    <a:pt x="3905" y="19703"/>
                  </a:lnTo>
                  <a:lnTo>
                    <a:pt x="2197" y="21600"/>
                  </a:lnTo>
                  <a:lnTo>
                    <a:pt x="0" y="21600"/>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3" name="Freeform 1059">
              <a:extLst>
                <a:ext uri="{FF2B5EF4-FFF2-40B4-BE49-F238E27FC236}">
                  <a16:creationId xmlns:a16="http://schemas.microsoft.com/office/drawing/2014/main" id="{C3B55F94-3DC2-4C82-8ABF-4096854976FB}"/>
                </a:ext>
              </a:extLst>
            </p:cNvPr>
            <p:cNvSpPr>
              <a:spLocks noChangeArrowheads="1"/>
            </p:cNvSpPr>
            <p:nvPr/>
          </p:nvSpPr>
          <p:spPr bwMode="auto">
            <a:xfrm>
              <a:off x="751044"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69" y="10039"/>
                  </a:lnTo>
                  <a:lnTo>
                    <a:pt x="10373" y="10039"/>
                  </a:lnTo>
                  <a:lnTo>
                    <a:pt x="12081" y="8163"/>
                  </a:lnTo>
                  <a:lnTo>
                    <a:pt x="13119" y="8163"/>
                  </a:lnTo>
                  <a:lnTo>
                    <a:pt x="17817" y="3155"/>
                  </a:lnTo>
                  <a:lnTo>
                    <a:pt x="17817" y="1897"/>
                  </a:lnTo>
                  <a:lnTo>
                    <a:pt x="17695" y="1897"/>
                  </a:lnTo>
                  <a:lnTo>
                    <a:pt x="19403" y="0"/>
                  </a:lnTo>
                  <a:lnTo>
                    <a:pt x="21600" y="0"/>
                  </a:lnTo>
                  <a:close/>
                  <a:moveTo>
                    <a:pt x="11227" y="11539"/>
                  </a:moveTo>
                  <a:lnTo>
                    <a:pt x="2197" y="21600"/>
                  </a:lnTo>
                  <a:lnTo>
                    <a:pt x="0" y="21600"/>
                  </a:lnTo>
                  <a:lnTo>
                    <a:pt x="7200" y="13591"/>
                  </a:lnTo>
                  <a:lnTo>
                    <a:pt x="7322" y="13437"/>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4" name="Freeform 1060">
              <a:extLst>
                <a:ext uri="{FF2B5EF4-FFF2-40B4-BE49-F238E27FC236}">
                  <a16:creationId xmlns:a16="http://schemas.microsoft.com/office/drawing/2014/main" id="{33C0906D-77E3-4E2A-B817-D7615FADD13C}"/>
                </a:ext>
              </a:extLst>
            </p:cNvPr>
            <p:cNvSpPr>
              <a:spLocks noChangeArrowheads="1"/>
            </p:cNvSpPr>
            <p:nvPr/>
          </p:nvSpPr>
          <p:spPr bwMode="auto">
            <a:xfrm>
              <a:off x="743908"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976" y="3023"/>
                  </a:lnTo>
                  <a:lnTo>
                    <a:pt x="18976" y="1897"/>
                  </a:lnTo>
                  <a:lnTo>
                    <a:pt x="17756" y="1897"/>
                  </a:lnTo>
                  <a:lnTo>
                    <a:pt x="19464" y="0"/>
                  </a:lnTo>
                  <a:lnTo>
                    <a:pt x="21600" y="0"/>
                  </a:lnTo>
                  <a:close/>
                  <a:moveTo>
                    <a:pt x="14522" y="7877"/>
                  </a:moveTo>
                  <a:lnTo>
                    <a:pt x="12631" y="10039"/>
                  </a:lnTo>
                  <a:lnTo>
                    <a:pt x="10373" y="10039"/>
                  </a:lnTo>
                  <a:lnTo>
                    <a:pt x="12142" y="8163"/>
                  </a:lnTo>
                  <a:lnTo>
                    <a:pt x="14278" y="8163"/>
                  </a:lnTo>
                  <a:lnTo>
                    <a:pt x="14522" y="7877"/>
                  </a:lnTo>
                  <a:close/>
                  <a:moveTo>
                    <a:pt x="11288" y="11539"/>
                  </a:moveTo>
                  <a:lnTo>
                    <a:pt x="2258" y="21600"/>
                  </a:lnTo>
                  <a:lnTo>
                    <a:pt x="0" y="21600"/>
                  </a:lnTo>
                  <a:lnTo>
                    <a:pt x="1769" y="19703"/>
                  </a:lnTo>
                  <a:lnTo>
                    <a:pt x="2685" y="19703"/>
                  </a:lnTo>
                  <a:lnTo>
                    <a:pt x="8481" y="13437"/>
                  </a:lnTo>
                  <a:lnTo>
                    <a:pt x="7383" y="13437"/>
                  </a:lnTo>
                  <a:lnTo>
                    <a:pt x="9092" y="11539"/>
                  </a:lnTo>
                  <a:lnTo>
                    <a:pt x="11288"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5" name="Freeform 1061">
              <a:extLst>
                <a:ext uri="{FF2B5EF4-FFF2-40B4-BE49-F238E27FC236}">
                  <a16:creationId xmlns:a16="http://schemas.microsoft.com/office/drawing/2014/main" id="{DDD3EB35-E466-4155-A98E-74CB229136DB}"/>
                </a:ext>
              </a:extLst>
            </p:cNvPr>
            <p:cNvSpPr>
              <a:spLocks noChangeArrowheads="1"/>
            </p:cNvSpPr>
            <p:nvPr/>
          </p:nvSpPr>
          <p:spPr bwMode="auto">
            <a:xfrm>
              <a:off x="738557"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2" y="1897"/>
                  </a:lnTo>
                  <a:lnTo>
                    <a:pt x="18061" y="1897"/>
                  </a:lnTo>
                  <a:lnTo>
                    <a:pt x="12325" y="8163"/>
                  </a:lnTo>
                  <a:lnTo>
                    <a:pt x="14278" y="8163"/>
                  </a:lnTo>
                  <a:lnTo>
                    <a:pt x="12569" y="10039"/>
                  </a:lnTo>
                  <a:lnTo>
                    <a:pt x="10373" y="10039"/>
                  </a:lnTo>
                  <a:lnTo>
                    <a:pt x="19403" y="0"/>
                  </a:lnTo>
                  <a:lnTo>
                    <a:pt x="21600" y="0"/>
                  </a:lnTo>
                  <a:close/>
                  <a:moveTo>
                    <a:pt x="11227" y="11539"/>
                  </a:moveTo>
                  <a:lnTo>
                    <a:pt x="9519" y="13437"/>
                  </a:lnTo>
                  <a:lnTo>
                    <a:pt x="7322" y="13437"/>
                  </a:lnTo>
                  <a:lnTo>
                    <a:pt x="9031" y="11539"/>
                  </a:lnTo>
                  <a:lnTo>
                    <a:pt x="11227" y="11539"/>
                  </a:lnTo>
                  <a:close/>
                  <a:moveTo>
                    <a:pt x="9397" y="13591"/>
                  </a:moveTo>
                  <a:lnTo>
                    <a:pt x="2197" y="21600"/>
                  </a:lnTo>
                  <a:lnTo>
                    <a:pt x="0" y="21600"/>
                  </a:lnTo>
                  <a:lnTo>
                    <a:pt x="1647" y="19703"/>
                  </a:lnTo>
                  <a:lnTo>
                    <a:pt x="3722" y="19703"/>
                  </a:lnTo>
                  <a:lnTo>
                    <a:pt x="9397" y="1359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6" name="Freeform 1062">
              <a:extLst>
                <a:ext uri="{FF2B5EF4-FFF2-40B4-BE49-F238E27FC236}">
                  <a16:creationId xmlns:a16="http://schemas.microsoft.com/office/drawing/2014/main" id="{76B61FC7-FF45-49E0-915E-B4E417C9C66A}"/>
                </a:ext>
              </a:extLst>
            </p:cNvPr>
            <p:cNvSpPr>
              <a:spLocks noChangeArrowheads="1"/>
            </p:cNvSpPr>
            <p:nvPr/>
          </p:nvSpPr>
          <p:spPr bwMode="auto">
            <a:xfrm>
              <a:off x="731421"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2" y="1897"/>
                  </a:lnTo>
                  <a:lnTo>
                    <a:pt x="19159" y="1897"/>
                  </a:lnTo>
                  <a:lnTo>
                    <a:pt x="13424" y="8163"/>
                  </a:lnTo>
                  <a:lnTo>
                    <a:pt x="14278" y="8163"/>
                  </a:lnTo>
                  <a:lnTo>
                    <a:pt x="12508" y="10039"/>
                  </a:lnTo>
                  <a:lnTo>
                    <a:pt x="10373" y="10039"/>
                  </a:lnTo>
                  <a:lnTo>
                    <a:pt x="19403" y="0"/>
                  </a:lnTo>
                  <a:lnTo>
                    <a:pt x="21600" y="0"/>
                  </a:lnTo>
                  <a:close/>
                  <a:moveTo>
                    <a:pt x="11227" y="11539"/>
                  </a:moveTo>
                  <a:lnTo>
                    <a:pt x="9519" y="13437"/>
                  </a:lnTo>
                  <a:lnTo>
                    <a:pt x="7566" y="13437"/>
                  </a:lnTo>
                  <a:lnTo>
                    <a:pt x="1769" y="19703"/>
                  </a:lnTo>
                  <a:lnTo>
                    <a:pt x="3905" y="19703"/>
                  </a:lnTo>
                  <a:lnTo>
                    <a:pt x="2136" y="21600"/>
                  </a:lnTo>
                  <a:lnTo>
                    <a:pt x="0" y="21600"/>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7" name="Freeform 1063">
              <a:extLst>
                <a:ext uri="{FF2B5EF4-FFF2-40B4-BE49-F238E27FC236}">
                  <a16:creationId xmlns:a16="http://schemas.microsoft.com/office/drawing/2014/main" id="{9B00078A-F52B-4251-BE6E-BB4F2BE24CBE}"/>
                </a:ext>
              </a:extLst>
            </p:cNvPr>
            <p:cNvSpPr>
              <a:spLocks noChangeArrowheads="1"/>
            </p:cNvSpPr>
            <p:nvPr/>
          </p:nvSpPr>
          <p:spPr bwMode="auto">
            <a:xfrm>
              <a:off x="726069"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95" y="10039"/>
                  </a:lnTo>
                  <a:lnTo>
                    <a:pt x="10344" y="10039"/>
                  </a:lnTo>
                  <a:lnTo>
                    <a:pt x="19410" y="0"/>
                  </a:lnTo>
                  <a:lnTo>
                    <a:pt x="21600" y="0"/>
                  </a:lnTo>
                  <a:close/>
                  <a:moveTo>
                    <a:pt x="11256" y="11539"/>
                  </a:moveTo>
                  <a:lnTo>
                    <a:pt x="9553" y="13437"/>
                  </a:lnTo>
                  <a:lnTo>
                    <a:pt x="8701" y="13437"/>
                  </a:lnTo>
                  <a:lnTo>
                    <a:pt x="2921" y="19703"/>
                  </a:lnTo>
                  <a:lnTo>
                    <a:pt x="3894" y="19703"/>
                  </a:lnTo>
                  <a:lnTo>
                    <a:pt x="2251" y="21600"/>
                  </a:lnTo>
                  <a:lnTo>
                    <a:pt x="0" y="21600"/>
                  </a:lnTo>
                  <a:lnTo>
                    <a:pt x="9066" y="11539"/>
                  </a:lnTo>
                  <a:lnTo>
                    <a:pt x="11256"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8" name="Freeform 1064">
              <a:extLst>
                <a:ext uri="{FF2B5EF4-FFF2-40B4-BE49-F238E27FC236}">
                  <a16:creationId xmlns:a16="http://schemas.microsoft.com/office/drawing/2014/main" id="{FF1B4EC8-0ECF-41EE-8418-6E3C60975A9C}"/>
                </a:ext>
              </a:extLst>
            </p:cNvPr>
            <p:cNvSpPr>
              <a:spLocks noChangeArrowheads="1"/>
            </p:cNvSpPr>
            <p:nvPr/>
          </p:nvSpPr>
          <p:spPr bwMode="auto">
            <a:xfrm>
              <a:off x="718933"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69" y="10039"/>
                  </a:lnTo>
                  <a:lnTo>
                    <a:pt x="10373" y="10039"/>
                  </a:lnTo>
                  <a:lnTo>
                    <a:pt x="12020" y="8163"/>
                  </a:lnTo>
                  <a:lnTo>
                    <a:pt x="12875" y="8163"/>
                  </a:lnTo>
                  <a:lnTo>
                    <a:pt x="18610" y="1897"/>
                  </a:lnTo>
                  <a:lnTo>
                    <a:pt x="17695" y="1897"/>
                  </a:lnTo>
                  <a:lnTo>
                    <a:pt x="19403" y="0"/>
                  </a:lnTo>
                  <a:lnTo>
                    <a:pt x="21600" y="0"/>
                  </a:lnTo>
                  <a:close/>
                  <a:moveTo>
                    <a:pt x="11227" y="11539"/>
                  </a:moveTo>
                  <a:lnTo>
                    <a:pt x="2197" y="21600"/>
                  </a:lnTo>
                  <a:lnTo>
                    <a:pt x="0" y="21600"/>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199" name="Freeform 1065">
              <a:extLst>
                <a:ext uri="{FF2B5EF4-FFF2-40B4-BE49-F238E27FC236}">
                  <a16:creationId xmlns:a16="http://schemas.microsoft.com/office/drawing/2014/main" id="{AA3BA812-A220-458C-8EFB-04A07DB0B9DE}"/>
                </a:ext>
              </a:extLst>
            </p:cNvPr>
            <p:cNvSpPr>
              <a:spLocks noChangeArrowheads="1"/>
            </p:cNvSpPr>
            <p:nvPr/>
          </p:nvSpPr>
          <p:spPr bwMode="auto">
            <a:xfrm>
              <a:off x="713582" y="23190"/>
              <a:ext cx="124878" cy="349659"/>
            </a:xfrm>
            <a:custGeom>
              <a:avLst/>
              <a:gdLst>
                <a:gd name="T0" fmla="*/ 360984 w 21600"/>
                <a:gd name="T1" fmla="*/ 2830133 h 21600"/>
                <a:gd name="T2" fmla="*/ 360984 w 21600"/>
                <a:gd name="T3" fmla="*/ 2830133 h 21600"/>
                <a:gd name="T4" fmla="*/ 360984 w 21600"/>
                <a:gd name="T5" fmla="*/ 2830133 h 21600"/>
                <a:gd name="T6" fmla="*/ 360984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08" y="10039"/>
                  </a:lnTo>
                  <a:lnTo>
                    <a:pt x="10373" y="10039"/>
                  </a:lnTo>
                  <a:lnTo>
                    <a:pt x="12020" y="8163"/>
                  </a:lnTo>
                  <a:lnTo>
                    <a:pt x="13973" y="8163"/>
                  </a:lnTo>
                  <a:lnTo>
                    <a:pt x="19708" y="1897"/>
                  </a:lnTo>
                  <a:lnTo>
                    <a:pt x="17695" y="1897"/>
                  </a:lnTo>
                  <a:lnTo>
                    <a:pt x="19403" y="0"/>
                  </a:lnTo>
                  <a:lnTo>
                    <a:pt x="21600" y="0"/>
                  </a:lnTo>
                  <a:close/>
                  <a:moveTo>
                    <a:pt x="11227" y="11539"/>
                  </a:moveTo>
                  <a:lnTo>
                    <a:pt x="2136" y="21600"/>
                  </a:lnTo>
                  <a:lnTo>
                    <a:pt x="0" y="21600"/>
                  </a:lnTo>
                  <a:lnTo>
                    <a:pt x="1647" y="19703"/>
                  </a:lnTo>
                  <a:lnTo>
                    <a:pt x="2319" y="19703"/>
                  </a:lnTo>
                  <a:lnTo>
                    <a:pt x="8115" y="13437"/>
                  </a:lnTo>
                  <a:lnTo>
                    <a:pt x="7322" y="13437"/>
                  </a:lnTo>
                  <a:lnTo>
                    <a:pt x="9031"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0" name="Freeform 1066">
              <a:extLst>
                <a:ext uri="{FF2B5EF4-FFF2-40B4-BE49-F238E27FC236}">
                  <a16:creationId xmlns:a16="http://schemas.microsoft.com/office/drawing/2014/main" id="{23F0C837-8827-42C1-AA75-7A2482320D85}"/>
                </a:ext>
              </a:extLst>
            </p:cNvPr>
            <p:cNvSpPr>
              <a:spLocks noChangeArrowheads="1"/>
            </p:cNvSpPr>
            <p:nvPr/>
          </p:nvSpPr>
          <p:spPr bwMode="auto">
            <a:xfrm>
              <a:off x="706446"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6" y="1897"/>
                  </a:lnTo>
                  <a:lnTo>
                    <a:pt x="17828" y="1897"/>
                  </a:lnTo>
                  <a:lnTo>
                    <a:pt x="15029" y="4854"/>
                  </a:lnTo>
                  <a:lnTo>
                    <a:pt x="19410" y="0"/>
                  </a:lnTo>
                  <a:lnTo>
                    <a:pt x="21600" y="0"/>
                  </a:lnTo>
                  <a:close/>
                  <a:moveTo>
                    <a:pt x="14238" y="8163"/>
                  </a:moveTo>
                  <a:lnTo>
                    <a:pt x="12595" y="10039"/>
                  </a:lnTo>
                  <a:lnTo>
                    <a:pt x="10344" y="10039"/>
                  </a:lnTo>
                  <a:lnTo>
                    <a:pt x="12108" y="8163"/>
                  </a:lnTo>
                  <a:lnTo>
                    <a:pt x="14238" y="8163"/>
                  </a:lnTo>
                  <a:close/>
                  <a:moveTo>
                    <a:pt x="11256" y="11539"/>
                  </a:moveTo>
                  <a:lnTo>
                    <a:pt x="2251" y="21600"/>
                  </a:lnTo>
                  <a:lnTo>
                    <a:pt x="0" y="21600"/>
                  </a:lnTo>
                  <a:lnTo>
                    <a:pt x="1765" y="19703"/>
                  </a:lnTo>
                  <a:lnTo>
                    <a:pt x="3468" y="19703"/>
                  </a:lnTo>
                  <a:lnTo>
                    <a:pt x="9248" y="13437"/>
                  </a:lnTo>
                  <a:lnTo>
                    <a:pt x="7301" y="13437"/>
                  </a:lnTo>
                  <a:lnTo>
                    <a:pt x="9066" y="11539"/>
                  </a:lnTo>
                  <a:lnTo>
                    <a:pt x="11256"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1" name="Freeform 1067">
              <a:extLst>
                <a:ext uri="{FF2B5EF4-FFF2-40B4-BE49-F238E27FC236}">
                  <a16:creationId xmlns:a16="http://schemas.microsoft.com/office/drawing/2014/main" id="{C8580B57-8D6D-4BBC-BC29-F22A7D943BB3}"/>
                </a:ext>
              </a:extLst>
            </p:cNvPr>
            <p:cNvSpPr>
              <a:spLocks noChangeArrowheads="1"/>
            </p:cNvSpPr>
            <p:nvPr/>
          </p:nvSpPr>
          <p:spPr bwMode="auto">
            <a:xfrm>
              <a:off x="699310"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92" y="1897"/>
                  </a:lnTo>
                  <a:lnTo>
                    <a:pt x="18915" y="1897"/>
                  </a:lnTo>
                  <a:lnTo>
                    <a:pt x="13058" y="8163"/>
                  </a:lnTo>
                  <a:lnTo>
                    <a:pt x="14217" y="8163"/>
                  </a:lnTo>
                  <a:lnTo>
                    <a:pt x="12569" y="10039"/>
                  </a:lnTo>
                  <a:lnTo>
                    <a:pt x="10373" y="10039"/>
                  </a:lnTo>
                  <a:lnTo>
                    <a:pt x="19403" y="0"/>
                  </a:lnTo>
                  <a:lnTo>
                    <a:pt x="21600" y="0"/>
                  </a:lnTo>
                  <a:close/>
                  <a:moveTo>
                    <a:pt x="11227" y="11539"/>
                  </a:moveTo>
                  <a:lnTo>
                    <a:pt x="9519" y="13437"/>
                  </a:lnTo>
                  <a:lnTo>
                    <a:pt x="7322" y="13437"/>
                  </a:lnTo>
                  <a:lnTo>
                    <a:pt x="9031" y="11539"/>
                  </a:lnTo>
                  <a:lnTo>
                    <a:pt x="11227" y="11539"/>
                  </a:lnTo>
                  <a:close/>
                  <a:moveTo>
                    <a:pt x="3844" y="19703"/>
                  </a:moveTo>
                  <a:lnTo>
                    <a:pt x="2197" y="21600"/>
                  </a:lnTo>
                  <a:lnTo>
                    <a:pt x="0" y="21600"/>
                  </a:lnTo>
                  <a:lnTo>
                    <a:pt x="1708" y="19703"/>
                  </a:lnTo>
                  <a:lnTo>
                    <a:pt x="3844" y="1970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2" name="Freeform 1068">
              <a:extLst>
                <a:ext uri="{FF2B5EF4-FFF2-40B4-BE49-F238E27FC236}">
                  <a16:creationId xmlns:a16="http://schemas.microsoft.com/office/drawing/2014/main" id="{62535207-8A98-40E1-BDFD-2A76BC00F91C}"/>
                </a:ext>
              </a:extLst>
            </p:cNvPr>
            <p:cNvSpPr>
              <a:spLocks noChangeArrowheads="1"/>
            </p:cNvSpPr>
            <p:nvPr/>
          </p:nvSpPr>
          <p:spPr bwMode="auto">
            <a:xfrm>
              <a:off x="693958"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207" y="4854"/>
                  </a:lnTo>
                  <a:lnTo>
                    <a:pt x="14156" y="8163"/>
                  </a:lnTo>
                  <a:lnTo>
                    <a:pt x="14278" y="8163"/>
                  </a:lnTo>
                  <a:lnTo>
                    <a:pt x="12508" y="10039"/>
                  </a:lnTo>
                  <a:lnTo>
                    <a:pt x="10373" y="10039"/>
                  </a:lnTo>
                  <a:lnTo>
                    <a:pt x="19342" y="0"/>
                  </a:lnTo>
                  <a:lnTo>
                    <a:pt x="21600" y="0"/>
                  </a:lnTo>
                  <a:close/>
                  <a:moveTo>
                    <a:pt x="11227" y="11539"/>
                  </a:moveTo>
                  <a:lnTo>
                    <a:pt x="9458" y="13437"/>
                  </a:lnTo>
                  <a:lnTo>
                    <a:pt x="8359" y="13437"/>
                  </a:lnTo>
                  <a:lnTo>
                    <a:pt x="2746" y="19548"/>
                  </a:lnTo>
                  <a:lnTo>
                    <a:pt x="2746" y="19703"/>
                  </a:lnTo>
                  <a:lnTo>
                    <a:pt x="3905" y="19703"/>
                  </a:lnTo>
                  <a:lnTo>
                    <a:pt x="2136" y="21600"/>
                  </a:lnTo>
                  <a:lnTo>
                    <a:pt x="0" y="21600"/>
                  </a:lnTo>
                  <a:lnTo>
                    <a:pt x="8969"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3" name="Freeform 1069">
              <a:extLst>
                <a:ext uri="{FF2B5EF4-FFF2-40B4-BE49-F238E27FC236}">
                  <a16:creationId xmlns:a16="http://schemas.microsoft.com/office/drawing/2014/main" id="{51A774C9-6698-4583-A53A-1A9483C688E9}"/>
                </a:ext>
              </a:extLst>
            </p:cNvPr>
            <p:cNvSpPr>
              <a:spLocks noChangeArrowheads="1"/>
            </p:cNvSpPr>
            <p:nvPr/>
          </p:nvSpPr>
          <p:spPr bwMode="auto">
            <a:xfrm>
              <a:off x="686822"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595" y="10039"/>
                  </a:lnTo>
                  <a:lnTo>
                    <a:pt x="10344" y="10039"/>
                  </a:lnTo>
                  <a:lnTo>
                    <a:pt x="12108" y="8163"/>
                  </a:lnTo>
                  <a:lnTo>
                    <a:pt x="12534" y="8163"/>
                  </a:lnTo>
                  <a:lnTo>
                    <a:pt x="18314" y="1897"/>
                  </a:lnTo>
                  <a:lnTo>
                    <a:pt x="17706" y="1897"/>
                  </a:lnTo>
                  <a:lnTo>
                    <a:pt x="19410" y="0"/>
                  </a:lnTo>
                  <a:lnTo>
                    <a:pt x="21600" y="0"/>
                  </a:lnTo>
                  <a:close/>
                  <a:moveTo>
                    <a:pt x="11256" y="11539"/>
                  </a:moveTo>
                  <a:lnTo>
                    <a:pt x="9553" y="13437"/>
                  </a:lnTo>
                  <a:lnTo>
                    <a:pt x="9492" y="13437"/>
                  </a:lnTo>
                  <a:lnTo>
                    <a:pt x="3894" y="19548"/>
                  </a:lnTo>
                  <a:lnTo>
                    <a:pt x="3894" y="19703"/>
                  </a:lnTo>
                  <a:lnTo>
                    <a:pt x="3955" y="19703"/>
                  </a:lnTo>
                  <a:lnTo>
                    <a:pt x="2251" y="21600"/>
                  </a:lnTo>
                  <a:lnTo>
                    <a:pt x="0" y="21600"/>
                  </a:lnTo>
                  <a:lnTo>
                    <a:pt x="9066" y="11539"/>
                  </a:lnTo>
                  <a:lnTo>
                    <a:pt x="11256"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4" name="Freeform 1070">
              <a:extLst>
                <a:ext uri="{FF2B5EF4-FFF2-40B4-BE49-F238E27FC236}">
                  <a16:creationId xmlns:a16="http://schemas.microsoft.com/office/drawing/2014/main" id="{905629D7-F412-4C42-B85B-46EA78F9FED4}"/>
                </a:ext>
              </a:extLst>
            </p:cNvPr>
            <p:cNvSpPr>
              <a:spLocks noChangeArrowheads="1"/>
            </p:cNvSpPr>
            <p:nvPr/>
          </p:nvSpPr>
          <p:spPr bwMode="auto">
            <a:xfrm>
              <a:off x="679686" y="23190"/>
              <a:ext cx="126662" cy="349659"/>
            </a:xfrm>
            <a:custGeom>
              <a:avLst/>
              <a:gdLst>
                <a:gd name="T0" fmla="*/ 371372 w 21600"/>
                <a:gd name="T1" fmla="*/ 2830133 h 21600"/>
                <a:gd name="T2" fmla="*/ 371372 w 21600"/>
                <a:gd name="T3" fmla="*/ 2830133 h 21600"/>
                <a:gd name="T4" fmla="*/ 371372 w 21600"/>
                <a:gd name="T5" fmla="*/ 2830133 h 21600"/>
                <a:gd name="T6" fmla="*/ 371372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2631" y="10039"/>
                  </a:lnTo>
                  <a:lnTo>
                    <a:pt x="10373" y="10039"/>
                  </a:lnTo>
                  <a:lnTo>
                    <a:pt x="12142" y="8163"/>
                  </a:lnTo>
                  <a:lnTo>
                    <a:pt x="13668" y="8163"/>
                  </a:lnTo>
                  <a:lnTo>
                    <a:pt x="19464" y="1897"/>
                  </a:lnTo>
                  <a:lnTo>
                    <a:pt x="17756" y="1897"/>
                  </a:lnTo>
                  <a:lnTo>
                    <a:pt x="19464" y="0"/>
                  </a:lnTo>
                  <a:lnTo>
                    <a:pt x="21600" y="0"/>
                  </a:lnTo>
                  <a:close/>
                  <a:moveTo>
                    <a:pt x="11227" y="11539"/>
                  </a:moveTo>
                  <a:lnTo>
                    <a:pt x="2258" y="21600"/>
                  </a:lnTo>
                  <a:lnTo>
                    <a:pt x="0" y="21600"/>
                  </a:lnTo>
                  <a:lnTo>
                    <a:pt x="5003" y="16128"/>
                  </a:lnTo>
                  <a:lnTo>
                    <a:pt x="5003" y="16592"/>
                  </a:lnTo>
                  <a:lnTo>
                    <a:pt x="7810" y="13437"/>
                  </a:lnTo>
                  <a:lnTo>
                    <a:pt x="7383" y="13437"/>
                  </a:lnTo>
                  <a:lnTo>
                    <a:pt x="9092" y="11539"/>
                  </a:lnTo>
                  <a:lnTo>
                    <a:pt x="11227"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5" name="Freeform 1071">
              <a:extLst>
                <a:ext uri="{FF2B5EF4-FFF2-40B4-BE49-F238E27FC236}">
                  <a16:creationId xmlns:a16="http://schemas.microsoft.com/office/drawing/2014/main" id="{A9D5561E-2C8E-4D1F-B428-1D65B478A4FA}"/>
                </a:ext>
              </a:extLst>
            </p:cNvPr>
            <p:cNvSpPr>
              <a:spLocks noChangeArrowheads="1"/>
            </p:cNvSpPr>
            <p:nvPr/>
          </p:nvSpPr>
          <p:spPr bwMode="auto">
            <a:xfrm>
              <a:off x="679686" y="23190"/>
              <a:ext cx="121311" cy="349659"/>
            </a:xfrm>
            <a:custGeom>
              <a:avLst/>
              <a:gdLst>
                <a:gd name="T0" fmla="*/ 340659 w 21600"/>
                <a:gd name="T1" fmla="*/ 2830133 h 21600"/>
                <a:gd name="T2" fmla="*/ 340659 w 21600"/>
                <a:gd name="T3" fmla="*/ 2830133 h 21600"/>
                <a:gd name="T4" fmla="*/ 340659 w 21600"/>
                <a:gd name="T5" fmla="*/ 2830133 h 21600"/>
                <a:gd name="T6" fmla="*/ 340659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826" y="1897"/>
                  </a:lnTo>
                  <a:lnTo>
                    <a:pt x="17546" y="1897"/>
                  </a:lnTo>
                  <a:lnTo>
                    <a:pt x="19256" y="0"/>
                  </a:lnTo>
                  <a:lnTo>
                    <a:pt x="21600" y="0"/>
                  </a:lnTo>
                  <a:close/>
                  <a:moveTo>
                    <a:pt x="13999" y="8163"/>
                  </a:moveTo>
                  <a:lnTo>
                    <a:pt x="12162" y="10039"/>
                  </a:lnTo>
                  <a:lnTo>
                    <a:pt x="9945" y="10039"/>
                  </a:lnTo>
                  <a:lnTo>
                    <a:pt x="11655" y="8163"/>
                  </a:lnTo>
                  <a:lnTo>
                    <a:pt x="13999" y="8163"/>
                  </a:lnTo>
                  <a:close/>
                  <a:moveTo>
                    <a:pt x="10832" y="11539"/>
                  </a:moveTo>
                  <a:lnTo>
                    <a:pt x="1394" y="21600"/>
                  </a:lnTo>
                  <a:lnTo>
                    <a:pt x="0" y="21600"/>
                  </a:lnTo>
                  <a:lnTo>
                    <a:pt x="0" y="20717"/>
                  </a:lnTo>
                  <a:lnTo>
                    <a:pt x="5448" y="14893"/>
                  </a:lnTo>
                  <a:lnTo>
                    <a:pt x="5448" y="16592"/>
                  </a:lnTo>
                  <a:lnTo>
                    <a:pt x="8361" y="13437"/>
                  </a:lnTo>
                  <a:lnTo>
                    <a:pt x="6778" y="13437"/>
                  </a:lnTo>
                  <a:lnTo>
                    <a:pt x="8488" y="11539"/>
                  </a:lnTo>
                  <a:lnTo>
                    <a:pt x="10832" y="1153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6" name="Freeform 1072">
              <a:extLst>
                <a:ext uri="{FF2B5EF4-FFF2-40B4-BE49-F238E27FC236}">
                  <a16:creationId xmlns:a16="http://schemas.microsoft.com/office/drawing/2014/main" id="{5F4D55EC-1032-44EE-A026-792431070578}"/>
                </a:ext>
              </a:extLst>
            </p:cNvPr>
            <p:cNvSpPr>
              <a:spLocks noChangeArrowheads="1"/>
            </p:cNvSpPr>
            <p:nvPr/>
          </p:nvSpPr>
          <p:spPr bwMode="auto">
            <a:xfrm>
              <a:off x="679686" y="23190"/>
              <a:ext cx="114175" cy="349659"/>
            </a:xfrm>
            <a:custGeom>
              <a:avLst/>
              <a:gdLst>
                <a:gd name="T0" fmla="*/ 301760 w 21600"/>
                <a:gd name="T1" fmla="*/ 2830133 h 21600"/>
                <a:gd name="T2" fmla="*/ 301760 w 21600"/>
                <a:gd name="T3" fmla="*/ 2830133 h 21600"/>
                <a:gd name="T4" fmla="*/ 301760 w 21600"/>
                <a:gd name="T5" fmla="*/ 2830133 h 21600"/>
                <a:gd name="T6" fmla="*/ 301760 w 21600"/>
                <a:gd name="T7" fmla="*/ 283013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728" y="1897"/>
                  </a:lnTo>
                  <a:lnTo>
                    <a:pt x="18256" y="1897"/>
                  </a:lnTo>
                  <a:lnTo>
                    <a:pt x="11903" y="8163"/>
                  </a:lnTo>
                  <a:lnTo>
                    <a:pt x="13575" y="8163"/>
                  </a:lnTo>
                  <a:lnTo>
                    <a:pt x="11636" y="10039"/>
                  </a:lnTo>
                  <a:lnTo>
                    <a:pt x="9228" y="10039"/>
                  </a:lnTo>
                  <a:lnTo>
                    <a:pt x="19193" y="0"/>
                  </a:lnTo>
                  <a:lnTo>
                    <a:pt x="21600" y="0"/>
                  </a:lnTo>
                  <a:close/>
                  <a:moveTo>
                    <a:pt x="10232" y="11539"/>
                  </a:moveTo>
                  <a:lnTo>
                    <a:pt x="8359" y="13437"/>
                  </a:lnTo>
                  <a:lnTo>
                    <a:pt x="5952" y="13437"/>
                  </a:lnTo>
                  <a:lnTo>
                    <a:pt x="7824" y="11539"/>
                  </a:lnTo>
                  <a:lnTo>
                    <a:pt x="10232" y="11539"/>
                  </a:lnTo>
                  <a:close/>
                  <a:moveTo>
                    <a:pt x="5751" y="16128"/>
                  </a:moveTo>
                  <a:lnTo>
                    <a:pt x="267" y="21600"/>
                  </a:lnTo>
                  <a:lnTo>
                    <a:pt x="0" y="21600"/>
                  </a:lnTo>
                  <a:lnTo>
                    <a:pt x="0" y="19504"/>
                  </a:lnTo>
                  <a:lnTo>
                    <a:pt x="5751" y="13679"/>
                  </a:lnTo>
                  <a:lnTo>
                    <a:pt x="5751" y="16128"/>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7" name="Freeform 1073">
              <a:extLst>
                <a:ext uri="{FF2B5EF4-FFF2-40B4-BE49-F238E27FC236}">
                  <a16:creationId xmlns:a16="http://schemas.microsoft.com/office/drawing/2014/main" id="{F3D24A8B-FF30-44AD-8310-1D0BB922DFB9}"/>
                </a:ext>
              </a:extLst>
            </p:cNvPr>
            <p:cNvSpPr>
              <a:spLocks noChangeArrowheads="1"/>
            </p:cNvSpPr>
            <p:nvPr/>
          </p:nvSpPr>
          <p:spPr bwMode="auto">
            <a:xfrm>
              <a:off x="679686" y="23190"/>
              <a:ext cx="107039" cy="335388"/>
            </a:xfrm>
            <a:custGeom>
              <a:avLst/>
              <a:gdLst>
                <a:gd name="T0" fmla="*/ 265219 w 21600"/>
                <a:gd name="T1" fmla="*/ 2603822 h 21600"/>
                <a:gd name="T2" fmla="*/ 265219 w 21600"/>
                <a:gd name="T3" fmla="*/ 2603822 h 21600"/>
                <a:gd name="T4" fmla="*/ 265219 w 21600"/>
                <a:gd name="T5" fmla="*/ 2603822 h 21600"/>
                <a:gd name="T6" fmla="*/ 265219 w 21600"/>
                <a:gd name="T7" fmla="*/ 26038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682" y="1978"/>
                  </a:lnTo>
                  <a:lnTo>
                    <a:pt x="19397" y="1978"/>
                  </a:lnTo>
                  <a:lnTo>
                    <a:pt x="12647" y="8511"/>
                  </a:lnTo>
                  <a:lnTo>
                    <a:pt x="13074" y="8511"/>
                  </a:lnTo>
                  <a:lnTo>
                    <a:pt x="11155" y="10466"/>
                  </a:lnTo>
                  <a:lnTo>
                    <a:pt x="8526" y="10466"/>
                  </a:lnTo>
                  <a:lnTo>
                    <a:pt x="19113" y="0"/>
                  </a:lnTo>
                  <a:lnTo>
                    <a:pt x="21600" y="0"/>
                  </a:lnTo>
                  <a:close/>
                  <a:moveTo>
                    <a:pt x="9521" y="12031"/>
                  </a:moveTo>
                  <a:lnTo>
                    <a:pt x="7603" y="14009"/>
                  </a:lnTo>
                  <a:lnTo>
                    <a:pt x="6111" y="14009"/>
                  </a:lnTo>
                  <a:lnTo>
                    <a:pt x="6111" y="15527"/>
                  </a:lnTo>
                  <a:lnTo>
                    <a:pt x="0" y="21600"/>
                  </a:lnTo>
                  <a:lnTo>
                    <a:pt x="0" y="19047"/>
                  </a:lnTo>
                  <a:lnTo>
                    <a:pt x="7034" y="12031"/>
                  </a:lnTo>
                  <a:lnTo>
                    <a:pt x="9521" y="12031"/>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8" name="Freeform 1074">
              <a:extLst>
                <a:ext uri="{FF2B5EF4-FFF2-40B4-BE49-F238E27FC236}">
                  <a16:creationId xmlns:a16="http://schemas.microsoft.com/office/drawing/2014/main" id="{0CB261EA-E53B-40AC-92AA-0F9DC3560C00}"/>
                </a:ext>
              </a:extLst>
            </p:cNvPr>
            <p:cNvSpPr>
              <a:spLocks noChangeArrowheads="1"/>
            </p:cNvSpPr>
            <p:nvPr/>
          </p:nvSpPr>
          <p:spPr bwMode="auto">
            <a:xfrm>
              <a:off x="679686" y="23190"/>
              <a:ext cx="101687" cy="315765"/>
            </a:xfrm>
            <a:custGeom>
              <a:avLst/>
              <a:gdLst>
                <a:gd name="T0" fmla="*/ 239360 w 21600"/>
                <a:gd name="T1" fmla="*/ 2308052 h 21600"/>
                <a:gd name="T2" fmla="*/ 239360 w 21600"/>
                <a:gd name="T3" fmla="*/ 2308052 h 21600"/>
                <a:gd name="T4" fmla="*/ 239360 w 21600"/>
                <a:gd name="T5" fmla="*/ 2308052 h 21600"/>
                <a:gd name="T6" fmla="*/ 239360 w 21600"/>
                <a:gd name="T7" fmla="*/ 23080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0386" y="11118"/>
                  </a:lnTo>
                  <a:lnTo>
                    <a:pt x="7752" y="11118"/>
                  </a:lnTo>
                  <a:lnTo>
                    <a:pt x="9784" y="9041"/>
                  </a:lnTo>
                  <a:lnTo>
                    <a:pt x="10010" y="9041"/>
                  </a:lnTo>
                  <a:lnTo>
                    <a:pt x="17160" y="2101"/>
                  </a:lnTo>
                  <a:lnTo>
                    <a:pt x="16783" y="2101"/>
                  </a:lnTo>
                  <a:lnTo>
                    <a:pt x="18815" y="0"/>
                  </a:lnTo>
                  <a:lnTo>
                    <a:pt x="21600" y="0"/>
                  </a:lnTo>
                  <a:close/>
                  <a:moveTo>
                    <a:pt x="8806" y="12779"/>
                  </a:moveTo>
                  <a:lnTo>
                    <a:pt x="6698" y="14881"/>
                  </a:lnTo>
                  <a:lnTo>
                    <a:pt x="6472" y="14881"/>
                  </a:lnTo>
                  <a:lnTo>
                    <a:pt x="6472" y="15149"/>
                  </a:lnTo>
                  <a:lnTo>
                    <a:pt x="0" y="21600"/>
                  </a:lnTo>
                  <a:lnTo>
                    <a:pt x="0" y="18888"/>
                  </a:lnTo>
                  <a:lnTo>
                    <a:pt x="6021" y="12779"/>
                  </a:lnTo>
                  <a:lnTo>
                    <a:pt x="8806" y="12779"/>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09" name="Freeform 1075">
              <a:extLst>
                <a:ext uri="{FF2B5EF4-FFF2-40B4-BE49-F238E27FC236}">
                  <a16:creationId xmlns:a16="http://schemas.microsoft.com/office/drawing/2014/main" id="{4B79E728-65E1-4900-842E-D4CCC81BDC86}"/>
                </a:ext>
              </a:extLst>
            </p:cNvPr>
            <p:cNvSpPr>
              <a:spLocks noChangeArrowheads="1"/>
            </p:cNvSpPr>
            <p:nvPr/>
          </p:nvSpPr>
          <p:spPr bwMode="auto">
            <a:xfrm>
              <a:off x="679686" y="23190"/>
              <a:ext cx="94551" cy="296140"/>
            </a:xfrm>
            <a:custGeom>
              <a:avLst/>
              <a:gdLst>
                <a:gd name="T0" fmla="*/ 206944 w 21600"/>
                <a:gd name="T1" fmla="*/ 2030067 h 21600"/>
                <a:gd name="T2" fmla="*/ 206944 w 21600"/>
                <a:gd name="T3" fmla="*/ 2030067 h 21600"/>
                <a:gd name="T4" fmla="*/ 206944 w 21600"/>
                <a:gd name="T5" fmla="*/ 2030067 h 21600"/>
                <a:gd name="T6" fmla="*/ 206944 w 21600"/>
                <a:gd name="T7" fmla="*/ 203006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9636" y="11870"/>
                  </a:lnTo>
                  <a:lnTo>
                    <a:pt x="6825" y="11870"/>
                  </a:lnTo>
                  <a:lnTo>
                    <a:pt x="8993" y="9652"/>
                  </a:lnTo>
                  <a:lnTo>
                    <a:pt x="10680" y="9652"/>
                  </a:lnTo>
                  <a:lnTo>
                    <a:pt x="18308" y="2243"/>
                  </a:lnTo>
                  <a:lnTo>
                    <a:pt x="16461" y="2243"/>
                  </a:lnTo>
                  <a:lnTo>
                    <a:pt x="18709" y="0"/>
                  </a:lnTo>
                  <a:lnTo>
                    <a:pt x="21600" y="0"/>
                  </a:lnTo>
                  <a:close/>
                  <a:moveTo>
                    <a:pt x="7949" y="13643"/>
                  </a:moveTo>
                  <a:lnTo>
                    <a:pt x="0" y="21600"/>
                  </a:lnTo>
                  <a:lnTo>
                    <a:pt x="0" y="18704"/>
                  </a:lnTo>
                  <a:lnTo>
                    <a:pt x="5059" y="13643"/>
                  </a:lnTo>
                  <a:lnTo>
                    <a:pt x="7949" y="13643"/>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0" name="Freeform 1076">
              <a:extLst>
                <a:ext uri="{FF2B5EF4-FFF2-40B4-BE49-F238E27FC236}">
                  <a16:creationId xmlns:a16="http://schemas.microsoft.com/office/drawing/2014/main" id="{7264E2F9-A1A2-4EED-B4A4-42E77F317DFF}"/>
                </a:ext>
              </a:extLst>
            </p:cNvPr>
            <p:cNvSpPr>
              <a:spLocks noChangeArrowheads="1"/>
            </p:cNvSpPr>
            <p:nvPr/>
          </p:nvSpPr>
          <p:spPr bwMode="auto">
            <a:xfrm>
              <a:off x="679686" y="23190"/>
              <a:ext cx="89200" cy="276517"/>
            </a:xfrm>
            <a:custGeom>
              <a:avLst/>
              <a:gdLst>
                <a:gd name="T0" fmla="*/ 184181 w 21600"/>
                <a:gd name="T1" fmla="*/ 1769952 h 21600"/>
                <a:gd name="T2" fmla="*/ 184181 w 21600"/>
                <a:gd name="T3" fmla="*/ 1769952 h 21600"/>
                <a:gd name="T4" fmla="*/ 184181 w 21600"/>
                <a:gd name="T5" fmla="*/ 1769952 h 21600"/>
                <a:gd name="T6" fmla="*/ 184181 w 21600"/>
                <a:gd name="T7" fmla="*/ 17699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267" y="2403"/>
                  </a:lnTo>
                  <a:lnTo>
                    <a:pt x="16070" y="2403"/>
                  </a:lnTo>
                  <a:lnTo>
                    <a:pt x="18576" y="0"/>
                  </a:lnTo>
                  <a:lnTo>
                    <a:pt x="21600" y="0"/>
                  </a:lnTo>
                  <a:close/>
                  <a:moveTo>
                    <a:pt x="11232" y="10339"/>
                  </a:moveTo>
                  <a:lnTo>
                    <a:pt x="8899" y="12714"/>
                  </a:lnTo>
                  <a:lnTo>
                    <a:pt x="5702" y="12714"/>
                  </a:lnTo>
                  <a:lnTo>
                    <a:pt x="8208" y="10339"/>
                  </a:lnTo>
                  <a:lnTo>
                    <a:pt x="11232" y="10339"/>
                  </a:lnTo>
                  <a:close/>
                  <a:moveTo>
                    <a:pt x="6912" y="14614"/>
                  </a:moveTo>
                  <a:lnTo>
                    <a:pt x="0" y="21600"/>
                  </a:lnTo>
                  <a:lnTo>
                    <a:pt x="0" y="18498"/>
                  </a:lnTo>
                  <a:lnTo>
                    <a:pt x="3888" y="14614"/>
                  </a:lnTo>
                  <a:lnTo>
                    <a:pt x="6912" y="14614"/>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1" name="Freeform 1077">
              <a:extLst>
                <a:ext uri="{FF2B5EF4-FFF2-40B4-BE49-F238E27FC236}">
                  <a16:creationId xmlns:a16="http://schemas.microsoft.com/office/drawing/2014/main" id="{315A23DE-22F9-4567-8357-7F17D840C7D8}"/>
                </a:ext>
              </a:extLst>
            </p:cNvPr>
            <p:cNvSpPr>
              <a:spLocks noChangeArrowheads="1"/>
            </p:cNvSpPr>
            <p:nvPr/>
          </p:nvSpPr>
          <p:spPr bwMode="auto">
            <a:xfrm>
              <a:off x="679686" y="23190"/>
              <a:ext cx="82064" cy="256893"/>
            </a:xfrm>
            <a:custGeom>
              <a:avLst/>
              <a:gdLst>
                <a:gd name="T0" fmla="*/ 155891 w 21600"/>
                <a:gd name="T1" fmla="*/ 1527645 h 21600"/>
                <a:gd name="T2" fmla="*/ 155891 w 21600"/>
                <a:gd name="T3" fmla="*/ 1527645 h 21600"/>
                <a:gd name="T4" fmla="*/ 155891 w 21600"/>
                <a:gd name="T5" fmla="*/ 1527645 h 21600"/>
                <a:gd name="T6" fmla="*/ 155891 w 21600"/>
                <a:gd name="T7" fmla="*/ 1527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9004" y="2591"/>
                  </a:lnTo>
                  <a:lnTo>
                    <a:pt x="16501" y="2591"/>
                  </a:lnTo>
                  <a:lnTo>
                    <a:pt x="7973" y="10936"/>
                  </a:lnTo>
                  <a:lnTo>
                    <a:pt x="7973" y="11146"/>
                  </a:lnTo>
                  <a:lnTo>
                    <a:pt x="10383" y="11146"/>
                  </a:lnTo>
                  <a:lnTo>
                    <a:pt x="7880" y="13707"/>
                  </a:lnTo>
                  <a:lnTo>
                    <a:pt x="4542" y="13707"/>
                  </a:lnTo>
                  <a:lnTo>
                    <a:pt x="18170" y="0"/>
                  </a:lnTo>
                  <a:lnTo>
                    <a:pt x="21600" y="0"/>
                  </a:lnTo>
                  <a:close/>
                  <a:moveTo>
                    <a:pt x="5840" y="15756"/>
                  </a:moveTo>
                  <a:lnTo>
                    <a:pt x="0" y="21600"/>
                  </a:lnTo>
                  <a:lnTo>
                    <a:pt x="0" y="18256"/>
                  </a:lnTo>
                  <a:lnTo>
                    <a:pt x="2503" y="15756"/>
                  </a:lnTo>
                  <a:lnTo>
                    <a:pt x="5840" y="15756"/>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2" name="Freeform 1078">
              <a:extLst>
                <a:ext uri="{FF2B5EF4-FFF2-40B4-BE49-F238E27FC236}">
                  <a16:creationId xmlns:a16="http://schemas.microsoft.com/office/drawing/2014/main" id="{0381EA41-DD9A-4248-990F-C36152ADB1FD}"/>
                </a:ext>
              </a:extLst>
            </p:cNvPr>
            <p:cNvSpPr>
              <a:spLocks noChangeArrowheads="1"/>
            </p:cNvSpPr>
            <p:nvPr/>
          </p:nvSpPr>
          <p:spPr bwMode="auto">
            <a:xfrm>
              <a:off x="679686" y="23190"/>
              <a:ext cx="76711" cy="237270"/>
            </a:xfrm>
            <a:custGeom>
              <a:avLst/>
              <a:gdLst>
                <a:gd name="T0" fmla="*/ 136219 w 21600"/>
                <a:gd name="T1" fmla="*/ 1303172 h 21600"/>
                <a:gd name="T2" fmla="*/ 136219 w 21600"/>
                <a:gd name="T3" fmla="*/ 1303172 h 21600"/>
                <a:gd name="T4" fmla="*/ 136219 w 21600"/>
                <a:gd name="T5" fmla="*/ 1303172 h 21600"/>
                <a:gd name="T6" fmla="*/ 136219 w 21600"/>
                <a:gd name="T7" fmla="*/ 130317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8687" y="2806"/>
                  </a:lnTo>
                  <a:lnTo>
                    <a:pt x="17883" y="2806"/>
                  </a:lnTo>
                  <a:lnTo>
                    <a:pt x="8640" y="11844"/>
                  </a:lnTo>
                  <a:lnTo>
                    <a:pt x="8640" y="12073"/>
                  </a:lnTo>
                  <a:lnTo>
                    <a:pt x="9544" y="12073"/>
                  </a:lnTo>
                  <a:lnTo>
                    <a:pt x="6631" y="14846"/>
                  </a:lnTo>
                  <a:lnTo>
                    <a:pt x="3114" y="14846"/>
                  </a:lnTo>
                  <a:lnTo>
                    <a:pt x="17883" y="0"/>
                  </a:lnTo>
                  <a:lnTo>
                    <a:pt x="21600" y="0"/>
                  </a:lnTo>
                  <a:close/>
                  <a:moveTo>
                    <a:pt x="4521" y="17065"/>
                  </a:moveTo>
                  <a:lnTo>
                    <a:pt x="0" y="21600"/>
                  </a:lnTo>
                  <a:lnTo>
                    <a:pt x="0" y="17978"/>
                  </a:lnTo>
                  <a:lnTo>
                    <a:pt x="804" y="17065"/>
                  </a:lnTo>
                  <a:lnTo>
                    <a:pt x="4521" y="17065"/>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3" name="Freeform 1079">
              <a:extLst>
                <a:ext uri="{FF2B5EF4-FFF2-40B4-BE49-F238E27FC236}">
                  <a16:creationId xmlns:a16="http://schemas.microsoft.com/office/drawing/2014/main" id="{A2A43B87-BE65-4A62-9774-C4D1A0A453C0}"/>
                </a:ext>
              </a:extLst>
            </p:cNvPr>
            <p:cNvSpPr>
              <a:spLocks noChangeArrowheads="1"/>
            </p:cNvSpPr>
            <p:nvPr/>
          </p:nvSpPr>
          <p:spPr bwMode="auto">
            <a:xfrm>
              <a:off x="679686" y="23190"/>
              <a:ext cx="69576" cy="215862"/>
            </a:xfrm>
            <a:custGeom>
              <a:avLst/>
              <a:gdLst>
                <a:gd name="T0" fmla="*/ 112056 w 21600"/>
                <a:gd name="T1" fmla="*/ 1078620 h 21600"/>
                <a:gd name="T2" fmla="*/ 112056 w 21600"/>
                <a:gd name="T3" fmla="*/ 1078620 h 21600"/>
                <a:gd name="T4" fmla="*/ 112056 w 21600"/>
                <a:gd name="T5" fmla="*/ 1078620 h 21600"/>
                <a:gd name="T6" fmla="*/ 112056 w 21600"/>
                <a:gd name="T7" fmla="*/ 10786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5400" y="16218"/>
                  </a:lnTo>
                  <a:lnTo>
                    <a:pt x="1322" y="16218"/>
                  </a:lnTo>
                  <a:lnTo>
                    <a:pt x="14547" y="3101"/>
                  </a:lnTo>
                  <a:lnTo>
                    <a:pt x="14547" y="3065"/>
                  </a:lnTo>
                  <a:lnTo>
                    <a:pt x="17743" y="0"/>
                  </a:lnTo>
                  <a:lnTo>
                    <a:pt x="21600" y="0"/>
                  </a:lnTo>
                  <a:close/>
                  <a:moveTo>
                    <a:pt x="2976" y="18642"/>
                  </a:moveTo>
                  <a:lnTo>
                    <a:pt x="0" y="21600"/>
                  </a:lnTo>
                  <a:lnTo>
                    <a:pt x="0" y="18642"/>
                  </a:lnTo>
                  <a:lnTo>
                    <a:pt x="2976" y="18642"/>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4" name="Freeform 1080">
              <a:extLst>
                <a:ext uri="{FF2B5EF4-FFF2-40B4-BE49-F238E27FC236}">
                  <a16:creationId xmlns:a16="http://schemas.microsoft.com/office/drawing/2014/main" id="{B5AB885A-62D5-4AF4-98E9-16B32AAB5058}"/>
                </a:ext>
              </a:extLst>
            </p:cNvPr>
            <p:cNvSpPr>
              <a:spLocks noChangeArrowheads="1"/>
            </p:cNvSpPr>
            <p:nvPr/>
          </p:nvSpPr>
          <p:spPr bwMode="auto">
            <a:xfrm>
              <a:off x="679686" y="23190"/>
              <a:ext cx="62440" cy="196238"/>
            </a:xfrm>
            <a:custGeom>
              <a:avLst/>
              <a:gdLst>
                <a:gd name="T0" fmla="*/ 90249 w 21600"/>
                <a:gd name="T1" fmla="*/ 891420 h 21600"/>
                <a:gd name="T2" fmla="*/ 90249 w 21600"/>
                <a:gd name="T3" fmla="*/ 891420 h 21600"/>
                <a:gd name="T4" fmla="*/ 90249 w 21600"/>
                <a:gd name="T5" fmla="*/ 891420 h 21600"/>
                <a:gd name="T6" fmla="*/ 90249 w 21600"/>
                <a:gd name="T7" fmla="*/ 89142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3762" y="17837"/>
                  </a:lnTo>
                  <a:lnTo>
                    <a:pt x="0" y="17837"/>
                  </a:lnTo>
                  <a:lnTo>
                    <a:pt x="0" y="17249"/>
                  </a:lnTo>
                  <a:lnTo>
                    <a:pt x="10436" y="6939"/>
                  </a:lnTo>
                  <a:lnTo>
                    <a:pt x="10436" y="8938"/>
                  </a:lnTo>
                  <a:lnTo>
                    <a:pt x="16018" y="3371"/>
                  </a:lnTo>
                  <a:lnTo>
                    <a:pt x="13955" y="3371"/>
                  </a:lnTo>
                  <a:lnTo>
                    <a:pt x="17353" y="0"/>
                  </a:lnTo>
                  <a:lnTo>
                    <a:pt x="21600" y="0"/>
                  </a:lnTo>
                  <a:close/>
                  <a:moveTo>
                    <a:pt x="971" y="20502"/>
                  </a:moveTo>
                  <a:lnTo>
                    <a:pt x="0" y="21600"/>
                  </a:lnTo>
                  <a:lnTo>
                    <a:pt x="0" y="20502"/>
                  </a:lnTo>
                  <a:lnTo>
                    <a:pt x="971" y="20502"/>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5" name="Freeform 1081">
              <a:extLst>
                <a:ext uri="{FF2B5EF4-FFF2-40B4-BE49-F238E27FC236}">
                  <a16:creationId xmlns:a16="http://schemas.microsoft.com/office/drawing/2014/main" id="{19A2A704-0D15-4046-BAAC-183D7F878795}"/>
                </a:ext>
              </a:extLst>
            </p:cNvPr>
            <p:cNvSpPr>
              <a:spLocks noChangeArrowheads="1"/>
            </p:cNvSpPr>
            <p:nvPr/>
          </p:nvSpPr>
          <p:spPr bwMode="auto">
            <a:xfrm>
              <a:off x="679686" y="23190"/>
              <a:ext cx="57088" cy="162343"/>
            </a:xfrm>
            <a:custGeom>
              <a:avLst/>
              <a:gdLst>
                <a:gd name="T0" fmla="*/ 75441 w 21600"/>
                <a:gd name="T1" fmla="*/ 610079 h 21600"/>
                <a:gd name="T2" fmla="*/ 75441 w 21600"/>
                <a:gd name="T3" fmla="*/ 610079 h 21600"/>
                <a:gd name="T4" fmla="*/ 75441 w 21600"/>
                <a:gd name="T5" fmla="*/ 610079 h 21600"/>
                <a:gd name="T6" fmla="*/ 75441 w 21600"/>
                <a:gd name="T7" fmla="*/ 61007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709" y="4083"/>
                  </a:lnTo>
                  <a:lnTo>
                    <a:pt x="13014" y="4083"/>
                  </a:lnTo>
                  <a:lnTo>
                    <a:pt x="16636" y="0"/>
                  </a:lnTo>
                  <a:lnTo>
                    <a:pt x="21600" y="0"/>
                  </a:lnTo>
                  <a:close/>
                  <a:moveTo>
                    <a:pt x="17709" y="4130"/>
                  </a:moveTo>
                  <a:lnTo>
                    <a:pt x="1610" y="21600"/>
                  </a:lnTo>
                  <a:lnTo>
                    <a:pt x="0" y="21600"/>
                  </a:lnTo>
                  <a:lnTo>
                    <a:pt x="0" y="18229"/>
                  </a:lnTo>
                  <a:lnTo>
                    <a:pt x="11538" y="5792"/>
                  </a:lnTo>
                  <a:lnTo>
                    <a:pt x="11538" y="10824"/>
                  </a:lnTo>
                  <a:lnTo>
                    <a:pt x="17709" y="413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6" name="Freeform 1082">
              <a:extLst>
                <a:ext uri="{FF2B5EF4-FFF2-40B4-BE49-F238E27FC236}">
                  <a16:creationId xmlns:a16="http://schemas.microsoft.com/office/drawing/2014/main" id="{F93CED58-F109-473F-A837-03A1B0B99675}"/>
                </a:ext>
              </a:extLst>
            </p:cNvPr>
            <p:cNvSpPr>
              <a:spLocks noChangeArrowheads="1"/>
            </p:cNvSpPr>
            <p:nvPr/>
          </p:nvSpPr>
          <p:spPr bwMode="auto">
            <a:xfrm>
              <a:off x="679686" y="23190"/>
              <a:ext cx="49953" cy="156991"/>
            </a:xfrm>
            <a:custGeom>
              <a:avLst/>
              <a:gdLst>
                <a:gd name="T0" fmla="*/ 57763 w 21600"/>
                <a:gd name="T1" fmla="*/ 570517 h 21600"/>
                <a:gd name="T2" fmla="*/ 57763 w 21600"/>
                <a:gd name="T3" fmla="*/ 570517 h 21600"/>
                <a:gd name="T4" fmla="*/ 57763 w 21600"/>
                <a:gd name="T5" fmla="*/ 570517 h 21600"/>
                <a:gd name="T6" fmla="*/ 57763 w 21600"/>
                <a:gd name="T7" fmla="*/ 5705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7371" y="4222"/>
                  </a:lnTo>
                  <a:lnTo>
                    <a:pt x="12990" y="4222"/>
                  </a:lnTo>
                  <a:lnTo>
                    <a:pt x="12990" y="8689"/>
                  </a:lnTo>
                  <a:lnTo>
                    <a:pt x="0" y="21600"/>
                  </a:lnTo>
                  <a:lnTo>
                    <a:pt x="0" y="16151"/>
                  </a:lnTo>
                  <a:lnTo>
                    <a:pt x="16162"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7" name="Freeform 1083">
              <a:extLst>
                <a:ext uri="{FF2B5EF4-FFF2-40B4-BE49-F238E27FC236}">
                  <a16:creationId xmlns:a16="http://schemas.microsoft.com/office/drawing/2014/main" id="{B272FE81-6417-4CAF-BA9C-C20D4593C1C1}"/>
                </a:ext>
              </a:extLst>
            </p:cNvPr>
            <p:cNvSpPr>
              <a:spLocks noChangeArrowheads="1"/>
            </p:cNvSpPr>
            <p:nvPr/>
          </p:nvSpPr>
          <p:spPr bwMode="auto">
            <a:xfrm>
              <a:off x="679686" y="23190"/>
              <a:ext cx="42817" cy="137368"/>
            </a:xfrm>
            <a:custGeom>
              <a:avLst/>
              <a:gdLst>
                <a:gd name="T0" fmla="*/ 42438 w 21600"/>
                <a:gd name="T1" fmla="*/ 436805 h 21600"/>
                <a:gd name="T2" fmla="*/ 42438 w 21600"/>
                <a:gd name="T3" fmla="*/ 436805 h 21600"/>
                <a:gd name="T4" fmla="*/ 42438 w 21600"/>
                <a:gd name="T5" fmla="*/ 436805 h 21600"/>
                <a:gd name="T6" fmla="*/ 42438 w 21600"/>
                <a:gd name="T7" fmla="*/ 4368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16897" y="4838"/>
                  </a:lnTo>
                  <a:lnTo>
                    <a:pt x="14981" y="4838"/>
                  </a:lnTo>
                  <a:lnTo>
                    <a:pt x="14981" y="6863"/>
                  </a:lnTo>
                  <a:lnTo>
                    <a:pt x="0" y="21600"/>
                  </a:lnTo>
                  <a:lnTo>
                    <a:pt x="0" y="15412"/>
                  </a:lnTo>
                  <a:lnTo>
                    <a:pt x="1550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8" name="Freeform 1084">
              <a:extLst>
                <a:ext uri="{FF2B5EF4-FFF2-40B4-BE49-F238E27FC236}">
                  <a16:creationId xmlns:a16="http://schemas.microsoft.com/office/drawing/2014/main" id="{69E38303-0B5C-44FB-8BAD-2CEADF6AB05F}"/>
                </a:ext>
              </a:extLst>
            </p:cNvPr>
            <p:cNvSpPr>
              <a:spLocks noChangeArrowheads="1"/>
            </p:cNvSpPr>
            <p:nvPr/>
          </p:nvSpPr>
          <p:spPr bwMode="auto">
            <a:xfrm>
              <a:off x="679686" y="23190"/>
              <a:ext cx="37464" cy="117744"/>
            </a:xfrm>
            <a:custGeom>
              <a:avLst/>
              <a:gdLst>
                <a:gd name="T0" fmla="*/ 32490 w 21600"/>
                <a:gd name="T1" fmla="*/ 320918 h 21600"/>
                <a:gd name="T2" fmla="*/ 32490 w 21600"/>
                <a:gd name="T3" fmla="*/ 320918 h 21600"/>
                <a:gd name="T4" fmla="*/ 32490 w 21600"/>
                <a:gd name="T5" fmla="*/ 320918 h 21600"/>
                <a:gd name="T6" fmla="*/ 32490 w 21600"/>
                <a:gd name="T7" fmla="*/ 32091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14312"/>
                  </a:lnTo>
                  <a:lnTo>
                    <a:pt x="1413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19" name="Freeform 1085">
              <a:extLst>
                <a:ext uri="{FF2B5EF4-FFF2-40B4-BE49-F238E27FC236}">
                  <a16:creationId xmlns:a16="http://schemas.microsoft.com/office/drawing/2014/main" id="{8AC842F2-B933-448E-929B-086FF2722C5A}"/>
                </a:ext>
              </a:extLst>
            </p:cNvPr>
            <p:cNvSpPr>
              <a:spLocks noChangeArrowheads="1"/>
            </p:cNvSpPr>
            <p:nvPr/>
          </p:nvSpPr>
          <p:spPr bwMode="auto">
            <a:xfrm>
              <a:off x="679686" y="23190"/>
              <a:ext cx="30329" cy="98121"/>
            </a:xfrm>
            <a:custGeom>
              <a:avLst/>
              <a:gdLst>
                <a:gd name="T0" fmla="*/ 21293 w 21600"/>
                <a:gd name="T1" fmla="*/ 222866 h 21600"/>
                <a:gd name="T2" fmla="*/ 21293 w 21600"/>
                <a:gd name="T3" fmla="*/ 222866 h 21600"/>
                <a:gd name="T4" fmla="*/ 21293 w 21600"/>
                <a:gd name="T5" fmla="*/ 222866 h 21600"/>
                <a:gd name="T6" fmla="*/ 21293 w 21600"/>
                <a:gd name="T7" fmla="*/ 22286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12850"/>
                  </a:lnTo>
                  <a:lnTo>
                    <a:pt x="12863"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0" name="Freeform 1086">
              <a:extLst>
                <a:ext uri="{FF2B5EF4-FFF2-40B4-BE49-F238E27FC236}">
                  <a16:creationId xmlns:a16="http://schemas.microsoft.com/office/drawing/2014/main" id="{81B19E6B-AC16-4ADF-96E0-F1CE2C15D1D7}"/>
                </a:ext>
              </a:extLst>
            </p:cNvPr>
            <p:cNvSpPr>
              <a:spLocks noChangeArrowheads="1"/>
            </p:cNvSpPr>
            <p:nvPr/>
          </p:nvSpPr>
          <p:spPr bwMode="auto">
            <a:xfrm>
              <a:off x="679686" y="23190"/>
              <a:ext cx="24977" cy="78497"/>
            </a:xfrm>
            <a:custGeom>
              <a:avLst/>
              <a:gdLst>
                <a:gd name="T0" fmla="*/ 14442 w 21600"/>
                <a:gd name="T1" fmla="*/ 142636 h 21600"/>
                <a:gd name="T2" fmla="*/ 14442 w 21600"/>
                <a:gd name="T3" fmla="*/ 142636 h 21600"/>
                <a:gd name="T4" fmla="*/ 14442 w 21600"/>
                <a:gd name="T5" fmla="*/ 142636 h 21600"/>
                <a:gd name="T6" fmla="*/ 14442 w 21600"/>
                <a:gd name="T7" fmla="*/ 14263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10602"/>
                  </a:lnTo>
                  <a:lnTo>
                    <a:pt x="1080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1" name="Freeform 1087">
              <a:extLst>
                <a:ext uri="{FF2B5EF4-FFF2-40B4-BE49-F238E27FC236}">
                  <a16:creationId xmlns:a16="http://schemas.microsoft.com/office/drawing/2014/main" id="{414E795C-4C29-492F-B68E-9C86BB0F880F}"/>
                </a:ext>
              </a:extLst>
            </p:cNvPr>
            <p:cNvSpPr>
              <a:spLocks noChangeArrowheads="1"/>
            </p:cNvSpPr>
            <p:nvPr/>
          </p:nvSpPr>
          <p:spPr bwMode="auto">
            <a:xfrm>
              <a:off x="679686" y="23190"/>
              <a:ext cx="17841" cy="58874"/>
            </a:xfrm>
            <a:custGeom>
              <a:avLst/>
              <a:gdLst>
                <a:gd name="T0" fmla="*/ 7368 w 21600"/>
                <a:gd name="T1" fmla="*/ 80235 h 21600"/>
                <a:gd name="T2" fmla="*/ 7368 w 21600"/>
                <a:gd name="T3" fmla="*/ 80235 h 21600"/>
                <a:gd name="T4" fmla="*/ 7368 w 21600"/>
                <a:gd name="T5" fmla="*/ 80235 h 21600"/>
                <a:gd name="T6" fmla="*/ 7368 w 21600"/>
                <a:gd name="T7" fmla="*/ 8023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6891"/>
                  </a:lnTo>
                  <a:lnTo>
                    <a:pt x="6521"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2" name="Freeform 1088">
              <a:extLst>
                <a:ext uri="{FF2B5EF4-FFF2-40B4-BE49-F238E27FC236}">
                  <a16:creationId xmlns:a16="http://schemas.microsoft.com/office/drawing/2014/main" id="{9775B457-CD9F-47BC-BCCF-BB700213D8BF}"/>
                </a:ext>
              </a:extLst>
            </p:cNvPr>
            <p:cNvSpPr>
              <a:spLocks noChangeArrowheads="1"/>
            </p:cNvSpPr>
            <p:nvPr/>
          </p:nvSpPr>
          <p:spPr bwMode="auto">
            <a:xfrm>
              <a:off x="679580" y="23190"/>
              <a:ext cx="12702" cy="39249"/>
            </a:xfrm>
            <a:custGeom>
              <a:avLst/>
              <a:gdLst>
                <a:gd name="T0" fmla="*/ 3735 w 21600"/>
                <a:gd name="T1" fmla="*/ 35660 h 21600"/>
                <a:gd name="T2" fmla="*/ 3735 w 21600"/>
                <a:gd name="T3" fmla="*/ 35660 h 21600"/>
                <a:gd name="T4" fmla="*/ 3735 w 21600"/>
                <a:gd name="T5" fmla="*/ 35660 h 21600"/>
                <a:gd name="T6" fmla="*/ 3735 w 21600"/>
                <a:gd name="T7" fmla="*/ 356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sp>
          <p:nvSpPr>
            <p:cNvPr id="223" name="Freeform 1089">
              <a:extLst>
                <a:ext uri="{FF2B5EF4-FFF2-40B4-BE49-F238E27FC236}">
                  <a16:creationId xmlns:a16="http://schemas.microsoft.com/office/drawing/2014/main" id="{9E618719-0B21-42B3-B863-9E801E50FAA3}"/>
                </a:ext>
              </a:extLst>
            </p:cNvPr>
            <p:cNvSpPr>
              <a:spLocks noChangeArrowheads="1"/>
            </p:cNvSpPr>
            <p:nvPr/>
          </p:nvSpPr>
          <p:spPr bwMode="auto">
            <a:xfrm>
              <a:off x="676012" y="23190"/>
              <a:ext cx="12702" cy="19627"/>
            </a:xfrm>
            <a:custGeom>
              <a:avLst/>
              <a:gdLst>
                <a:gd name="T0" fmla="*/ 3735 w 21600"/>
                <a:gd name="T1" fmla="*/ 8918 h 21600"/>
                <a:gd name="T2" fmla="*/ 3735 w 21600"/>
                <a:gd name="T3" fmla="*/ 8918 h 21600"/>
                <a:gd name="T4" fmla="*/ 3735 w 21600"/>
                <a:gd name="T5" fmla="*/ 8918 h 21600"/>
                <a:gd name="T6" fmla="*/ 3735 w 21600"/>
                <a:gd name="T7" fmla="*/ 891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0"/>
                  </a:moveTo>
                  <a:lnTo>
                    <a:pt x="0" y="21600"/>
                  </a:lnTo>
                  <a:lnTo>
                    <a:pt x="0" y="0"/>
                  </a:lnTo>
                  <a:lnTo>
                    <a:pt x="21600" y="0"/>
                  </a:lnTo>
                  <a:close/>
                </a:path>
              </a:pathLst>
            </a:cu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990">
                <a:latin typeface="Helvetica" panose="020B0604020202020204" pitchFamily="2" charset="0"/>
              </a:endParaRPr>
            </a:p>
          </p:txBody>
        </p:sp>
      </p:grpSp>
      <p:sp>
        <p:nvSpPr>
          <p:cNvPr id="224" name="Straight Connector 10">
            <a:extLst>
              <a:ext uri="{FF2B5EF4-FFF2-40B4-BE49-F238E27FC236}">
                <a16:creationId xmlns:a16="http://schemas.microsoft.com/office/drawing/2014/main" id="{D7889AD8-015E-4F0D-9049-55FDA82FD83E}"/>
              </a:ext>
            </a:extLst>
          </p:cNvPr>
          <p:cNvSpPr>
            <a:spLocks noChangeShapeType="1"/>
          </p:cNvSpPr>
          <p:nvPr/>
        </p:nvSpPr>
        <p:spPr bwMode="auto">
          <a:xfrm>
            <a:off x="1755109" y="2451858"/>
            <a:ext cx="1885757" cy="0"/>
          </a:xfrm>
          <a:prstGeom prst="line">
            <a:avLst/>
          </a:prstGeom>
          <a:noFill/>
          <a:ln w="12700">
            <a:solidFill>
              <a:srgbClr val="2272FF"/>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25" name="Straight Connector 319">
            <a:extLst>
              <a:ext uri="{FF2B5EF4-FFF2-40B4-BE49-F238E27FC236}">
                <a16:creationId xmlns:a16="http://schemas.microsoft.com/office/drawing/2014/main" id="{F18F6A32-E781-4D18-BA36-22692EDF60A1}"/>
              </a:ext>
            </a:extLst>
          </p:cNvPr>
          <p:cNvSpPr>
            <a:spLocks noChangeShapeType="1"/>
          </p:cNvSpPr>
          <p:nvPr/>
        </p:nvSpPr>
        <p:spPr bwMode="auto">
          <a:xfrm>
            <a:off x="1745943" y="3897604"/>
            <a:ext cx="1885757" cy="0"/>
          </a:xfrm>
          <a:prstGeom prst="line">
            <a:avLst/>
          </a:prstGeom>
          <a:noFill/>
          <a:ln w="12700">
            <a:solidFill>
              <a:srgbClr val="32841F"/>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26" name="Straight Connector 320">
            <a:extLst>
              <a:ext uri="{FF2B5EF4-FFF2-40B4-BE49-F238E27FC236}">
                <a16:creationId xmlns:a16="http://schemas.microsoft.com/office/drawing/2014/main" id="{5DF0D48D-379F-4638-89F0-9A4900C324EA}"/>
              </a:ext>
            </a:extLst>
          </p:cNvPr>
          <p:cNvSpPr>
            <a:spLocks noChangeShapeType="1"/>
          </p:cNvSpPr>
          <p:nvPr/>
        </p:nvSpPr>
        <p:spPr bwMode="auto">
          <a:xfrm>
            <a:off x="1760348" y="5455973"/>
            <a:ext cx="1885757" cy="0"/>
          </a:xfrm>
          <a:prstGeom prst="line">
            <a:avLst/>
          </a:prstGeom>
          <a:noFill/>
          <a:ln w="12700">
            <a:solidFill>
              <a:srgbClr val="006DA4"/>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27" name="Straight Connector 321">
            <a:extLst>
              <a:ext uri="{FF2B5EF4-FFF2-40B4-BE49-F238E27FC236}">
                <a16:creationId xmlns:a16="http://schemas.microsoft.com/office/drawing/2014/main" id="{7729D81F-292B-490B-9AAE-2DF1A7A59B59}"/>
              </a:ext>
            </a:extLst>
          </p:cNvPr>
          <p:cNvSpPr>
            <a:spLocks noChangeShapeType="1"/>
          </p:cNvSpPr>
          <p:nvPr/>
        </p:nvSpPr>
        <p:spPr bwMode="auto">
          <a:xfrm>
            <a:off x="3936825" y="2453168"/>
            <a:ext cx="1887067" cy="0"/>
          </a:xfrm>
          <a:prstGeom prst="line">
            <a:avLst/>
          </a:prstGeom>
          <a:noFill/>
          <a:ln w="12700">
            <a:solidFill>
              <a:schemeClr val="accent2"/>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28" name="Straight Connector 322">
            <a:extLst>
              <a:ext uri="{FF2B5EF4-FFF2-40B4-BE49-F238E27FC236}">
                <a16:creationId xmlns:a16="http://schemas.microsoft.com/office/drawing/2014/main" id="{0182343E-0142-49CC-920F-5CA521CAA815}"/>
              </a:ext>
            </a:extLst>
          </p:cNvPr>
          <p:cNvSpPr>
            <a:spLocks noChangeShapeType="1"/>
          </p:cNvSpPr>
          <p:nvPr/>
        </p:nvSpPr>
        <p:spPr bwMode="auto">
          <a:xfrm>
            <a:off x="3928968" y="3898914"/>
            <a:ext cx="1885757" cy="0"/>
          </a:xfrm>
          <a:prstGeom prst="line">
            <a:avLst/>
          </a:prstGeom>
          <a:noFill/>
          <a:ln w="12700">
            <a:solidFill>
              <a:srgbClr val="F68D2E"/>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29" name="Straight Connector 323">
            <a:extLst>
              <a:ext uri="{FF2B5EF4-FFF2-40B4-BE49-F238E27FC236}">
                <a16:creationId xmlns:a16="http://schemas.microsoft.com/office/drawing/2014/main" id="{C2A371AC-A48F-4887-B2DD-32BD884D8B25}"/>
              </a:ext>
            </a:extLst>
          </p:cNvPr>
          <p:cNvSpPr>
            <a:spLocks noChangeShapeType="1"/>
          </p:cNvSpPr>
          <p:nvPr/>
        </p:nvSpPr>
        <p:spPr bwMode="auto">
          <a:xfrm>
            <a:off x="3943373" y="5457283"/>
            <a:ext cx="1885757" cy="0"/>
          </a:xfrm>
          <a:prstGeom prst="line">
            <a:avLst/>
          </a:prstGeom>
          <a:noFill/>
          <a:ln w="12700">
            <a:solidFill>
              <a:srgbClr val="C355D1"/>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30" name="Straight Connector 324">
            <a:extLst>
              <a:ext uri="{FF2B5EF4-FFF2-40B4-BE49-F238E27FC236}">
                <a16:creationId xmlns:a16="http://schemas.microsoft.com/office/drawing/2014/main" id="{021DC2C8-2F8E-46AE-AC78-CB8EBA15429E}"/>
              </a:ext>
            </a:extLst>
          </p:cNvPr>
          <p:cNvSpPr>
            <a:spLocks noChangeShapeType="1"/>
          </p:cNvSpPr>
          <p:nvPr/>
        </p:nvSpPr>
        <p:spPr bwMode="auto">
          <a:xfrm>
            <a:off x="6215448" y="2451858"/>
            <a:ext cx="1885757" cy="0"/>
          </a:xfrm>
          <a:prstGeom prst="line">
            <a:avLst/>
          </a:prstGeom>
          <a:noFill/>
          <a:ln w="12700">
            <a:solidFill>
              <a:srgbClr val="BC204B"/>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31" name="Straight Connector 325">
            <a:extLst>
              <a:ext uri="{FF2B5EF4-FFF2-40B4-BE49-F238E27FC236}">
                <a16:creationId xmlns:a16="http://schemas.microsoft.com/office/drawing/2014/main" id="{49FB2234-CEE9-46A4-88CD-C99C9DBBF5A8}"/>
              </a:ext>
            </a:extLst>
          </p:cNvPr>
          <p:cNvSpPr>
            <a:spLocks noChangeShapeType="1"/>
          </p:cNvSpPr>
          <p:nvPr/>
        </p:nvSpPr>
        <p:spPr bwMode="auto">
          <a:xfrm>
            <a:off x="6206281" y="3897604"/>
            <a:ext cx="1887066" cy="0"/>
          </a:xfrm>
          <a:prstGeom prst="line">
            <a:avLst/>
          </a:prstGeom>
          <a:noFill/>
          <a:ln w="12700">
            <a:solidFill>
              <a:schemeClr val="accent2"/>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32" name="Straight Connector 326">
            <a:extLst>
              <a:ext uri="{FF2B5EF4-FFF2-40B4-BE49-F238E27FC236}">
                <a16:creationId xmlns:a16="http://schemas.microsoft.com/office/drawing/2014/main" id="{A475C51A-01A5-40E5-8ECD-F7CAC6BBE24D}"/>
              </a:ext>
            </a:extLst>
          </p:cNvPr>
          <p:cNvSpPr>
            <a:spLocks noChangeShapeType="1"/>
          </p:cNvSpPr>
          <p:nvPr/>
        </p:nvSpPr>
        <p:spPr bwMode="auto">
          <a:xfrm>
            <a:off x="6254734" y="5455973"/>
            <a:ext cx="1885757" cy="0"/>
          </a:xfrm>
          <a:prstGeom prst="line">
            <a:avLst/>
          </a:prstGeom>
          <a:noFill/>
          <a:ln w="12700">
            <a:solidFill>
              <a:srgbClr val="F68D2E"/>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33" name="Straight Connector 327">
            <a:extLst>
              <a:ext uri="{FF2B5EF4-FFF2-40B4-BE49-F238E27FC236}">
                <a16:creationId xmlns:a16="http://schemas.microsoft.com/office/drawing/2014/main" id="{09227D83-64E7-4943-8EB7-1B8C9122CC54}"/>
              </a:ext>
            </a:extLst>
          </p:cNvPr>
          <p:cNvSpPr>
            <a:spLocks noChangeShapeType="1"/>
          </p:cNvSpPr>
          <p:nvPr/>
        </p:nvSpPr>
        <p:spPr bwMode="auto">
          <a:xfrm>
            <a:off x="8558239" y="2451858"/>
            <a:ext cx="1885757" cy="0"/>
          </a:xfrm>
          <a:prstGeom prst="line">
            <a:avLst/>
          </a:prstGeom>
          <a:noFill/>
          <a:ln w="12700">
            <a:solidFill>
              <a:srgbClr val="2272FF"/>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34" name="Straight Connector 328">
            <a:extLst>
              <a:ext uri="{FF2B5EF4-FFF2-40B4-BE49-F238E27FC236}">
                <a16:creationId xmlns:a16="http://schemas.microsoft.com/office/drawing/2014/main" id="{7805CD25-984A-4E10-810F-A9440E79BAF6}"/>
              </a:ext>
            </a:extLst>
          </p:cNvPr>
          <p:cNvSpPr>
            <a:spLocks noChangeShapeType="1"/>
          </p:cNvSpPr>
          <p:nvPr/>
        </p:nvSpPr>
        <p:spPr bwMode="auto">
          <a:xfrm>
            <a:off x="8549071" y="3897604"/>
            <a:ext cx="1887067" cy="0"/>
          </a:xfrm>
          <a:prstGeom prst="line">
            <a:avLst/>
          </a:prstGeom>
          <a:noFill/>
          <a:ln w="12700">
            <a:solidFill>
              <a:srgbClr val="7030A0"/>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
        <p:nvSpPr>
          <p:cNvPr id="235" name="Straight Connector 329">
            <a:extLst>
              <a:ext uri="{FF2B5EF4-FFF2-40B4-BE49-F238E27FC236}">
                <a16:creationId xmlns:a16="http://schemas.microsoft.com/office/drawing/2014/main" id="{3741CE30-FA79-42CD-9193-53C889E71321}"/>
              </a:ext>
            </a:extLst>
          </p:cNvPr>
          <p:cNvSpPr>
            <a:spLocks noChangeShapeType="1"/>
          </p:cNvSpPr>
          <p:nvPr/>
        </p:nvSpPr>
        <p:spPr bwMode="auto">
          <a:xfrm>
            <a:off x="8564786" y="5455973"/>
            <a:ext cx="1885757" cy="0"/>
          </a:xfrm>
          <a:prstGeom prst="line">
            <a:avLst/>
          </a:prstGeom>
          <a:noFill/>
          <a:ln w="12700">
            <a:solidFill>
              <a:srgbClr val="006DA4"/>
            </a:solidFill>
            <a:miter lim="800000"/>
            <a:headEnd/>
            <a:tailEnd/>
          </a:ln>
          <a:extLst>
            <a:ext uri="{909E8E84-426E-40DD-AFC4-6F175D3DCCD1}">
              <a14:hiddenFill xmlns:a14="http://schemas.microsoft.com/office/drawing/2010/main">
                <a:noFill/>
              </a14:hiddenFill>
            </a:ext>
          </a:extLst>
        </p:spPr>
        <p:txBody>
          <a:bodyPr lIns="37713" tIns="37713" rIns="37713" bIns="37713"/>
          <a:lstStyle/>
          <a:p>
            <a:endParaRPr lang="en-US" sz="990">
              <a:latin typeface="Helvetica" panose="020B0604020202020204" pitchFamily="2" charset="0"/>
            </a:endParaRPr>
          </a:p>
        </p:txBody>
      </p:sp>
    </p:spTree>
    <p:extLst>
      <p:ext uri="{BB962C8B-B14F-4D97-AF65-F5344CB8AC3E}">
        <p14:creationId xmlns:p14="http://schemas.microsoft.com/office/powerpoint/2010/main" val="2502515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2588" y="839788"/>
            <a:ext cx="5943599" cy="14668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4"/>
          </p:nvPr>
        </p:nvSpPr>
        <p:spPr/>
        <p:txBody>
          <a:bodyPr/>
          <a:lstStyle/>
          <a:p>
            <a:r>
              <a:rPr lang="en-IN" dirty="0"/>
              <a:t>E-commerce Industry at a glance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669" t="16634" r="40272" b="13125"/>
          <a:stretch/>
        </p:blipFill>
        <p:spPr>
          <a:xfrm>
            <a:off x="6901771" y="1041542"/>
            <a:ext cx="4800600" cy="3264409"/>
          </a:xfrm>
          <a:prstGeom prst="rect">
            <a:avLst/>
          </a:prstGeom>
        </p:spPr>
      </p:pic>
      <p:sp>
        <p:nvSpPr>
          <p:cNvPr id="6" name="TextBox 5"/>
          <p:cNvSpPr txBox="1"/>
          <p:nvPr/>
        </p:nvSpPr>
        <p:spPr>
          <a:xfrm>
            <a:off x="7214003" y="738330"/>
            <a:ext cx="4114800" cy="353943"/>
          </a:xfrm>
          <a:prstGeom prst="rect">
            <a:avLst/>
          </a:prstGeom>
          <a:noFill/>
        </p:spPr>
        <p:txBody>
          <a:bodyPr wrap="square" rtlCol="0">
            <a:spAutoFit/>
          </a:bodyPr>
          <a:lstStyle/>
          <a:p>
            <a:r>
              <a:rPr lang="en-IN" b="1" dirty="0">
                <a:solidFill>
                  <a:schemeClr val="accent6">
                    <a:lumMod val="75000"/>
                  </a:schemeClr>
                </a:solidFill>
                <a:latin typeface="Helvetica" panose="020B0604020202020204" pitchFamily="2" charset="0"/>
              </a:rPr>
              <a:t>Retail e-commerce sales worldwide</a:t>
            </a:r>
          </a:p>
        </p:txBody>
      </p:sp>
      <p:sp>
        <p:nvSpPr>
          <p:cNvPr id="8" name="TextBox 7"/>
          <p:cNvSpPr txBox="1"/>
          <p:nvPr/>
        </p:nvSpPr>
        <p:spPr>
          <a:xfrm>
            <a:off x="611187" y="1076612"/>
            <a:ext cx="4101130" cy="784830"/>
          </a:xfrm>
          <a:prstGeom prst="rect">
            <a:avLst/>
          </a:prstGeom>
          <a:noFill/>
        </p:spPr>
        <p:txBody>
          <a:bodyPr wrap="square" rtlCol="0">
            <a:spAutoFit/>
          </a:bodyPr>
          <a:lstStyle/>
          <a:p>
            <a:r>
              <a:rPr lang="en-US" b="1" dirty="0">
                <a:solidFill>
                  <a:schemeClr val="accent1">
                    <a:lumMod val="50000"/>
                  </a:schemeClr>
                </a:solidFill>
                <a:latin typeface="Helvetica" panose="020B0604020202020204" pitchFamily="2" charset="0"/>
              </a:rPr>
              <a:t>Globally, </a:t>
            </a:r>
            <a:r>
              <a:rPr lang="en-US" b="1" dirty="0" smtClean="0">
                <a:solidFill>
                  <a:schemeClr val="accent1">
                    <a:lumMod val="50000"/>
                  </a:schemeClr>
                </a:solidFill>
                <a:latin typeface="Helvetica" panose="020B0604020202020204" pitchFamily="2" charset="0"/>
              </a:rPr>
              <a:t>e-commerce</a:t>
            </a:r>
            <a:r>
              <a:rPr lang="en-US" b="1" dirty="0">
                <a:solidFill>
                  <a:schemeClr val="accent1">
                    <a:lumMod val="50000"/>
                  </a:schemeClr>
                </a:solidFill>
                <a:latin typeface="Helvetica" panose="020B0604020202020204" pitchFamily="2" charset="0"/>
              </a:rPr>
              <a:t>, market is worth around </a:t>
            </a:r>
            <a:r>
              <a:rPr lang="en-US" sz="2800" b="1" dirty="0">
                <a:solidFill>
                  <a:schemeClr val="accent1">
                    <a:lumMod val="50000"/>
                  </a:schemeClr>
                </a:solidFill>
                <a:latin typeface="Helvetica" panose="020B0604020202020204" pitchFamily="2" charset="0"/>
              </a:rPr>
              <a:t>$22.1 trillion</a:t>
            </a:r>
          </a:p>
        </p:txBody>
      </p:sp>
      <p:sp>
        <p:nvSpPr>
          <p:cNvPr id="10" name="Rectangle 9"/>
          <p:cNvSpPr/>
          <p:nvPr/>
        </p:nvSpPr>
        <p:spPr>
          <a:xfrm>
            <a:off x="382588" y="2290267"/>
            <a:ext cx="5943599" cy="136812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30387" y="2590564"/>
            <a:ext cx="3886200" cy="846386"/>
          </a:xfrm>
          <a:prstGeom prst="rect">
            <a:avLst/>
          </a:prstGeom>
          <a:noFill/>
        </p:spPr>
        <p:txBody>
          <a:bodyPr wrap="square" rtlCol="0">
            <a:spAutoFit/>
          </a:bodyPr>
          <a:lstStyle/>
          <a:p>
            <a:r>
              <a:rPr lang="en-US" b="1" dirty="0">
                <a:solidFill>
                  <a:schemeClr val="accent2">
                    <a:lumMod val="75000"/>
                  </a:schemeClr>
                </a:solidFill>
                <a:latin typeface="Helvetica" panose="020B0604020202020204" pitchFamily="2" charset="0"/>
              </a:rPr>
              <a:t>Global </a:t>
            </a:r>
            <a:r>
              <a:rPr lang="en-US" b="1" dirty="0" smtClean="0">
                <a:solidFill>
                  <a:schemeClr val="accent2">
                    <a:lumMod val="75000"/>
                  </a:schemeClr>
                </a:solidFill>
                <a:latin typeface="Helvetica" panose="020B0604020202020204" pitchFamily="2" charset="0"/>
              </a:rPr>
              <a:t>e-commerce </a:t>
            </a:r>
            <a:r>
              <a:rPr lang="en-US" b="1" dirty="0">
                <a:solidFill>
                  <a:schemeClr val="accent2">
                    <a:lumMod val="75000"/>
                  </a:schemeClr>
                </a:solidFill>
                <a:latin typeface="Helvetica" panose="020B0604020202020204" pitchFamily="2" charset="0"/>
              </a:rPr>
              <a:t>Sales Will Double in Less </a:t>
            </a:r>
            <a:r>
              <a:rPr lang="en-US" b="1" dirty="0" smtClean="0">
                <a:solidFill>
                  <a:schemeClr val="accent2">
                    <a:lumMod val="75000"/>
                  </a:schemeClr>
                </a:solidFill>
                <a:latin typeface="Helvetica" panose="020B0604020202020204" pitchFamily="2" charset="0"/>
              </a:rPr>
              <a:t>Than </a:t>
            </a:r>
            <a:r>
              <a:rPr lang="en-US" sz="3200" b="1" dirty="0">
                <a:solidFill>
                  <a:srgbClr val="A60A0A"/>
                </a:solidFill>
                <a:latin typeface="Helvetica" panose="020B0604020202020204" pitchFamily="2" charset="0"/>
              </a:rPr>
              <a:t>5 </a:t>
            </a:r>
            <a:r>
              <a:rPr lang="en-US" sz="3200" b="1" dirty="0" smtClean="0">
                <a:solidFill>
                  <a:srgbClr val="A60A0A"/>
                </a:solidFill>
                <a:latin typeface="Helvetica" panose="020B0604020202020204" pitchFamily="2" charset="0"/>
              </a:rPr>
              <a:t>Years</a:t>
            </a:r>
            <a:endParaRPr lang="en-US" sz="2800" dirty="0">
              <a:solidFill>
                <a:srgbClr val="A60A0A"/>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342" y="938853"/>
            <a:ext cx="1164144" cy="1141232"/>
          </a:xfrm>
          <a:prstGeom prst="rect">
            <a:avLst/>
          </a:prstGeom>
        </p:spPr>
      </p:pic>
      <p:sp>
        <p:nvSpPr>
          <p:cNvPr id="20" name="Rectangle 19"/>
          <p:cNvSpPr/>
          <p:nvPr/>
        </p:nvSpPr>
        <p:spPr>
          <a:xfrm>
            <a:off x="382588" y="3642068"/>
            <a:ext cx="5943599" cy="14668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1187" y="3852843"/>
            <a:ext cx="4383896" cy="1154162"/>
          </a:xfrm>
          <a:prstGeom prst="rect">
            <a:avLst/>
          </a:prstGeom>
          <a:noFill/>
        </p:spPr>
        <p:txBody>
          <a:bodyPr wrap="square" rtlCol="0">
            <a:spAutoFit/>
          </a:bodyPr>
          <a:lstStyle/>
          <a:p>
            <a:r>
              <a:rPr lang="en-US" sz="2400" b="1" dirty="0">
                <a:solidFill>
                  <a:schemeClr val="accent3">
                    <a:lumMod val="50000"/>
                  </a:schemeClr>
                </a:solidFill>
                <a:latin typeface="Helvetica" panose="020B0604020202020204" pitchFamily="2" charset="0"/>
              </a:rPr>
              <a:t>G</a:t>
            </a:r>
            <a:r>
              <a:rPr lang="en-US" sz="2400" b="1" dirty="0" smtClean="0">
                <a:solidFill>
                  <a:schemeClr val="accent3">
                    <a:lumMod val="50000"/>
                  </a:schemeClr>
                </a:solidFill>
                <a:latin typeface="Helvetica" panose="020B0604020202020204" pitchFamily="2" charset="0"/>
              </a:rPr>
              <a:t>lobal </a:t>
            </a:r>
            <a:r>
              <a:rPr lang="en-US" sz="2400" b="1" dirty="0">
                <a:solidFill>
                  <a:schemeClr val="accent3">
                    <a:lumMod val="50000"/>
                  </a:schemeClr>
                </a:solidFill>
                <a:latin typeface="Helvetica" panose="020B0604020202020204" pitchFamily="2" charset="0"/>
              </a:rPr>
              <a:t>internet connectivity, </a:t>
            </a:r>
            <a:r>
              <a:rPr lang="en-US" b="1" dirty="0">
                <a:solidFill>
                  <a:schemeClr val="accent3">
                    <a:lumMod val="75000"/>
                  </a:schemeClr>
                </a:solidFill>
                <a:latin typeface="Helvetica" panose="020B0604020202020204" pitchFamily="2" charset="0"/>
              </a:rPr>
              <a:t>coupled with a growing shift toward the </a:t>
            </a:r>
            <a:r>
              <a:rPr lang="en-US" sz="2800" b="1" dirty="0">
                <a:solidFill>
                  <a:schemeClr val="accent3">
                    <a:lumMod val="50000"/>
                  </a:schemeClr>
                </a:solidFill>
                <a:latin typeface="Helvetica" panose="020B0604020202020204" pitchFamily="2" charset="0"/>
              </a:rPr>
              <a:t>convenience</a:t>
            </a:r>
            <a:r>
              <a:rPr lang="en-US" b="1" dirty="0">
                <a:solidFill>
                  <a:schemeClr val="accent3">
                    <a:lumMod val="75000"/>
                  </a:schemeClr>
                </a:solidFill>
                <a:latin typeface="Helvetica" panose="020B0604020202020204" pitchFamily="2" charset="0"/>
              </a:rPr>
              <a:t> </a:t>
            </a:r>
            <a:r>
              <a:rPr lang="en-US" b="1" dirty="0" smtClean="0">
                <a:solidFill>
                  <a:schemeClr val="accent3">
                    <a:lumMod val="75000"/>
                  </a:schemeClr>
                </a:solidFill>
                <a:latin typeface="Helvetica" panose="020B0604020202020204" pitchFamily="2" charset="0"/>
              </a:rPr>
              <a:t>of </a:t>
            </a:r>
            <a:r>
              <a:rPr lang="en-US" b="1" dirty="0">
                <a:solidFill>
                  <a:schemeClr val="accent3">
                    <a:lumMod val="75000"/>
                  </a:schemeClr>
                </a:solidFill>
                <a:latin typeface="Helvetica" panose="020B0604020202020204" pitchFamily="2" charset="0"/>
              </a:rPr>
              <a:t>“e-tail,</a:t>
            </a:r>
          </a:p>
        </p:txBody>
      </p:sp>
      <p:sp>
        <p:nvSpPr>
          <p:cNvPr id="22" name="Rectangle 21"/>
          <p:cNvSpPr/>
          <p:nvPr/>
        </p:nvSpPr>
        <p:spPr>
          <a:xfrm>
            <a:off x="382588" y="5092547"/>
            <a:ext cx="5943599" cy="136812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882774" y="5369275"/>
            <a:ext cx="3810000" cy="1092607"/>
          </a:xfrm>
          <a:prstGeom prst="rect">
            <a:avLst/>
          </a:prstGeom>
          <a:noFill/>
        </p:spPr>
        <p:txBody>
          <a:bodyPr wrap="square" rtlCol="0">
            <a:spAutoFit/>
          </a:bodyPr>
          <a:lstStyle/>
          <a:p>
            <a:r>
              <a:rPr lang="en-US" b="1" dirty="0" smtClean="0">
                <a:solidFill>
                  <a:schemeClr val="accent2">
                    <a:lumMod val="75000"/>
                  </a:schemeClr>
                </a:solidFill>
                <a:latin typeface="Helvetica" panose="020B0604020202020204" pitchFamily="2" charset="0"/>
              </a:rPr>
              <a:t>Major e-Commerce </a:t>
            </a:r>
            <a:r>
              <a:rPr lang="en-US" b="1" dirty="0">
                <a:solidFill>
                  <a:schemeClr val="accent2">
                    <a:lumMod val="75000"/>
                  </a:schemeClr>
                </a:solidFill>
                <a:latin typeface="Helvetica" panose="020B0604020202020204" pitchFamily="2" charset="0"/>
              </a:rPr>
              <a:t>markets – </a:t>
            </a:r>
            <a:r>
              <a:rPr lang="en-US" sz="2400" b="1" dirty="0">
                <a:solidFill>
                  <a:schemeClr val="accent2">
                    <a:lumMod val="75000"/>
                  </a:schemeClr>
                </a:solidFill>
                <a:latin typeface="Helvetica" panose="020B0604020202020204" pitchFamily="2" charset="0"/>
              </a:rPr>
              <a:t>China, USA, Japan, Germany</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083" y="3754397"/>
            <a:ext cx="1141403" cy="1141403"/>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387" y="2489462"/>
            <a:ext cx="996791" cy="996791"/>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571" y="5264688"/>
            <a:ext cx="993607" cy="993607"/>
          </a:xfrm>
          <a:prstGeom prst="rect">
            <a:avLst/>
          </a:prstGeom>
        </p:spPr>
      </p:pic>
    </p:spTree>
    <p:extLst>
      <p:ext uri="{BB962C8B-B14F-4D97-AF65-F5344CB8AC3E}">
        <p14:creationId xmlns:p14="http://schemas.microsoft.com/office/powerpoint/2010/main" val="2697515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LOGISTICS </a:t>
            </a:r>
            <a:r>
              <a:rPr lang="en-US" dirty="0" smtClean="0"/>
              <a:t>e MARKETPLACE- CONNECTING THE FRATERNITY</a:t>
            </a:r>
            <a:endParaRPr lang="en-US" dirty="0"/>
          </a:p>
        </p:txBody>
      </p:sp>
      <p:sp>
        <p:nvSpPr>
          <p:cNvPr id="24" name="Rectangle 5">
            <a:extLst>
              <a:ext uri="{FF2B5EF4-FFF2-40B4-BE49-F238E27FC236}">
                <a16:creationId xmlns:a16="http://schemas.microsoft.com/office/drawing/2014/main" id="{A25AFF96-E887-46F2-8E05-F37FE029DCBF}"/>
              </a:ext>
            </a:extLst>
          </p:cNvPr>
          <p:cNvSpPr>
            <a:spLocks noChangeArrowheads="1"/>
          </p:cNvSpPr>
          <p:nvPr/>
        </p:nvSpPr>
        <p:spPr bwMode="auto">
          <a:xfrm>
            <a:off x="1784555" y="1849164"/>
            <a:ext cx="8212208" cy="3241145"/>
          </a:xfrm>
          <a:prstGeom prst="rect">
            <a:avLst/>
          </a:prstGeom>
          <a:noFill/>
          <a:ln w="127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237">
              <a:solidFill>
                <a:srgbClr val="FFFFFF"/>
              </a:solidFill>
              <a:latin typeface="Helvetica" panose="020B0604020202020204" pitchFamily="2" charset="0"/>
              <a:sym typeface="Arial" panose="020B0604020202020204" pitchFamily="34" charset="0"/>
            </a:endParaRPr>
          </a:p>
        </p:txBody>
      </p:sp>
      <p:grpSp>
        <p:nvGrpSpPr>
          <p:cNvPr id="25" name="Rectangle 118">
            <a:extLst>
              <a:ext uri="{FF2B5EF4-FFF2-40B4-BE49-F238E27FC236}">
                <a16:creationId xmlns:a16="http://schemas.microsoft.com/office/drawing/2014/main" id="{45B3E814-747B-4453-B9FF-2FBB703B8BFF}"/>
              </a:ext>
            </a:extLst>
          </p:cNvPr>
          <p:cNvGrpSpPr>
            <a:grpSpLocks/>
          </p:cNvGrpSpPr>
          <p:nvPr/>
        </p:nvGrpSpPr>
        <p:grpSpPr bwMode="auto">
          <a:xfrm>
            <a:off x="2796841" y="1694542"/>
            <a:ext cx="1048953" cy="395677"/>
            <a:chOff x="0" y="17391"/>
            <a:chExt cx="1270982" cy="480841"/>
          </a:xfrm>
        </p:grpSpPr>
        <p:sp>
          <p:nvSpPr>
            <p:cNvPr id="26" name="Rectangle">
              <a:extLst>
                <a:ext uri="{FF2B5EF4-FFF2-40B4-BE49-F238E27FC236}">
                  <a16:creationId xmlns:a16="http://schemas.microsoft.com/office/drawing/2014/main" id="{6E8DB976-51BA-46EB-97DD-65DD9E519B1E}"/>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27" name="Plan end to end shipment route">
              <a:extLst>
                <a:ext uri="{FF2B5EF4-FFF2-40B4-BE49-F238E27FC236}">
                  <a16:creationId xmlns:a16="http://schemas.microsoft.com/office/drawing/2014/main" id="{AA69DCFC-AECF-4FD8-BD4C-EBF3A70FBE68}"/>
                </a:ext>
              </a:extLst>
            </p:cNvPr>
            <p:cNvSpPr txBox="1">
              <a:spLocks noChangeArrowheads="1"/>
            </p:cNvSpPr>
            <p:nvPr/>
          </p:nvSpPr>
          <p:spPr bwMode="auto">
            <a:xfrm>
              <a:off x="0" y="17391"/>
              <a:ext cx="1270982" cy="48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990" dirty="0">
                  <a:solidFill>
                    <a:schemeClr val="tx1"/>
                  </a:solidFill>
                  <a:latin typeface="Helvetica" panose="020B0604020202020204" pitchFamily="2" charset="0"/>
                  <a:ea typeface="Avenir Book"/>
                  <a:cs typeface="Avenir Book"/>
                  <a:sym typeface="Avenir Book"/>
                </a:rPr>
                <a:t>Plan end to end shipment route</a:t>
              </a:r>
            </a:p>
          </p:txBody>
        </p:sp>
      </p:grpSp>
      <p:grpSp>
        <p:nvGrpSpPr>
          <p:cNvPr id="28" name="Oval 119">
            <a:extLst>
              <a:ext uri="{FF2B5EF4-FFF2-40B4-BE49-F238E27FC236}">
                <a16:creationId xmlns:a16="http://schemas.microsoft.com/office/drawing/2014/main" id="{51ADF1C9-3001-4C24-95D0-2CFA7C22B9EC}"/>
              </a:ext>
            </a:extLst>
          </p:cNvPr>
          <p:cNvGrpSpPr>
            <a:grpSpLocks/>
          </p:cNvGrpSpPr>
          <p:nvPr/>
        </p:nvGrpSpPr>
        <p:grpSpPr bwMode="auto">
          <a:xfrm>
            <a:off x="2135516" y="1604276"/>
            <a:ext cx="357509" cy="373224"/>
            <a:chOff x="-1" y="-1"/>
            <a:chExt cx="434399" cy="452989"/>
          </a:xfrm>
        </p:grpSpPr>
        <p:sp>
          <p:nvSpPr>
            <p:cNvPr id="29" name="Oval">
              <a:extLst>
                <a:ext uri="{FF2B5EF4-FFF2-40B4-BE49-F238E27FC236}">
                  <a16:creationId xmlns:a16="http://schemas.microsoft.com/office/drawing/2014/main" id="{092D0563-85AE-4DEB-9178-1FD47F609E3E}"/>
                </a:ext>
              </a:extLst>
            </p:cNvPr>
            <p:cNvSpPr>
              <a:spLocks noChangeArrowheads="1"/>
            </p:cNvSpPr>
            <p:nvPr/>
          </p:nvSpPr>
          <p:spPr bwMode="auto">
            <a:xfrm>
              <a:off x="-1" y="-1"/>
              <a:ext cx="434399" cy="452989"/>
            </a:xfrm>
            <a:prstGeom prst="ellipse">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30" name="1">
              <a:extLst>
                <a:ext uri="{FF2B5EF4-FFF2-40B4-BE49-F238E27FC236}">
                  <a16:creationId xmlns:a16="http://schemas.microsoft.com/office/drawing/2014/main" id="{22A154F5-13F2-4811-9857-DEE48CB42B4C}"/>
                </a:ext>
              </a:extLst>
            </p:cNvPr>
            <p:cNvSpPr txBox="1">
              <a:spLocks noChangeArrowheads="1"/>
            </p:cNvSpPr>
            <p:nvPr/>
          </p:nvSpPr>
          <p:spPr bwMode="auto">
            <a:xfrm>
              <a:off x="63615" y="94236"/>
              <a:ext cx="307166" cy="2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1</a:t>
              </a:r>
            </a:p>
          </p:txBody>
        </p:sp>
      </p:grpSp>
      <p:pic>
        <p:nvPicPr>
          <p:cNvPr id="31" name="Picture 125" descr="Picture 125">
            <a:extLst>
              <a:ext uri="{FF2B5EF4-FFF2-40B4-BE49-F238E27FC236}">
                <a16:creationId xmlns:a16="http://schemas.microsoft.com/office/drawing/2014/main" id="{BD60878F-BDB2-43E1-B51D-B50DE3E3DF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866" y="1482488"/>
            <a:ext cx="705850" cy="26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32" name="Rectangle 126">
            <a:extLst>
              <a:ext uri="{FF2B5EF4-FFF2-40B4-BE49-F238E27FC236}">
                <a16:creationId xmlns:a16="http://schemas.microsoft.com/office/drawing/2014/main" id="{61FB94CB-9E5F-4A7F-829F-85AE87C61908}"/>
              </a:ext>
            </a:extLst>
          </p:cNvPr>
          <p:cNvGrpSpPr>
            <a:grpSpLocks/>
          </p:cNvGrpSpPr>
          <p:nvPr/>
        </p:nvGrpSpPr>
        <p:grpSpPr bwMode="auto">
          <a:xfrm>
            <a:off x="8734354" y="1659839"/>
            <a:ext cx="1111810" cy="395677"/>
            <a:chOff x="-1" y="18131"/>
            <a:chExt cx="1347145" cy="479360"/>
          </a:xfrm>
        </p:grpSpPr>
        <p:sp>
          <p:nvSpPr>
            <p:cNvPr id="33" name="Rectangle">
              <a:extLst>
                <a:ext uri="{FF2B5EF4-FFF2-40B4-BE49-F238E27FC236}">
                  <a16:creationId xmlns:a16="http://schemas.microsoft.com/office/drawing/2014/main" id="{845F924B-AC07-4FB2-BE35-AC48334A8072}"/>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34" name="Book Freight Forwarder/CB">
              <a:extLst>
                <a:ext uri="{FF2B5EF4-FFF2-40B4-BE49-F238E27FC236}">
                  <a16:creationId xmlns:a16="http://schemas.microsoft.com/office/drawing/2014/main" id="{9049E18F-8D12-46AC-A740-E27BA81AB1DD}"/>
                </a:ext>
              </a:extLst>
            </p:cNvPr>
            <p:cNvSpPr txBox="1">
              <a:spLocks noChangeArrowheads="1"/>
            </p:cNvSpPr>
            <p:nvPr/>
          </p:nvSpPr>
          <p:spPr bwMode="auto">
            <a:xfrm>
              <a:off x="-1" y="18131"/>
              <a:ext cx="1347145" cy="47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990" dirty="0">
                  <a:solidFill>
                    <a:schemeClr val="tx1"/>
                  </a:solidFill>
                  <a:latin typeface="Helvetica" panose="020B0604020202020204" pitchFamily="2" charset="0"/>
                  <a:ea typeface="Avenir Book"/>
                  <a:cs typeface="Avenir Book"/>
                  <a:sym typeface="Avenir Book"/>
                </a:rPr>
                <a:t>Select Freight Forwarder/Broker</a:t>
              </a:r>
            </a:p>
          </p:txBody>
        </p:sp>
      </p:grpSp>
      <p:grpSp>
        <p:nvGrpSpPr>
          <p:cNvPr id="35" name="Oval 127">
            <a:extLst>
              <a:ext uri="{FF2B5EF4-FFF2-40B4-BE49-F238E27FC236}">
                <a16:creationId xmlns:a16="http://schemas.microsoft.com/office/drawing/2014/main" id="{3786E30E-90C0-402F-B015-5B1EA7CDEE7C}"/>
              </a:ext>
            </a:extLst>
          </p:cNvPr>
          <p:cNvGrpSpPr>
            <a:grpSpLocks/>
          </p:cNvGrpSpPr>
          <p:nvPr/>
        </p:nvGrpSpPr>
        <p:grpSpPr bwMode="auto">
          <a:xfrm>
            <a:off x="8253749" y="1678923"/>
            <a:ext cx="302507" cy="301197"/>
            <a:chOff x="0" y="0"/>
            <a:chExt cx="365764" cy="365764"/>
          </a:xfrm>
        </p:grpSpPr>
        <p:sp>
          <p:nvSpPr>
            <p:cNvPr id="36" name="Circle">
              <a:extLst>
                <a:ext uri="{FF2B5EF4-FFF2-40B4-BE49-F238E27FC236}">
                  <a16:creationId xmlns:a16="http://schemas.microsoft.com/office/drawing/2014/main" id="{E95495E5-14DA-4FAC-A2F2-2FC9F6ECBBC9}"/>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37" name="2a">
              <a:extLst>
                <a:ext uri="{FF2B5EF4-FFF2-40B4-BE49-F238E27FC236}">
                  <a16:creationId xmlns:a16="http://schemas.microsoft.com/office/drawing/2014/main" id="{7F3BC874-2875-4992-AD15-F0C25F025C15}"/>
                </a:ext>
              </a:extLst>
            </p:cNvPr>
            <p:cNvSpPr txBox="1">
              <a:spLocks noChangeArrowheads="1"/>
            </p:cNvSpPr>
            <p:nvPr/>
          </p:nvSpPr>
          <p:spPr bwMode="auto">
            <a:xfrm>
              <a:off x="53564" y="50553"/>
              <a:ext cx="258635" cy="2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4a</a:t>
              </a:r>
            </a:p>
          </p:txBody>
        </p:sp>
      </p:grpSp>
      <p:grpSp>
        <p:nvGrpSpPr>
          <p:cNvPr id="38" name="Rectangle 128">
            <a:extLst>
              <a:ext uri="{FF2B5EF4-FFF2-40B4-BE49-F238E27FC236}">
                <a16:creationId xmlns:a16="http://schemas.microsoft.com/office/drawing/2014/main" id="{A66C855C-5F66-400C-9247-0549D7895AF6}"/>
              </a:ext>
            </a:extLst>
          </p:cNvPr>
          <p:cNvGrpSpPr>
            <a:grpSpLocks/>
          </p:cNvGrpSpPr>
          <p:nvPr/>
        </p:nvGrpSpPr>
        <p:grpSpPr bwMode="auto">
          <a:xfrm>
            <a:off x="4867245" y="4910150"/>
            <a:ext cx="1047643" cy="395677"/>
            <a:chOff x="0" y="18131"/>
            <a:chExt cx="1270982" cy="479360"/>
          </a:xfrm>
        </p:grpSpPr>
        <p:sp>
          <p:nvSpPr>
            <p:cNvPr id="39" name="Rectangle">
              <a:extLst>
                <a:ext uri="{FF2B5EF4-FFF2-40B4-BE49-F238E27FC236}">
                  <a16:creationId xmlns:a16="http://schemas.microsoft.com/office/drawing/2014/main" id="{6E6E4B6D-1BFE-4424-8B0A-245B608CB98B}"/>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40" name="Exchange…">
              <a:extLst>
                <a:ext uri="{FF2B5EF4-FFF2-40B4-BE49-F238E27FC236}">
                  <a16:creationId xmlns:a16="http://schemas.microsoft.com/office/drawing/2014/main" id="{3B7AE027-6234-4BA8-876E-5F6592DEB2C8}"/>
                </a:ext>
              </a:extLst>
            </p:cNvPr>
            <p:cNvSpPr txBox="1">
              <a:spLocks noChangeArrowheads="1"/>
            </p:cNvSpPr>
            <p:nvPr/>
          </p:nvSpPr>
          <p:spPr bwMode="auto">
            <a:xfrm>
              <a:off x="0" y="18131"/>
              <a:ext cx="1270982" cy="47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Exchange</a:t>
              </a:r>
            </a:p>
            <a:p>
              <a:pPr algn="ctr" eaLnBrk="1"/>
              <a:r>
                <a:rPr lang="en-US" altLang="en-US" sz="990">
                  <a:solidFill>
                    <a:schemeClr val="tx1"/>
                  </a:solidFill>
                  <a:latin typeface="Helvetica" panose="020B0604020202020204" pitchFamily="2" charset="0"/>
                  <a:ea typeface="Avenir Book"/>
                  <a:cs typeface="Avenir Book"/>
                  <a:sym typeface="Avenir Book"/>
                </a:rPr>
                <a:t>eContract</a:t>
              </a:r>
            </a:p>
          </p:txBody>
        </p:sp>
      </p:grpSp>
      <p:grpSp>
        <p:nvGrpSpPr>
          <p:cNvPr id="41" name="Oval 129">
            <a:extLst>
              <a:ext uri="{FF2B5EF4-FFF2-40B4-BE49-F238E27FC236}">
                <a16:creationId xmlns:a16="http://schemas.microsoft.com/office/drawing/2014/main" id="{696C678B-AB0A-489A-8F99-442DF0938D7A}"/>
              </a:ext>
            </a:extLst>
          </p:cNvPr>
          <p:cNvGrpSpPr>
            <a:grpSpLocks/>
          </p:cNvGrpSpPr>
          <p:nvPr/>
        </p:nvGrpSpPr>
        <p:grpSpPr bwMode="auto">
          <a:xfrm>
            <a:off x="9835689" y="4677799"/>
            <a:ext cx="301197" cy="301197"/>
            <a:chOff x="0" y="0"/>
            <a:chExt cx="365764" cy="365764"/>
          </a:xfrm>
        </p:grpSpPr>
        <p:sp>
          <p:nvSpPr>
            <p:cNvPr id="42" name="Circle">
              <a:extLst>
                <a:ext uri="{FF2B5EF4-FFF2-40B4-BE49-F238E27FC236}">
                  <a16:creationId xmlns:a16="http://schemas.microsoft.com/office/drawing/2014/main" id="{015982DA-16CC-4E47-82C7-AF2B301EF767}"/>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43" name="2e">
              <a:extLst>
                <a:ext uri="{FF2B5EF4-FFF2-40B4-BE49-F238E27FC236}">
                  <a16:creationId xmlns:a16="http://schemas.microsoft.com/office/drawing/2014/main" id="{C3B89DAE-4B24-49DF-8FA9-A3B88CC188A6}"/>
                </a:ext>
              </a:extLst>
            </p:cNvPr>
            <p:cNvSpPr txBox="1">
              <a:spLocks noChangeArrowheads="1"/>
            </p:cNvSpPr>
            <p:nvPr/>
          </p:nvSpPr>
          <p:spPr bwMode="auto">
            <a:xfrm>
              <a:off x="53565" y="50553"/>
              <a:ext cx="258635" cy="2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4e</a:t>
              </a:r>
            </a:p>
          </p:txBody>
        </p:sp>
      </p:grpSp>
      <p:grpSp>
        <p:nvGrpSpPr>
          <p:cNvPr id="44" name="Rectangle 130">
            <a:extLst>
              <a:ext uri="{FF2B5EF4-FFF2-40B4-BE49-F238E27FC236}">
                <a16:creationId xmlns:a16="http://schemas.microsoft.com/office/drawing/2014/main" id="{EEA75978-70C3-4F73-A8B0-9ED1551BC8B6}"/>
              </a:ext>
            </a:extLst>
          </p:cNvPr>
          <p:cNvGrpSpPr>
            <a:grpSpLocks/>
          </p:cNvGrpSpPr>
          <p:nvPr/>
        </p:nvGrpSpPr>
        <p:grpSpPr bwMode="auto">
          <a:xfrm>
            <a:off x="3035179" y="4865625"/>
            <a:ext cx="1048953" cy="395677"/>
            <a:chOff x="0" y="18130"/>
            <a:chExt cx="1270982" cy="479362"/>
          </a:xfrm>
        </p:grpSpPr>
        <p:sp>
          <p:nvSpPr>
            <p:cNvPr id="45" name="Rectangle">
              <a:extLst>
                <a:ext uri="{FF2B5EF4-FFF2-40B4-BE49-F238E27FC236}">
                  <a16:creationId xmlns:a16="http://schemas.microsoft.com/office/drawing/2014/main" id="{79C06B69-F197-4C3E-9D4A-E179D0FD2F97}"/>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46" name="Invoice Generation">
              <a:extLst>
                <a:ext uri="{FF2B5EF4-FFF2-40B4-BE49-F238E27FC236}">
                  <a16:creationId xmlns:a16="http://schemas.microsoft.com/office/drawing/2014/main" id="{B64B9719-2A95-4C25-A734-E02CE10571E2}"/>
                </a:ext>
              </a:extLst>
            </p:cNvPr>
            <p:cNvSpPr txBox="1">
              <a:spLocks noChangeArrowheads="1"/>
            </p:cNvSpPr>
            <p:nvPr/>
          </p:nvSpPr>
          <p:spPr bwMode="auto">
            <a:xfrm>
              <a:off x="0" y="18130"/>
              <a:ext cx="1270982" cy="47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Invoice Generation</a:t>
              </a:r>
            </a:p>
          </p:txBody>
        </p:sp>
      </p:grpSp>
      <p:grpSp>
        <p:nvGrpSpPr>
          <p:cNvPr id="47" name="Oval 131">
            <a:extLst>
              <a:ext uri="{FF2B5EF4-FFF2-40B4-BE49-F238E27FC236}">
                <a16:creationId xmlns:a16="http://schemas.microsoft.com/office/drawing/2014/main" id="{537680E4-A379-40D9-9215-353CEFBA2EED}"/>
              </a:ext>
            </a:extLst>
          </p:cNvPr>
          <p:cNvGrpSpPr>
            <a:grpSpLocks/>
          </p:cNvGrpSpPr>
          <p:nvPr/>
        </p:nvGrpSpPr>
        <p:grpSpPr bwMode="auto">
          <a:xfrm>
            <a:off x="9816045" y="2218458"/>
            <a:ext cx="302506" cy="302507"/>
            <a:chOff x="0" y="0"/>
            <a:chExt cx="365764" cy="365764"/>
          </a:xfrm>
        </p:grpSpPr>
        <p:sp>
          <p:nvSpPr>
            <p:cNvPr id="48" name="Circle">
              <a:extLst>
                <a:ext uri="{FF2B5EF4-FFF2-40B4-BE49-F238E27FC236}">
                  <a16:creationId xmlns:a16="http://schemas.microsoft.com/office/drawing/2014/main" id="{BFF9E4EB-92AF-4ED6-998B-79DC4D655712}"/>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49" name="2b">
              <a:extLst>
                <a:ext uri="{FF2B5EF4-FFF2-40B4-BE49-F238E27FC236}">
                  <a16:creationId xmlns:a16="http://schemas.microsoft.com/office/drawing/2014/main" id="{F8A371FA-25C1-4F79-AE9F-3E76D66E5B55}"/>
                </a:ext>
              </a:extLst>
            </p:cNvPr>
            <p:cNvSpPr txBox="1">
              <a:spLocks noChangeArrowheads="1"/>
            </p:cNvSpPr>
            <p:nvPr/>
          </p:nvSpPr>
          <p:spPr bwMode="auto">
            <a:xfrm>
              <a:off x="53564" y="51126"/>
              <a:ext cx="258635" cy="26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4b</a:t>
              </a:r>
            </a:p>
          </p:txBody>
        </p:sp>
      </p:grpSp>
      <p:grpSp>
        <p:nvGrpSpPr>
          <p:cNvPr id="50" name="Rectangle 132">
            <a:extLst>
              <a:ext uri="{FF2B5EF4-FFF2-40B4-BE49-F238E27FC236}">
                <a16:creationId xmlns:a16="http://schemas.microsoft.com/office/drawing/2014/main" id="{6D606AB6-2D94-44BF-A4AB-951A5E55D9CA}"/>
              </a:ext>
            </a:extLst>
          </p:cNvPr>
          <p:cNvGrpSpPr>
            <a:grpSpLocks/>
          </p:cNvGrpSpPr>
          <p:nvPr/>
        </p:nvGrpSpPr>
        <p:grpSpPr bwMode="auto">
          <a:xfrm>
            <a:off x="1950870" y="3616311"/>
            <a:ext cx="1047643" cy="395677"/>
            <a:chOff x="0" y="18131"/>
            <a:chExt cx="1270982" cy="479360"/>
          </a:xfrm>
        </p:grpSpPr>
        <p:sp>
          <p:nvSpPr>
            <p:cNvPr id="51" name="Rectangle">
              <a:extLst>
                <a:ext uri="{FF2B5EF4-FFF2-40B4-BE49-F238E27FC236}">
                  <a16:creationId xmlns:a16="http://schemas.microsoft.com/office/drawing/2014/main" id="{A48B3606-3C66-4F01-9A05-3F3853DFFF09}"/>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52" name="Pay electronically">
              <a:extLst>
                <a:ext uri="{FF2B5EF4-FFF2-40B4-BE49-F238E27FC236}">
                  <a16:creationId xmlns:a16="http://schemas.microsoft.com/office/drawing/2014/main" id="{9CF0CEED-199D-44B0-A384-881C647F25C1}"/>
                </a:ext>
              </a:extLst>
            </p:cNvPr>
            <p:cNvSpPr txBox="1">
              <a:spLocks noChangeArrowheads="1"/>
            </p:cNvSpPr>
            <p:nvPr/>
          </p:nvSpPr>
          <p:spPr bwMode="auto">
            <a:xfrm>
              <a:off x="0" y="18131"/>
              <a:ext cx="1270982" cy="47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dirty="0">
                  <a:solidFill>
                    <a:schemeClr val="tx1"/>
                  </a:solidFill>
                  <a:latin typeface="Helvetica" panose="020B0604020202020204" pitchFamily="2" charset="0"/>
                  <a:ea typeface="Avenir Book"/>
                  <a:cs typeface="Avenir Book"/>
                  <a:sym typeface="Avenir Book"/>
                </a:rPr>
                <a:t>Monitor Physical Flow of Goods</a:t>
              </a:r>
            </a:p>
          </p:txBody>
        </p:sp>
      </p:grpSp>
      <p:grpSp>
        <p:nvGrpSpPr>
          <p:cNvPr id="53" name="Oval 133">
            <a:extLst>
              <a:ext uri="{FF2B5EF4-FFF2-40B4-BE49-F238E27FC236}">
                <a16:creationId xmlns:a16="http://schemas.microsoft.com/office/drawing/2014/main" id="{34EDDE85-A357-437D-8A29-C23DEB0FC597}"/>
              </a:ext>
            </a:extLst>
          </p:cNvPr>
          <p:cNvGrpSpPr>
            <a:grpSpLocks/>
          </p:cNvGrpSpPr>
          <p:nvPr/>
        </p:nvGrpSpPr>
        <p:grpSpPr bwMode="auto">
          <a:xfrm>
            <a:off x="9822594" y="2995024"/>
            <a:ext cx="302507" cy="301197"/>
            <a:chOff x="0" y="0"/>
            <a:chExt cx="365764" cy="365764"/>
          </a:xfrm>
        </p:grpSpPr>
        <p:sp>
          <p:nvSpPr>
            <p:cNvPr id="54" name="Circle">
              <a:extLst>
                <a:ext uri="{FF2B5EF4-FFF2-40B4-BE49-F238E27FC236}">
                  <a16:creationId xmlns:a16="http://schemas.microsoft.com/office/drawing/2014/main" id="{F4CACD91-F4C8-4B94-81B7-7202FB4F5936}"/>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55" name="2c">
              <a:extLst>
                <a:ext uri="{FF2B5EF4-FFF2-40B4-BE49-F238E27FC236}">
                  <a16:creationId xmlns:a16="http://schemas.microsoft.com/office/drawing/2014/main" id="{37122C3F-0918-431C-A3CF-711BD4779459}"/>
                </a:ext>
              </a:extLst>
            </p:cNvPr>
            <p:cNvSpPr txBox="1">
              <a:spLocks noChangeArrowheads="1"/>
            </p:cNvSpPr>
            <p:nvPr/>
          </p:nvSpPr>
          <p:spPr bwMode="auto">
            <a:xfrm>
              <a:off x="53564" y="50553"/>
              <a:ext cx="258635" cy="2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4c</a:t>
              </a:r>
            </a:p>
          </p:txBody>
        </p:sp>
      </p:grpSp>
      <p:grpSp>
        <p:nvGrpSpPr>
          <p:cNvPr id="56" name="Rectangle 134">
            <a:extLst>
              <a:ext uri="{FF2B5EF4-FFF2-40B4-BE49-F238E27FC236}">
                <a16:creationId xmlns:a16="http://schemas.microsoft.com/office/drawing/2014/main" id="{367AA569-FB88-4DA2-894A-637E07DA5548}"/>
              </a:ext>
            </a:extLst>
          </p:cNvPr>
          <p:cNvGrpSpPr>
            <a:grpSpLocks/>
          </p:cNvGrpSpPr>
          <p:nvPr/>
        </p:nvGrpSpPr>
        <p:grpSpPr bwMode="auto">
          <a:xfrm>
            <a:off x="10134266" y="2208541"/>
            <a:ext cx="823710" cy="395677"/>
            <a:chOff x="0" y="18130"/>
            <a:chExt cx="998628" cy="479361"/>
          </a:xfrm>
        </p:grpSpPr>
        <p:sp>
          <p:nvSpPr>
            <p:cNvPr id="57" name="Rectangle">
              <a:extLst>
                <a:ext uri="{FF2B5EF4-FFF2-40B4-BE49-F238E27FC236}">
                  <a16:creationId xmlns:a16="http://schemas.microsoft.com/office/drawing/2014/main" id="{679A315D-9487-41A6-9B5A-BE72F27B05AF}"/>
                </a:ext>
              </a:extLst>
            </p:cNvPr>
            <p:cNvSpPr>
              <a:spLocks noChangeArrowheads="1"/>
            </p:cNvSpPr>
            <p:nvPr/>
          </p:nvSpPr>
          <p:spPr bwMode="auto">
            <a:xfrm>
              <a:off x="0" y="61399"/>
              <a:ext cx="998628" cy="392821"/>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58" name="Book ocean freight">
              <a:extLst>
                <a:ext uri="{FF2B5EF4-FFF2-40B4-BE49-F238E27FC236}">
                  <a16:creationId xmlns:a16="http://schemas.microsoft.com/office/drawing/2014/main" id="{167C533E-D9AB-4ED3-82CD-0E6E2F6D4CA9}"/>
                </a:ext>
              </a:extLst>
            </p:cNvPr>
            <p:cNvSpPr txBox="1">
              <a:spLocks noChangeArrowheads="1"/>
            </p:cNvSpPr>
            <p:nvPr/>
          </p:nvSpPr>
          <p:spPr bwMode="auto">
            <a:xfrm>
              <a:off x="0" y="18130"/>
              <a:ext cx="998628" cy="47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Book ocean freight</a:t>
              </a:r>
            </a:p>
          </p:txBody>
        </p:sp>
      </p:grpSp>
      <p:grpSp>
        <p:nvGrpSpPr>
          <p:cNvPr id="59" name="Oval 135">
            <a:extLst>
              <a:ext uri="{FF2B5EF4-FFF2-40B4-BE49-F238E27FC236}">
                <a16:creationId xmlns:a16="http://schemas.microsoft.com/office/drawing/2014/main" id="{41CFA002-61AC-463D-93C6-0ADEDB19FF2A}"/>
              </a:ext>
            </a:extLst>
          </p:cNvPr>
          <p:cNvGrpSpPr>
            <a:grpSpLocks/>
          </p:cNvGrpSpPr>
          <p:nvPr/>
        </p:nvGrpSpPr>
        <p:grpSpPr bwMode="auto">
          <a:xfrm>
            <a:off x="9846166" y="3869805"/>
            <a:ext cx="302507" cy="301197"/>
            <a:chOff x="0" y="0"/>
            <a:chExt cx="365764" cy="365764"/>
          </a:xfrm>
        </p:grpSpPr>
        <p:sp>
          <p:nvSpPr>
            <p:cNvPr id="60" name="Circle">
              <a:extLst>
                <a:ext uri="{FF2B5EF4-FFF2-40B4-BE49-F238E27FC236}">
                  <a16:creationId xmlns:a16="http://schemas.microsoft.com/office/drawing/2014/main" id="{68E24235-1DFE-4ECA-8D42-94C32BD102EF}"/>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61" name="2d">
              <a:extLst>
                <a:ext uri="{FF2B5EF4-FFF2-40B4-BE49-F238E27FC236}">
                  <a16:creationId xmlns:a16="http://schemas.microsoft.com/office/drawing/2014/main" id="{8C164976-A2F2-410C-95F6-F08C0112BD26}"/>
                </a:ext>
              </a:extLst>
            </p:cNvPr>
            <p:cNvSpPr txBox="1">
              <a:spLocks noChangeArrowheads="1"/>
            </p:cNvSpPr>
            <p:nvPr/>
          </p:nvSpPr>
          <p:spPr bwMode="auto">
            <a:xfrm>
              <a:off x="53564" y="50553"/>
              <a:ext cx="258635" cy="2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4d</a:t>
              </a:r>
            </a:p>
          </p:txBody>
        </p:sp>
      </p:grpSp>
      <p:grpSp>
        <p:nvGrpSpPr>
          <p:cNvPr id="62" name="Rectangle 136">
            <a:extLst>
              <a:ext uri="{FF2B5EF4-FFF2-40B4-BE49-F238E27FC236}">
                <a16:creationId xmlns:a16="http://schemas.microsoft.com/office/drawing/2014/main" id="{6E3F73DE-5EA4-42A9-A6BB-65DB6D0067B3}"/>
              </a:ext>
            </a:extLst>
          </p:cNvPr>
          <p:cNvGrpSpPr>
            <a:grpSpLocks/>
          </p:cNvGrpSpPr>
          <p:nvPr/>
        </p:nvGrpSpPr>
        <p:grpSpPr bwMode="auto">
          <a:xfrm>
            <a:off x="2026824" y="4346388"/>
            <a:ext cx="1047643" cy="395677"/>
            <a:chOff x="0" y="17390"/>
            <a:chExt cx="1270983" cy="480841"/>
          </a:xfrm>
        </p:grpSpPr>
        <p:sp>
          <p:nvSpPr>
            <p:cNvPr id="63" name="Rectangle">
              <a:extLst>
                <a:ext uri="{FF2B5EF4-FFF2-40B4-BE49-F238E27FC236}">
                  <a16:creationId xmlns:a16="http://schemas.microsoft.com/office/drawing/2014/main" id="{4EFFE50F-0C71-4EF5-8486-258DD974D23D}"/>
                </a:ext>
              </a:extLst>
            </p:cNvPr>
            <p:cNvSpPr>
              <a:spLocks noChangeArrowheads="1"/>
            </p:cNvSpPr>
            <p:nvPr/>
          </p:nvSpPr>
          <p:spPr bwMode="auto">
            <a:xfrm>
              <a:off x="0" y="55003"/>
              <a:ext cx="1270983"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64" name="Monitor physical flow of goods">
              <a:extLst>
                <a:ext uri="{FF2B5EF4-FFF2-40B4-BE49-F238E27FC236}">
                  <a16:creationId xmlns:a16="http://schemas.microsoft.com/office/drawing/2014/main" id="{D50BF105-FAA3-4015-A956-3AF4D2599E93}"/>
                </a:ext>
              </a:extLst>
            </p:cNvPr>
            <p:cNvSpPr txBox="1">
              <a:spLocks noChangeArrowheads="1"/>
            </p:cNvSpPr>
            <p:nvPr/>
          </p:nvSpPr>
          <p:spPr bwMode="auto">
            <a:xfrm>
              <a:off x="0" y="17390"/>
              <a:ext cx="1270983" cy="48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Pay electronically</a:t>
              </a:r>
            </a:p>
          </p:txBody>
        </p:sp>
      </p:grpSp>
      <p:grpSp>
        <p:nvGrpSpPr>
          <p:cNvPr id="65" name="Oval 137">
            <a:extLst>
              <a:ext uri="{FF2B5EF4-FFF2-40B4-BE49-F238E27FC236}">
                <a16:creationId xmlns:a16="http://schemas.microsoft.com/office/drawing/2014/main" id="{B42FFFAA-82E7-4B31-AC85-480325C4B10A}"/>
              </a:ext>
            </a:extLst>
          </p:cNvPr>
          <p:cNvGrpSpPr>
            <a:grpSpLocks/>
          </p:cNvGrpSpPr>
          <p:nvPr/>
        </p:nvGrpSpPr>
        <p:grpSpPr bwMode="auto">
          <a:xfrm>
            <a:off x="8341490" y="4923995"/>
            <a:ext cx="301197" cy="302507"/>
            <a:chOff x="0" y="0"/>
            <a:chExt cx="365764" cy="365764"/>
          </a:xfrm>
        </p:grpSpPr>
        <p:sp>
          <p:nvSpPr>
            <p:cNvPr id="66" name="Circle">
              <a:extLst>
                <a:ext uri="{FF2B5EF4-FFF2-40B4-BE49-F238E27FC236}">
                  <a16:creationId xmlns:a16="http://schemas.microsoft.com/office/drawing/2014/main" id="{8D8187B2-208B-4C50-BDB3-611D9F2C0D07}"/>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67" name="2f">
              <a:extLst>
                <a:ext uri="{FF2B5EF4-FFF2-40B4-BE49-F238E27FC236}">
                  <a16:creationId xmlns:a16="http://schemas.microsoft.com/office/drawing/2014/main" id="{2387830D-529F-4327-8892-44656D54CE0B}"/>
                </a:ext>
              </a:extLst>
            </p:cNvPr>
            <p:cNvSpPr txBox="1">
              <a:spLocks noChangeArrowheads="1"/>
            </p:cNvSpPr>
            <p:nvPr/>
          </p:nvSpPr>
          <p:spPr bwMode="auto">
            <a:xfrm>
              <a:off x="53565" y="51126"/>
              <a:ext cx="258635" cy="26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4f</a:t>
              </a:r>
            </a:p>
          </p:txBody>
        </p:sp>
      </p:grpSp>
      <p:grpSp>
        <p:nvGrpSpPr>
          <p:cNvPr id="68" name="Rectangle 138">
            <a:extLst>
              <a:ext uri="{FF2B5EF4-FFF2-40B4-BE49-F238E27FC236}">
                <a16:creationId xmlns:a16="http://schemas.microsoft.com/office/drawing/2014/main" id="{5F67614E-2357-4B33-A18D-1E19618BE170}"/>
              </a:ext>
            </a:extLst>
          </p:cNvPr>
          <p:cNvGrpSpPr>
            <a:grpSpLocks/>
          </p:cNvGrpSpPr>
          <p:nvPr/>
        </p:nvGrpSpPr>
        <p:grpSpPr bwMode="auto">
          <a:xfrm>
            <a:off x="10125099" y="4762625"/>
            <a:ext cx="739898" cy="395677"/>
            <a:chOff x="0" y="18131"/>
            <a:chExt cx="898273" cy="479360"/>
          </a:xfrm>
        </p:grpSpPr>
        <p:sp>
          <p:nvSpPr>
            <p:cNvPr id="69" name="Rectangle">
              <a:extLst>
                <a:ext uri="{FF2B5EF4-FFF2-40B4-BE49-F238E27FC236}">
                  <a16:creationId xmlns:a16="http://schemas.microsoft.com/office/drawing/2014/main" id="{144FA255-5FFA-4455-B387-3033253D9281}"/>
                </a:ext>
              </a:extLst>
            </p:cNvPr>
            <p:cNvSpPr>
              <a:spLocks noChangeArrowheads="1"/>
            </p:cNvSpPr>
            <p:nvPr/>
          </p:nvSpPr>
          <p:spPr bwMode="auto">
            <a:xfrm>
              <a:off x="0" y="56103"/>
              <a:ext cx="898273" cy="4034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70" name="Book air freight">
              <a:extLst>
                <a:ext uri="{FF2B5EF4-FFF2-40B4-BE49-F238E27FC236}">
                  <a16:creationId xmlns:a16="http://schemas.microsoft.com/office/drawing/2014/main" id="{632A3ED0-0A86-4742-8108-030BA0221E7E}"/>
                </a:ext>
              </a:extLst>
            </p:cNvPr>
            <p:cNvSpPr txBox="1">
              <a:spLocks noChangeArrowheads="1"/>
            </p:cNvSpPr>
            <p:nvPr/>
          </p:nvSpPr>
          <p:spPr bwMode="auto">
            <a:xfrm>
              <a:off x="0" y="18131"/>
              <a:ext cx="898273" cy="47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Book air freight</a:t>
              </a:r>
            </a:p>
          </p:txBody>
        </p:sp>
      </p:grpSp>
      <p:grpSp>
        <p:nvGrpSpPr>
          <p:cNvPr id="71" name="Oval 139">
            <a:extLst>
              <a:ext uri="{FF2B5EF4-FFF2-40B4-BE49-F238E27FC236}">
                <a16:creationId xmlns:a16="http://schemas.microsoft.com/office/drawing/2014/main" id="{CC2EDFE4-DA09-4784-ABD8-C74399B4A2AB}"/>
              </a:ext>
            </a:extLst>
          </p:cNvPr>
          <p:cNvGrpSpPr>
            <a:grpSpLocks/>
          </p:cNvGrpSpPr>
          <p:nvPr/>
        </p:nvGrpSpPr>
        <p:grpSpPr bwMode="auto">
          <a:xfrm>
            <a:off x="6275015" y="4956733"/>
            <a:ext cx="301197" cy="302506"/>
            <a:chOff x="0" y="0"/>
            <a:chExt cx="365764" cy="365764"/>
          </a:xfrm>
        </p:grpSpPr>
        <p:sp>
          <p:nvSpPr>
            <p:cNvPr id="72" name="Circle">
              <a:extLst>
                <a:ext uri="{FF2B5EF4-FFF2-40B4-BE49-F238E27FC236}">
                  <a16:creationId xmlns:a16="http://schemas.microsoft.com/office/drawing/2014/main" id="{7C711DC2-9092-4A04-85E7-4BF45777BE48}"/>
                </a:ext>
              </a:extLst>
            </p:cNvPr>
            <p:cNvSpPr/>
            <p:nvPr/>
          </p:nvSpPr>
          <p:spPr>
            <a:xfrm>
              <a:off x="0" y="0"/>
              <a:ext cx="365764" cy="365764"/>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73" name="2g">
              <a:extLst>
                <a:ext uri="{FF2B5EF4-FFF2-40B4-BE49-F238E27FC236}">
                  <a16:creationId xmlns:a16="http://schemas.microsoft.com/office/drawing/2014/main" id="{82CD361B-0436-4301-B5AB-BC929D5F306A}"/>
                </a:ext>
              </a:extLst>
            </p:cNvPr>
            <p:cNvSpPr txBox="1">
              <a:spLocks noChangeArrowheads="1"/>
            </p:cNvSpPr>
            <p:nvPr/>
          </p:nvSpPr>
          <p:spPr bwMode="auto">
            <a:xfrm>
              <a:off x="53565" y="51126"/>
              <a:ext cx="258635" cy="26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4g</a:t>
              </a:r>
            </a:p>
          </p:txBody>
        </p:sp>
      </p:grpSp>
      <p:grpSp>
        <p:nvGrpSpPr>
          <p:cNvPr id="74" name="Rectangle 140">
            <a:extLst>
              <a:ext uri="{FF2B5EF4-FFF2-40B4-BE49-F238E27FC236}">
                <a16:creationId xmlns:a16="http://schemas.microsoft.com/office/drawing/2014/main" id="{98B1D4B6-3681-49F2-B69B-997D3EB922E3}"/>
              </a:ext>
            </a:extLst>
          </p:cNvPr>
          <p:cNvGrpSpPr>
            <a:grpSpLocks/>
          </p:cNvGrpSpPr>
          <p:nvPr/>
        </p:nvGrpSpPr>
        <p:grpSpPr bwMode="auto">
          <a:xfrm>
            <a:off x="10125099" y="3209039"/>
            <a:ext cx="760852" cy="395677"/>
            <a:chOff x="-1" y="-43801"/>
            <a:chExt cx="923487" cy="479969"/>
          </a:xfrm>
        </p:grpSpPr>
        <p:sp>
          <p:nvSpPr>
            <p:cNvPr id="75" name="Rectangle">
              <a:extLst>
                <a:ext uri="{FF2B5EF4-FFF2-40B4-BE49-F238E27FC236}">
                  <a16:creationId xmlns:a16="http://schemas.microsoft.com/office/drawing/2014/main" id="{6FB99C6D-BAA9-4D00-A435-3066DE7C2BE9}"/>
                </a:ext>
              </a:extLst>
            </p:cNvPr>
            <p:cNvSpPr>
              <a:spLocks noChangeArrowheads="1"/>
            </p:cNvSpPr>
            <p:nvPr/>
          </p:nvSpPr>
          <p:spPr bwMode="auto">
            <a:xfrm>
              <a:off x="-1" y="-1"/>
              <a:ext cx="923487" cy="392369"/>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76" name="Book truck">
              <a:extLst>
                <a:ext uri="{FF2B5EF4-FFF2-40B4-BE49-F238E27FC236}">
                  <a16:creationId xmlns:a16="http://schemas.microsoft.com/office/drawing/2014/main" id="{E04EF84A-91B9-47CF-B87D-CF23E3C1BCB9}"/>
                </a:ext>
              </a:extLst>
            </p:cNvPr>
            <p:cNvSpPr txBox="1">
              <a:spLocks noChangeArrowheads="1"/>
            </p:cNvSpPr>
            <p:nvPr/>
          </p:nvSpPr>
          <p:spPr bwMode="auto">
            <a:xfrm>
              <a:off x="-1" y="-43801"/>
              <a:ext cx="923487" cy="47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dirty="0">
                  <a:solidFill>
                    <a:schemeClr val="tx1"/>
                  </a:solidFill>
                  <a:latin typeface="Helvetica" panose="020B0604020202020204" pitchFamily="2" charset="0"/>
                  <a:ea typeface="Avenir Book"/>
                  <a:cs typeface="Avenir Book"/>
                  <a:sym typeface="Avenir Book"/>
                </a:rPr>
                <a:t>Book </a:t>
              </a:r>
              <a:r>
                <a:rPr lang="en-US" altLang="en-US" sz="990" dirty="0" smtClean="0">
                  <a:solidFill>
                    <a:schemeClr val="tx1"/>
                  </a:solidFill>
                  <a:latin typeface="Helvetica" panose="020B0604020202020204" pitchFamily="2" charset="0"/>
                  <a:ea typeface="Avenir Book"/>
                  <a:cs typeface="Avenir Book"/>
                  <a:sym typeface="Avenir Book"/>
                </a:rPr>
                <a:t>truck/Rail</a:t>
              </a:r>
              <a:endParaRPr lang="en-US" altLang="en-US" sz="990" dirty="0">
                <a:solidFill>
                  <a:schemeClr val="tx1"/>
                </a:solidFill>
                <a:latin typeface="Helvetica" panose="020B0604020202020204" pitchFamily="2" charset="0"/>
                <a:ea typeface="Avenir Book"/>
                <a:cs typeface="Avenir Book"/>
                <a:sym typeface="Avenir Book"/>
              </a:endParaRPr>
            </a:p>
          </p:txBody>
        </p:sp>
      </p:grpSp>
      <p:grpSp>
        <p:nvGrpSpPr>
          <p:cNvPr id="77" name="Oval 141">
            <a:extLst>
              <a:ext uri="{FF2B5EF4-FFF2-40B4-BE49-F238E27FC236}">
                <a16:creationId xmlns:a16="http://schemas.microsoft.com/office/drawing/2014/main" id="{27388FE9-5320-47B4-AED9-395C4648E508}"/>
              </a:ext>
            </a:extLst>
          </p:cNvPr>
          <p:cNvGrpSpPr>
            <a:grpSpLocks/>
          </p:cNvGrpSpPr>
          <p:nvPr/>
        </p:nvGrpSpPr>
        <p:grpSpPr bwMode="auto">
          <a:xfrm>
            <a:off x="4412828" y="1705112"/>
            <a:ext cx="252744" cy="273698"/>
            <a:chOff x="-1" y="-1"/>
            <a:chExt cx="306909" cy="331109"/>
          </a:xfrm>
        </p:grpSpPr>
        <p:sp>
          <p:nvSpPr>
            <p:cNvPr id="78" name="Oval">
              <a:extLst>
                <a:ext uri="{FF2B5EF4-FFF2-40B4-BE49-F238E27FC236}">
                  <a16:creationId xmlns:a16="http://schemas.microsoft.com/office/drawing/2014/main" id="{CF078B80-A6B3-421F-909F-DF48003FD59D}"/>
                </a:ext>
              </a:extLst>
            </p:cNvPr>
            <p:cNvSpPr>
              <a:spLocks noChangeArrowheads="1"/>
            </p:cNvSpPr>
            <p:nvPr/>
          </p:nvSpPr>
          <p:spPr bwMode="auto">
            <a:xfrm>
              <a:off x="-1" y="-1"/>
              <a:ext cx="306909" cy="331109"/>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825" b="1">
                <a:solidFill>
                  <a:srgbClr val="FFFFFF"/>
                </a:solidFill>
                <a:latin typeface="Helvetica" panose="020B0604020202020204" pitchFamily="2" charset="0"/>
                <a:sym typeface="Arial" panose="020B0604020202020204" pitchFamily="34" charset="0"/>
              </a:endParaRPr>
            </a:p>
          </p:txBody>
        </p:sp>
        <p:sp>
          <p:nvSpPr>
            <p:cNvPr id="79" name="2">
              <a:extLst>
                <a:ext uri="{FF2B5EF4-FFF2-40B4-BE49-F238E27FC236}">
                  <a16:creationId xmlns:a16="http://schemas.microsoft.com/office/drawing/2014/main" id="{1A8000F8-0A79-4686-87D6-8F42DA0EC1FD}"/>
                </a:ext>
              </a:extLst>
            </p:cNvPr>
            <p:cNvSpPr txBox="1">
              <a:spLocks noChangeArrowheads="1"/>
            </p:cNvSpPr>
            <p:nvPr/>
          </p:nvSpPr>
          <p:spPr bwMode="auto">
            <a:xfrm>
              <a:off x="44944" y="33727"/>
              <a:ext cx="217016" cy="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2</a:t>
              </a:r>
            </a:p>
          </p:txBody>
        </p:sp>
      </p:grpSp>
      <p:grpSp>
        <p:nvGrpSpPr>
          <p:cNvPr id="80" name="Rectangle 142">
            <a:extLst>
              <a:ext uri="{FF2B5EF4-FFF2-40B4-BE49-F238E27FC236}">
                <a16:creationId xmlns:a16="http://schemas.microsoft.com/office/drawing/2014/main" id="{C3B63385-2A13-4005-A86B-C6D52795F085}"/>
              </a:ext>
            </a:extLst>
          </p:cNvPr>
          <p:cNvGrpSpPr>
            <a:grpSpLocks/>
          </p:cNvGrpSpPr>
          <p:nvPr/>
        </p:nvGrpSpPr>
        <p:grpSpPr bwMode="auto">
          <a:xfrm>
            <a:off x="10168315" y="3905722"/>
            <a:ext cx="717636" cy="395677"/>
            <a:chOff x="0" y="18130"/>
            <a:chExt cx="871441" cy="479361"/>
          </a:xfrm>
        </p:grpSpPr>
        <p:sp>
          <p:nvSpPr>
            <p:cNvPr id="81" name="Rectangle">
              <a:extLst>
                <a:ext uri="{FF2B5EF4-FFF2-40B4-BE49-F238E27FC236}">
                  <a16:creationId xmlns:a16="http://schemas.microsoft.com/office/drawing/2014/main" id="{3F965AFF-06B3-40AD-94EC-EAE6638F9B61}"/>
                </a:ext>
              </a:extLst>
            </p:cNvPr>
            <p:cNvSpPr>
              <a:spLocks noChangeArrowheads="1"/>
            </p:cNvSpPr>
            <p:nvPr/>
          </p:nvSpPr>
          <p:spPr bwMode="auto">
            <a:xfrm>
              <a:off x="0" y="68228"/>
              <a:ext cx="871441" cy="3791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82" name="Book…">
              <a:extLst>
                <a:ext uri="{FF2B5EF4-FFF2-40B4-BE49-F238E27FC236}">
                  <a16:creationId xmlns:a16="http://schemas.microsoft.com/office/drawing/2014/main" id="{076BC56C-36E8-42A5-925C-A96FED0B3D28}"/>
                </a:ext>
              </a:extLst>
            </p:cNvPr>
            <p:cNvSpPr txBox="1">
              <a:spLocks noChangeArrowheads="1"/>
            </p:cNvSpPr>
            <p:nvPr/>
          </p:nvSpPr>
          <p:spPr bwMode="auto">
            <a:xfrm>
              <a:off x="0" y="18130"/>
              <a:ext cx="871441" cy="47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Book </a:t>
              </a:r>
            </a:p>
            <a:p>
              <a:pPr algn="ctr" eaLnBrk="1"/>
              <a:r>
                <a:rPr lang="en-US" altLang="en-US" sz="990">
                  <a:solidFill>
                    <a:schemeClr val="tx1"/>
                  </a:solidFill>
                  <a:latin typeface="Helvetica" panose="020B0604020202020204" pitchFamily="2" charset="0"/>
                  <a:ea typeface="Avenir Book"/>
                  <a:cs typeface="Avenir Book"/>
                  <a:sym typeface="Avenir Book"/>
                </a:rPr>
                <a:t>warehouse</a:t>
              </a:r>
            </a:p>
          </p:txBody>
        </p:sp>
      </p:grpSp>
      <p:grpSp>
        <p:nvGrpSpPr>
          <p:cNvPr id="83" name="Oval 143">
            <a:extLst>
              <a:ext uri="{FF2B5EF4-FFF2-40B4-BE49-F238E27FC236}">
                <a16:creationId xmlns:a16="http://schemas.microsoft.com/office/drawing/2014/main" id="{A19429C8-F13F-4802-B0C8-4C8B468B76DB}"/>
              </a:ext>
            </a:extLst>
          </p:cNvPr>
          <p:cNvGrpSpPr>
            <a:grpSpLocks/>
          </p:cNvGrpSpPr>
          <p:nvPr/>
        </p:nvGrpSpPr>
        <p:grpSpPr bwMode="auto">
          <a:xfrm>
            <a:off x="6294656" y="1690708"/>
            <a:ext cx="252744" cy="272387"/>
            <a:chOff x="0" y="0"/>
            <a:chExt cx="306908" cy="331108"/>
          </a:xfrm>
        </p:grpSpPr>
        <p:sp>
          <p:nvSpPr>
            <p:cNvPr id="84" name="Oval">
              <a:extLst>
                <a:ext uri="{FF2B5EF4-FFF2-40B4-BE49-F238E27FC236}">
                  <a16:creationId xmlns:a16="http://schemas.microsoft.com/office/drawing/2014/main" id="{AF3B0BE7-388C-48D6-95FF-69D18F41C5FB}"/>
                </a:ext>
              </a:extLst>
            </p:cNvPr>
            <p:cNvSpPr/>
            <p:nvPr/>
          </p:nvSpPr>
          <p:spPr>
            <a:xfrm>
              <a:off x="0" y="0"/>
              <a:ext cx="306908" cy="331108"/>
            </a:xfrm>
            <a:prstGeom prst="ellipse">
              <a:avLst/>
            </a:prstGeom>
            <a:solidFill>
              <a:schemeClr val="accent4"/>
            </a:solidFill>
            <a:ln w="12700" cap="flat">
              <a:noFill/>
              <a:miter lim="400000"/>
            </a:ln>
            <a:effectLst/>
          </p:spPr>
          <p:txBody>
            <a:bodyPr lIns="45049" tIns="45049" rIns="45049" bIns="45049" anchor="ctr"/>
            <a:lstStyle/>
            <a:p>
              <a:pPr algn="ctr" hangingPunct="0">
                <a:defRPr sz="1000" b="1">
                  <a:solidFill>
                    <a:srgbClr val="FFFFFF"/>
                  </a:solidFill>
                  <a:latin typeface="Arial"/>
                  <a:ea typeface="Arial"/>
                  <a:cs typeface="Arial"/>
                  <a:sym typeface="Arial"/>
                </a:defRPr>
              </a:pPr>
              <a:endParaRPr sz="825" b="1" kern="0">
                <a:solidFill>
                  <a:srgbClr val="FFFFFF"/>
                </a:solidFill>
                <a:latin typeface="Helvetica" panose="020B0604020202020204" pitchFamily="2" charset="0"/>
                <a:ea typeface="Arial"/>
                <a:cs typeface="Arial"/>
                <a:sym typeface="Arial"/>
              </a:endParaRPr>
            </a:p>
          </p:txBody>
        </p:sp>
        <p:sp>
          <p:nvSpPr>
            <p:cNvPr id="85" name="3">
              <a:extLst>
                <a:ext uri="{FF2B5EF4-FFF2-40B4-BE49-F238E27FC236}">
                  <a16:creationId xmlns:a16="http://schemas.microsoft.com/office/drawing/2014/main" id="{4BAD0626-42EB-4C22-8A93-B9B65D8D7BE3}"/>
                </a:ext>
              </a:extLst>
            </p:cNvPr>
            <p:cNvSpPr txBox="1">
              <a:spLocks noChangeArrowheads="1"/>
            </p:cNvSpPr>
            <p:nvPr/>
          </p:nvSpPr>
          <p:spPr bwMode="auto">
            <a:xfrm>
              <a:off x="44944" y="33093"/>
              <a:ext cx="217016" cy="2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3</a:t>
              </a:r>
            </a:p>
          </p:txBody>
        </p:sp>
      </p:grpSp>
      <p:grpSp>
        <p:nvGrpSpPr>
          <p:cNvPr id="86" name="Rectangle 144">
            <a:extLst>
              <a:ext uri="{FF2B5EF4-FFF2-40B4-BE49-F238E27FC236}">
                <a16:creationId xmlns:a16="http://schemas.microsoft.com/office/drawing/2014/main" id="{8E013A75-EBBE-4D6F-BF5C-0CCE46F0E125}"/>
              </a:ext>
            </a:extLst>
          </p:cNvPr>
          <p:cNvGrpSpPr>
            <a:grpSpLocks/>
          </p:cNvGrpSpPr>
          <p:nvPr/>
        </p:nvGrpSpPr>
        <p:grpSpPr bwMode="auto">
          <a:xfrm>
            <a:off x="4731051" y="1699125"/>
            <a:ext cx="1048953" cy="395677"/>
            <a:chOff x="0" y="18130"/>
            <a:chExt cx="1270982" cy="479362"/>
          </a:xfrm>
        </p:grpSpPr>
        <p:sp>
          <p:nvSpPr>
            <p:cNvPr id="87" name="Rectangle">
              <a:extLst>
                <a:ext uri="{FF2B5EF4-FFF2-40B4-BE49-F238E27FC236}">
                  <a16:creationId xmlns:a16="http://schemas.microsoft.com/office/drawing/2014/main" id="{71BD7EE4-D268-43FF-84B6-80BACAC3A0A6}"/>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88" name="Check availability">
              <a:extLst>
                <a:ext uri="{FF2B5EF4-FFF2-40B4-BE49-F238E27FC236}">
                  <a16:creationId xmlns:a16="http://schemas.microsoft.com/office/drawing/2014/main" id="{C7D99DEF-2870-451C-8CE0-7CD2CCE777E1}"/>
                </a:ext>
              </a:extLst>
            </p:cNvPr>
            <p:cNvSpPr txBox="1">
              <a:spLocks noChangeArrowheads="1"/>
            </p:cNvSpPr>
            <p:nvPr/>
          </p:nvSpPr>
          <p:spPr bwMode="auto">
            <a:xfrm>
              <a:off x="0" y="18130"/>
              <a:ext cx="1270982" cy="47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Check availability</a:t>
              </a:r>
            </a:p>
          </p:txBody>
        </p:sp>
      </p:grpSp>
      <p:grpSp>
        <p:nvGrpSpPr>
          <p:cNvPr id="89" name="Oval 145">
            <a:extLst>
              <a:ext uri="{FF2B5EF4-FFF2-40B4-BE49-F238E27FC236}">
                <a16:creationId xmlns:a16="http://schemas.microsoft.com/office/drawing/2014/main" id="{2365058F-D9DE-4A70-A570-3D6FA95C5E31}"/>
              </a:ext>
            </a:extLst>
          </p:cNvPr>
          <p:cNvGrpSpPr>
            <a:grpSpLocks/>
          </p:cNvGrpSpPr>
          <p:nvPr/>
        </p:nvGrpSpPr>
        <p:grpSpPr bwMode="auto">
          <a:xfrm>
            <a:off x="4359135" y="4926613"/>
            <a:ext cx="252746" cy="273698"/>
            <a:chOff x="-1" y="0"/>
            <a:chExt cx="306910" cy="331110"/>
          </a:xfrm>
        </p:grpSpPr>
        <p:sp>
          <p:nvSpPr>
            <p:cNvPr id="90" name="Oval">
              <a:extLst>
                <a:ext uri="{FF2B5EF4-FFF2-40B4-BE49-F238E27FC236}">
                  <a16:creationId xmlns:a16="http://schemas.microsoft.com/office/drawing/2014/main" id="{8FB4F4D6-0A8D-4778-9D6E-456C999D1F26}"/>
                </a:ext>
              </a:extLst>
            </p:cNvPr>
            <p:cNvSpPr>
              <a:spLocks noChangeArrowheads="1"/>
            </p:cNvSpPr>
            <p:nvPr/>
          </p:nvSpPr>
          <p:spPr bwMode="auto">
            <a:xfrm>
              <a:off x="-1" y="0"/>
              <a:ext cx="306910" cy="331110"/>
            </a:xfrm>
            <a:prstGeom prst="ellipse">
              <a:avLst/>
            </a:prstGeom>
            <a:solidFill>
              <a:srgbClr val="4836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91" name="5">
              <a:extLst>
                <a:ext uri="{FF2B5EF4-FFF2-40B4-BE49-F238E27FC236}">
                  <a16:creationId xmlns:a16="http://schemas.microsoft.com/office/drawing/2014/main" id="{D4618F67-568B-4D01-BE9D-035102B060D4}"/>
                </a:ext>
              </a:extLst>
            </p:cNvPr>
            <p:cNvSpPr txBox="1">
              <a:spLocks noChangeArrowheads="1"/>
            </p:cNvSpPr>
            <p:nvPr/>
          </p:nvSpPr>
          <p:spPr bwMode="auto">
            <a:xfrm>
              <a:off x="44945" y="33728"/>
              <a:ext cx="217016" cy="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5</a:t>
              </a:r>
            </a:p>
          </p:txBody>
        </p:sp>
      </p:grpSp>
      <p:grpSp>
        <p:nvGrpSpPr>
          <p:cNvPr id="92" name="Rectangle 146">
            <a:extLst>
              <a:ext uri="{FF2B5EF4-FFF2-40B4-BE49-F238E27FC236}">
                <a16:creationId xmlns:a16="http://schemas.microsoft.com/office/drawing/2014/main" id="{079E4ECA-3D5D-4F53-9EC6-D9B27B5B5351}"/>
              </a:ext>
            </a:extLst>
          </p:cNvPr>
          <p:cNvGrpSpPr>
            <a:grpSpLocks/>
          </p:cNvGrpSpPr>
          <p:nvPr/>
        </p:nvGrpSpPr>
        <p:grpSpPr bwMode="auto">
          <a:xfrm>
            <a:off x="6771335" y="1681541"/>
            <a:ext cx="1047643" cy="333937"/>
            <a:chOff x="0" y="0"/>
            <a:chExt cx="1270982" cy="405613"/>
          </a:xfrm>
        </p:grpSpPr>
        <p:sp>
          <p:nvSpPr>
            <p:cNvPr id="93" name="Rectangle">
              <a:extLst>
                <a:ext uri="{FF2B5EF4-FFF2-40B4-BE49-F238E27FC236}">
                  <a16:creationId xmlns:a16="http://schemas.microsoft.com/office/drawing/2014/main" id="{A5E0FDDE-C561-48DA-8A99-1B037CEB9B80}"/>
                </a:ext>
              </a:extLst>
            </p:cNvPr>
            <p:cNvSpPr>
              <a:spLocks noChangeArrowheads="1"/>
            </p:cNvSpPr>
            <p:nvPr/>
          </p:nvSpPr>
          <p:spPr bwMode="auto">
            <a:xfrm>
              <a:off x="0" y="0"/>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94" name="Rate enquiry">
              <a:extLst>
                <a:ext uri="{FF2B5EF4-FFF2-40B4-BE49-F238E27FC236}">
                  <a16:creationId xmlns:a16="http://schemas.microsoft.com/office/drawing/2014/main" id="{77A5571A-EF65-49E1-A311-B64692FD0C02}"/>
                </a:ext>
              </a:extLst>
            </p:cNvPr>
            <p:cNvSpPr txBox="1">
              <a:spLocks noChangeArrowheads="1"/>
            </p:cNvSpPr>
            <p:nvPr/>
          </p:nvSpPr>
          <p:spPr bwMode="auto">
            <a:xfrm>
              <a:off x="0" y="55028"/>
              <a:ext cx="1270982" cy="29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Rate enquiry</a:t>
              </a:r>
            </a:p>
          </p:txBody>
        </p:sp>
      </p:grpSp>
      <p:grpSp>
        <p:nvGrpSpPr>
          <p:cNvPr id="95" name="Oval 147">
            <a:extLst>
              <a:ext uri="{FF2B5EF4-FFF2-40B4-BE49-F238E27FC236}">
                <a16:creationId xmlns:a16="http://schemas.microsoft.com/office/drawing/2014/main" id="{72008B69-2955-4BC0-AF0C-3F9803849EC6}"/>
              </a:ext>
            </a:extLst>
          </p:cNvPr>
          <p:cNvGrpSpPr>
            <a:grpSpLocks/>
          </p:cNvGrpSpPr>
          <p:nvPr/>
        </p:nvGrpSpPr>
        <p:grpSpPr bwMode="auto">
          <a:xfrm>
            <a:off x="2423617" y="4906970"/>
            <a:ext cx="254055" cy="272388"/>
            <a:chOff x="-1" y="0"/>
            <a:chExt cx="306910" cy="331110"/>
          </a:xfrm>
        </p:grpSpPr>
        <p:sp>
          <p:nvSpPr>
            <p:cNvPr id="96" name="Oval">
              <a:extLst>
                <a:ext uri="{FF2B5EF4-FFF2-40B4-BE49-F238E27FC236}">
                  <a16:creationId xmlns:a16="http://schemas.microsoft.com/office/drawing/2014/main" id="{F5630030-84A8-43CA-9CAC-EDBE32AAD7EC}"/>
                </a:ext>
              </a:extLst>
            </p:cNvPr>
            <p:cNvSpPr>
              <a:spLocks noChangeArrowheads="1"/>
            </p:cNvSpPr>
            <p:nvPr/>
          </p:nvSpPr>
          <p:spPr bwMode="auto">
            <a:xfrm>
              <a:off x="-1" y="0"/>
              <a:ext cx="306910" cy="331110"/>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97" name="6">
              <a:extLst>
                <a:ext uri="{FF2B5EF4-FFF2-40B4-BE49-F238E27FC236}">
                  <a16:creationId xmlns:a16="http://schemas.microsoft.com/office/drawing/2014/main" id="{BC5EE0E4-3146-461A-A02A-2F35446BB32F}"/>
                </a:ext>
              </a:extLst>
            </p:cNvPr>
            <p:cNvSpPr txBox="1">
              <a:spLocks noChangeArrowheads="1"/>
            </p:cNvSpPr>
            <p:nvPr/>
          </p:nvSpPr>
          <p:spPr bwMode="auto">
            <a:xfrm>
              <a:off x="44946" y="33093"/>
              <a:ext cx="217016" cy="26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6</a:t>
              </a:r>
            </a:p>
          </p:txBody>
        </p:sp>
      </p:grpSp>
      <p:grpSp>
        <p:nvGrpSpPr>
          <p:cNvPr id="98" name="Rectangle 148">
            <a:extLst>
              <a:ext uri="{FF2B5EF4-FFF2-40B4-BE49-F238E27FC236}">
                <a16:creationId xmlns:a16="http://schemas.microsoft.com/office/drawing/2014/main" id="{EA3D77A4-106D-4F06-AEF1-294CFE80F8FD}"/>
              </a:ext>
            </a:extLst>
          </p:cNvPr>
          <p:cNvGrpSpPr>
            <a:grpSpLocks/>
          </p:cNvGrpSpPr>
          <p:nvPr/>
        </p:nvGrpSpPr>
        <p:grpSpPr bwMode="auto">
          <a:xfrm>
            <a:off x="8676734" y="4849688"/>
            <a:ext cx="1048953" cy="548026"/>
            <a:chOff x="0" y="-74156"/>
            <a:chExt cx="1270982" cy="663930"/>
          </a:xfrm>
        </p:grpSpPr>
        <p:sp>
          <p:nvSpPr>
            <p:cNvPr id="99" name="Rectangle">
              <a:extLst>
                <a:ext uri="{FF2B5EF4-FFF2-40B4-BE49-F238E27FC236}">
                  <a16:creationId xmlns:a16="http://schemas.microsoft.com/office/drawing/2014/main" id="{DECBBF0A-394B-4478-917B-F7B33043A000}"/>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100" name="Book ICD services">
              <a:extLst>
                <a:ext uri="{FF2B5EF4-FFF2-40B4-BE49-F238E27FC236}">
                  <a16:creationId xmlns:a16="http://schemas.microsoft.com/office/drawing/2014/main" id="{5FB9C3F1-FB75-4137-B067-4F48E92A1B91}"/>
                </a:ext>
              </a:extLst>
            </p:cNvPr>
            <p:cNvSpPr txBox="1">
              <a:spLocks noChangeArrowheads="1"/>
            </p:cNvSpPr>
            <p:nvPr/>
          </p:nvSpPr>
          <p:spPr bwMode="auto">
            <a:xfrm>
              <a:off x="0" y="-74156"/>
              <a:ext cx="1270982" cy="66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dirty="0">
                  <a:solidFill>
                    <a:schemeClr val="tx1"/>
                  </a:solidFill>
                  <a:latin typeface="Helvetica" panose="020B0604020202020204" pitchFamily="2" charset="0"/>
                  <a:ea typeface="Avenir Book"/>
                  <a:cs typeface="Avenir Book"/>
                  <a:sym typeface="Avenir Book"/>
                </a:rPr>
                <a:t>Book Other Logistics services</a:t>
              </a:r>
            </a:p>
          </p:txBody>
        </p:sp>
      </p:grpSp>
      <p:grpSp>
        <p:nvGrpSpPr>
          <p:cNvPr id="101" name="Oval 149">
            <a:extLst>
              <a:ext uri="{FF2B5EF4-FFF2-40B4-BE49-F238E27FC236}">
                <a16:creationId xmlns:a16="http://schemas.microsoft.com/office/drawing/2014/main" id="{414D9761-5FCB-4ABE-A83D-32330C09AE17}"/>
              </a:ext>
            </a:extLst>
          </p:cNvPr>
          <p:cNvGrpSpPr>
            <a:grpSpLocks/>
          </p:cNvGrpSpPr>
          <p:nvPr/>
        </p:nvGrpSpPr>
        <p:grpSpPr bwMode="auto">
          <a:xfrm>
            <a:off x="1656218" y="4504937"/>
            <a:ext cx="252746" cy="272388"/>
            <a:chOff x="-1" y="0"/>
            <a:chExt cx="306910" cy="331110"/>
          </a:xfrm>
        </p:grpSpPr>
        <p:sp>
          <p:nvSpPr>
            <p:cNvPr id="102" name="Oval">
              <a:extLst>
                <a:ext uri="{FF2B5EF4-FFF2-40B4-BE49-F238E27FC236}">
                  <a16:creationId xmlns:a16="http://schemas.microsoft.com/office/drawing/2014/main" id="{E9669EA2-E55E-4090-9C0A-AF9021A1E926}"/>
                </a:ext>
              </a:extLst>
            </p:cNvPr>
            <p:cNvSpPr>
              <a:spLocks noChangeArrowheads="1"/>
            </p:cNvSpPr>
            <p:nvPr/>
          </p:nvSpPr>
          <p:spPr bwMode="auto">
            <a:xfrm>
              <a:off x="-1" y="0"/>
              <a:ext cx="306910" cy="331110"/>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103" name="7">
              <a:extLst>
                <a:ext uri="{FF2B5EF4-FFF2-40B4-BE49-F238E27FC236}">
                  <a16:creationId xmlns:a16="http://schemas.microsoft.com/office/drawing/2014/main" id="{0979E7DA-71F7-4D68-AA0C-40CF4CE6167C}"/>
                </a:ext>
              </a:extLst>
            </p:cNvPr>
            <p:cNvSpPr txBox="1">
              <a:spLocks noChangeArrowheads="1"/>
            </p:cNvSpPr>
            <p:nvPr/>
          </p:nvSpPr>
          <p:spPr bwMode="auto">
            <a:xfrm>
              <a:off x="44945" y="33093"/>
              <a:ext cx="217016" cy="26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7</a:t>
              </a:r>
            </a:p>
          </p:txBody>
        </p:sp>
      </p:grpSp>
      <p:grpSp>
        <p:nvGrpSpPr>
          <p:cNvPr id="104" name="Rectangle 150">
            <a:extLst>
              <a:ext uri="{FF2B5EF4-FFF2-40B4-BE49-F238E27FC236}">
                <a16:creationId xmlns:a16="http://schemas.microsoft.com/office/drawing/2014/main" id="{EA4FAF1F-860B-49E4-A7BA-09860F862975}"/>
              </a:ext>
            </a:extLst>
          </p:cNvPr>
          <p:cNvGrpSpPr>
            <a:grpSpLocks/>
          </p:cNvGrpSpPr>
          <p:nvPr/>
        </p:nvGrpSpPr>
        <p:grpSpPr bwMode="auto">
          <a:xfrm>
            <a:off x="6828955" y="4870208"/>
            <a:ext cx="1047643" cy="395677"/>
            <a:chOff x="0" y="17391"/>
            <a:chExt cx="1270982" cy="480841"/>
          </a:xfrm>
        </p:grpSpPr>
        <p:sp>
          <p:nvSpPr>
            <p:cNvPr id="105" name="Rectangle">
              <a:extLst>
                <a:ext uri="{FF2B5EF4-FFF2-40B4-BE49-F238E27FC236}">
                  <a16:creationId xmlns:a16="http://schemas.microsoft.com/office/drawing/2014/main" id="{9B3E64E4-C583-457D-9913-608802781793}"/>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106" name="Book Packaging Services">
              <a:extLst>
                <a:ext uri="{FF2B5EF4-FFF2-40B4-BE49-F238E27FC236}">
                  <a16:creationId xmlns:a16="http://schemas.microsoft.com/office/drawing/2014/main" id="{416AB881-2811-461F-8D5C-F4AE13B9E3B1}"/>
                </a:ext>
              </a:extLst>
            </p:cNvPr>
            <p:cNvSpPr txBox="1">
              <a:spLocks noChangeArrowheads="1"/>
            </p:cNvSpPr>
            <p:nvPr/>
          </p:nvSpPr>
          <p:spPr bwMode="auto">
            <a:xfrm>
              <a:off x="0" y="17391"/>
              <a:ext cx="1270982" cy="48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Book Packaging Services</a:t>
              </a:r>
            </a:p>
          </p:txBody>
        </p:sp>
      </p:grpSp>
      <p:grpSp>
        <p:nvGrpSpPr>
          <p:cNvPr id="107" name="Oval 151">
            <a:extLst>
              <a:ext uri="{FF2B5EF4-FFF2-40B4-BE49-F238E27FC236}">
                <a16:creationId xmlns:a16="http://schemas.microsoft.com/office/drawing/2014/main" id="{8F16F32E-5C0D-46DB-A0E3-72957E603523}"/>
              </a:ext>
            </a:extLst>
          </p:cNvPr>
          <p:cNvGrpSpPr>
            <a:grpSpLocks/>
          </p:cNvGrpSpPr>
          <p:nvPr/>
        </p:nvGrpSpPr>
        <p:grpSpPr bwMode="auto">
          <a:xfrm>
            <a:off x="1645741" y="3724443"/>
            <a:ext cx="252746" cy="272388"/>
            <a:chOff x="-1" y="0"/>
            <a:chExt cx="306910" cy="331110"/>
          </a:xfrm>
        </p:grpSpPr>
        <p:sp>
          <p:nvSpPr>
            <p:cNvPr id="108" name="Oval">
              <a:extLst>
                <a:ext uri="{FF2B5EF4-FFF2-40B4-BE49-F238E27FC236}">
                  <a16:creationId xmlns:a16="http://schemas.microsoft.com/office/drawing/2014/main" id="{8331553A-CA85-4958-87F1-22FEF843B604}"/>
                </a:ext>
              </a:extLst>
            </p:cNvPr>
            <p:cNvSpPr>
              <a:spLocks noChangeArrowheads="1"/>
            </p:cNvSpPr>
            <p:nvPr/>
          </p:nvSpPr>
          <p:spPr bwMode="auto">
            <a:xfrm>
              <a:off x="-1" y="0"/>
              <a:ext cx="306910" cy="331110"/>
            </a:xfrm>
            <a:prstGeom prst="ellipse">
              <a:avLst/>
            </a:prstGeom>
            <a:solidFill>
              <a:srgbClr val="4836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109" name="8">
              <a:extLst>
                <a:ext uri="{FF2B5EF4-FFF2-40B4-BE49-F238E27FC236}">
                  <a16:creationId xmlns:a16="http://schemas.microsoft.com/office/drawing/2014/main" id="{5B7AF0BB-DDF4-4194-B560-C2516ADB110C}"/>
                </a:ext>
              </a:extLst>
            </p:cNvPr>
            <p:cNvSpPr txBox="1">
              <a:spLocks noChangeArrowheads="1"/>
            </p:cNvSpPr>
            <p:nvPr/>
          </p:nvSpPr>
          <p:spPr bwMode="auto">
            <a:xfrm>
              <a:off x="44945" y="33093"/>
              <a:ext cx="217016" cy="26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8</a:t>
              </a:r>
            </a:p>
          </p:txBody>
        </p:sp>
      </p:grpSp>
      <p:grpSp>
        <p:nvGrpSpPr>
          <p:cNvPr id="110" name="Rectangle 152">
            <a:extLst>
              <a:ext uri="{FF2B5EF4-FFF2-40B4-BE49-F238E27FC236}">
                <a16:creationId xmlns:a16="http://schemas.microsoft.com/office/drawing/2014/main" id="{289DB0CB-712C-4F23-B966-68B305E496E5}"/>
              </a:ext>
            </a:extLst>
          </p:cNvPr>
          <p:cNvGrpSpPr>
            <a:grpSpLocks/>
          </p:cNvGrpSpPr>
          <p:nvPr/>
        </p:nvGrpSpPr>
        <p:grpSpPr bwMode="auto">
          <a:xfrm>
            <a:off x="1950870" y="2770118"/>
            <a:ext cx="1047643" cy="548026"/>
            <a:chOff x="0" y="27387"/>
            <a:chExt cx="1270982" cy="664047"/>
          </a:xfrm>
        </p:grpSpPr>
        <p:sp>
          <p:nvSpPr>
            <p:cNvPr id="111" name="Rectangle">
              <a:extLst>
                <a:ext uri="{FF2B5EF4-FFF2-40B4-BE49-F238E27FC236}">
                  <a16:creationId xmlns:a16="http://schemas.microsoft.com/office/drawing/2014/main" id="{09F1664B-923B-4DFF-8F04-EE292D3E2EA1}"/>
                </a:ext>
              </a:extLst>
            </p:cNvPr>
            <p:cNvSpPr>
              <a:spLocks noChangeArrowheads="1"/>
            </p:cNvSpPr>
            <p:nvPr/>
          </p:nvSpPr>
          <p:spPr bwMode="auto">
            <a:xfrm>
              <a:off x="0" y="1566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112" name="Online Grievance Redressal">
              <a:extLst>
                <a:ext uri="{FF2B5EF4-FFF2-40B4-BE49-F238E27FC236}">
                  <a16:creationId xmlns:a16="http://schemas.microsoft.com/office/drawing/2014/main" id="{B012AAFA-618A-4F12-9B38-AE5BDF9E79FB}"/>
                </a:ext>
              </a:extLst>
            </p:cNvPr>
            <p:cNvSpPr txBox="1">
              <a:spLocks noChangeArrowheads="1"/>
            </p:cNvSpPr>
            <p:nvPr/>
          </p:nvSpPr>
          <p:spPr bwMode="auto">
            <a:xfrm>
              <a:off x="0" y="27387"/>
              <a:ext cx="1270982" cy="6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chemeClr val="tx1"/>
                  </a:solidFill>
                  <a:latin typeface="Helvetica" panose="020B0604020202020204" pitchFamily="2" charset="0"/>
                  <a:ea typeface="Avenir Book"/>
                  <a:cs typeface="Avenir Book"/>
                  <a:sym typeface="Avenir Book"/>
                </a:rPr>
                <a:t>Online Grievance Redressal</a:t>
              </a:r>
            </a:p>
          </p:txBody>
        </p:sp>
      </p:grpSp>
      <p:grpSp>
        <p:nvGrpSpPr>
          <p:cNvPr id="113" name="Oval 153">
            <a:extLst>
              <a:ext uri="{FF2B5EF4-FFF2-40B4-BE49-F238E27FC236}">
                <a16:creationId xmlns:a16="http://schemas.microsoft.com/office/drawing/2014/main" id="{A33EB8EA-2068-4E7F-AB57-52CBB57C4810}"/>
              </a:ext>
            </a:extLst>
          </p:cNvPr>
          <p:cNvGrpSpPr>
            <a:grpSpLocks/>
          </p:cNvGrpSpPr>
          <p:nvPr/>
        </p:nvGrpSpPr>
        <p:grpSpPr bwMode="auto">
          <a:xfrm>
            <a:off x="1643123" y="2925617"/>
            <a:ext cx="252744" cy="273697"/>
            <a:chOff x="0" y="0"/>
            <a:chExt cx="306908" cy="331109"/>
          </a:xfrm>
        </p:grpSpPr>
        <p:sp>
          <p:nvSpPr>
            <p:cNvPr id="114" name="Oval">
              <a:extLst>
                <a:ext uri="{FF2B5EF4-FFF2-40B4-BE49-F238E27FC236}">
                  <a16:creationId xmlns:a16="http://schemas.microsoft.com/office/drawing/2014/main" id="{77F649F2-0D07-478C-ABC4-4CB1F3BB0E1C}"/>
                </a:ext>
              </a:extLst>
            </p:cNvPr>
            <p:cNvSpPr/>
            <p:nvPr/>
          </p:nvSpPr>
          <p:spPr>
            <a:xfrm>
              <a:off x="0" y="0"/>
              <a:ext cx="306908" cy="331109"/>
            </a:xfrm>
            <a:prstGeom prst="ellipse">
              <a:avLst/>
            </a:prstGeom>
            <a:solidFill>
              <a:schemeClr val="accent3"/>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115" name="9">
              <a:extLst>
                <a:ext uri="{FF2B5EF4-FFF2-40B4-BE49-F238E27FC236}">
                  <a16:creationId xmlns:a16="http://schemas.microsoft.com/office/drawing/2014/main" id="{ED1986D8-3CA4-442E-AECE-F891F08A5003}"/>
                </a:ext>
              </a:extLst>
            </p:cNvPr>
            <p:cNvSpPr txBox="1">
              <a:spLocks noChangeArrowheads="1"/>
            </p:cNvSpPr>
            <p:nvPr/>
          </p:nvSpPr>
          <p:spPr bwMode="auto">
            <a:xfrm>
              <a:off x="44945" y="33727"/>
              <a:ext cx="217016" cy="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9</a:t>
              </a:r>
            </a:p>
          </p:txBody>
        </p:sp>
      </p:grpSp>
      <p:grpSp>
        <p:nvGrpSpPr>
          <p:cNvPr id="116" name="Rectangle 154">
            <a:extLst>
              <a:ext uri="{FF2B5EF4-FFF2-40B4-BE49-F238E27FC236}">
                <a16:creationId xmlns:a16="http://schemas.microsoft.com/office/drawing/2014/main" id="{16F1A2AD-37EC-409C-87D5-D014CD60F8C2}"/>
              </a:ext>
            </a:extLst>
          </p:cNvPr>
          <p:cNvGrpSpPr>
            <a:grpSpLocks/>
          </p:cNvGrpSpPr>
          <p:nvPr/>
        </p:nvGrpSpPr>
        <p:grpSpPr bwMode="auto">
          <a:xfrm>
            <a:off x="1950870" y="2165326"/>
            <a:ext cx="1047643" cy="395677"/>
            <a:chOff x="0" y="18130"/>
            <a:chExt cx="1270982" cy="479362"/>
          </a:xfrm>
        </p:grpSpPr>
        <p:sp>
          <p:nvSpPr>
            <p:cNvPr id="117" name="Rectangle">
              <a:extLst>
                <a:ext uri="{FF2B5EF4-FFF2-40B4-BE49-F238E27FC236}">
                  <a16:creationId xmlns:a16="http://schemas.microsoft.com/office/drawing/2014/main" id="{5C6B003F-FFCA-41EA-AD73-1C924C6E1505}"/>
                </a:ext>
              </a:extLst>
            </p:cNvPr>
            <p:cNvSpPr>
              <a:spLocks noChangeArrowheads="1"/>
            </p:cNvSpPr>
            <p:nvPr/>
          </p:nvSpPr>
          <p:spPr bwMode="auto">
            <a:xfrm>
              <a:off x="0" y="55003"/>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990">
                <a:solidFill>
                  <a:schemeClr val="tx1"/>
                </a:solidFill>
                <a:latin typeface="Helvetica" panose="020B0604020202020204" pitchFamily="2" charset="0"/>
                <a:ea typeface="Avenir Book"/>
                <a:cs typeface="Avenir Book"/>
                <a:sym typeface="Avenir Book"/>
              </a:endParaRPr>
            </a:p>
          </p:txBody>
        </p:sp>
        <p:sp>
          <p:nvSpPr>
            <p:cNvPr id="118" name="View trade analytics">
              <a:extLst>
                <a:ext uri="{FF2B5EF4-FFF2-40B4-BE49-F238E27FC236}">
                  <a16:creationId xmlns:a16="http://schemas.microsoft.com/office/drawing/2014/main" id="{7B17C015-A437-4535-A653-1016C4D6905D}"/>
                </a:ext>
              </a:extLst>
            </p:cNvPr>
            <p:cNvSpPr txBox="1">
              <a:spLocks noChangeArrowheads="1"/>
            </p:cNvSpPr>
            <p:nvPr/>
          </p:nvSpPr>
          <p:spPr bwMode="auto">
            <a:xfrm>
              <a:off x="0" y="18130"/>
              <a:ext cx="1270982" cy="47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dirty="0">
                  <a:solidFill>
                    <a:schemeClr val="tx1"/>
                  </a:solidFill>
                  <a:latin typeface="Helvetica" panose="020B0604020202020204" pitchFamily="2" charset="0"/>
                  <a:ea typeface="Avenir Book"/>
                  <a:cs typeface="Avenir Book"/>
                  <a:sym typeface="Avenir Book"/>
                </a:rPr>
                <a:t>View trade analytics</a:t>
              </a:r>
            </a:p>
          </p:txBody>
        </p:sp>
      </p:grpSp>
      <p:grpSp>
        <p:nvGrpSpPr>
          <p:cNvPr id="119" name="Oval 155">
            <a:extLst>
              <a:ext uri="{FF2B5EF4-FFF2-40B4-BE49-F238E27FC236}">
                <a16:creationId xmlns:a16="http://schemas.microsoft.com/office/drawing/2014/main" id="{9F09C281-D4BE-4AEA-AB2D-DADFB6EDA4C5}"/>
              </a:ext>
            </a:extLst>
          </p:cNvPr>
          <p:cNvGrpSpPr>
            <a:grpSpLocks/>
          </p:cNvGrpSpPr>
          <p:nvPr/>
        </p:nvGrpSpPr>
        <p:grpSpPr bwMode="auto">
          <a:xfrm>
            <a:off x="1643124" y="2204053"/>
            <a:ext cx="307747" cy="335246"/>
            <a:chOff x="-1" y="0"/>
            <a:chExt cx="372060" cy="406546"/>
          </a:xfrm>
        </p:grpSpPr>
        <p:sp>
          <p:nvSpPr>
            <p:cNvPr id="120" name="Oval">
              <a:extLst>
                <a:ext uri="{FF2B5EF4-FFF2-40B4-BE49-F238E27FC236}">
                  <a16:creationId xmlns:a16="http://schemas.microsoft.com/office/drawing/2014/main" id="{E9B7251F-BAB6-4DA8-A2F7-6DFEC82AB83C}"/>
                </a:ext>
              </a:extLst>
            </p:cNvPr>
            <p:cNvSpPr>
              <a:spLocks noChangeArrowheads="1"/>
            </p:cNvSpPr>
            <p:nvPr/>
          </p:nvSpPr>
          <p:spPr bwMode="auto">
            <a:xfrm>
              <a:off x="-1" y="0"/>
              <a:ext cx="372060" cy="406546"/>
            </a:xfrm>
            <a:prstGeom prst="ellipse">
              <a:avLst/>
            </a:prstGeom>
            <a:solidFill>
              <a:srgbClr val="007A7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121" name="10">
              <a:extLst>
                <a:ext uri="{FF2B5EF4-FFF2-40B4-BE49-F238E27FC236}">
                  <a16:creationId xmlns:a16="http://schemas.microsoft.com/office/drawing/2014/main" id="{756EA91D-67F3-4C52-A571-5B4008596D2B}"/>
                </a:ext>
              </a:extLst>
            </p:cNvPr>
            <p:cNvSpPr txBox="1">
              <a:spLocks noChangeArrowheads="1"/>
            </p:cNvSpPr>
            <p:nvPr/>
          </p:nvSpPr>
          <p:spPr bwMode="auto">
            <a:xfrm>
              <a:off x="54485" y="71127"/>
              <a:ext cx="263089" cy="2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825" b="1">
                  <a:solidFill>
                    <a:srgbClr val="FFFFFF"/>
                  </a:solidFill>
                  <a:latin typeface="Helvetica" panose="020B0604020202020204" pitchFamily="2" charset="0"/>
                  <a:sym typeface="Arial" panose="020B0604020202020204" pitchFamily="34" charset="0"/>
                </a:rPr>
                <a:t>10</a:t>
              </a:r>
            </a:p>
          </p:txBody>
        </p:sp>
      </p:grpSp>
      <p:grpSp>
        <p:nvGrpSpPr>
          <p:cNvPr id="122" name="Rectangle 156">
            <a:extLst>
              <a:ext uri="{FF2B5EF4-FFF2-40B4-BE49-F238E27FC236}">
                <a16:creationId xmlns:a16="http://schemas.microsoft.com/office/drawing/2014/main" id="{61B79614-F5DB-4CEF-B55B-D6F546C3A17E}"/>
              </a:ext>
            </a:extLst>
          </p:cNvPr>
          <p:cNvGrpSpPr>
            <a:grpSpLocks/>
          </p:cNvGrpSpPr>
          <p:nvPr/>
        </p:nvGrpSpPr>
        <p:grpSpPr bwMode="auto">
          <a:xfrm>
            <a:off x="3620549" y="3655887"/>
            <a:ext cx="1468010" cy="497243"/>
            <a:chOff x="0" y="32763"/>
            <a:chExt cx="1780247" cy="602493"/>
          </a:xfrm>
        </p:grpSpPr>
        <p:sp>
          <p:nvSpPr>
            <p:cNvPr id="123" name="Rectangle">
              <a:extLst>
                <a:ext uri="{FF2B5EF4-FFF2-40B4-BE49-F238E27FC236}">
                  <a16:creationId xmlns:a16="http://schemas.microsoft.com/office/drawing/2014/main" id="{E89CC428-1B23-452B-A293-468692CC30DA}"/>
                </a:ext>
              </a:extLst>
            </p:cNvPr>
            <p:cNvSpPr>
              <a:spLocks noChangeArrowheads="1"/>
            </p:cNvSpPr>
            <p:nvPr/>
          </p:nvSpPr>
          <p:spPr bwMode="auto">
            <a:xfrm>
              <a:off x="36211" y="115685"/>
              <a:ext cx="1270981"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320">
                <a:solidFill>
                  <a:schemeClr val="accent5">
                    <a:lumMod val="75000"/>
                  </a:schemeClr>
                </a:solidFill>
                <a:latin typeface="Helvetica" panose="020B0604020202020204" pitchFamily="2" charset="0"/>
                <a:ea typeface="Avenir Book"/>
                <a:cs typeface="Avenir Book"/>
                <a:sym typeface="Avenir Book"/>
              </a:endParaRPr>
            </a:p>
          </p:txBody>
        </p:sp>
        <p:sp>
          <p:nvSpPr>
            <p:cNvPr id="124" name="Service provider Rating">
              <a:extLst>
                <a:ext uri="{FF2B5EF4-FFF2-40B4-BE49-F238E27FC236}">
                  <a16:creationId xmlns:a16="http://schemas.microsoft.com/office/drawing/2014/main" id="{1E6DF3C1-2A19-4271-9D14-93B877CA91C7}"/>
                </a:ext>
              </a:extLst>
            </p:cNvPr>
            <p:cNvSpPr txBox="1">
              <a:spLocks noChangeArrowheads="1"/>
            </p:cNvSpPr>
            <p:nvPr/>
          </p:nvSpPr>
          <p:spPr bwMode="auto">
            <a:xfrm>
              <a:off x="0" y="32763"/>
              <a:ext cx="1780247" cy="60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1320">
                  <a:solidFill>
                    <a:schemeClr val="accent5">
                      <a:lumMod val="75000"/>
                    </a:schemeClr>
                  </a:solidFill>
                  <a:latin typeface="Helvetica" panose="020B0604020202020204" pitchFamily="2" charset="0"/>
                  <a:ea typeface="Avenir Book"/>
                  <a:cs typeface="Avenir Book"/>
                  <a:sym typeface="Avenir Book"/>
                </a:rPr>
                <a:t>Service Provider Rating</a:t>
              </a:r>
            </a:p>
          </p:txBody>
        </p:sp>
      </p:grpSp>
      <p:grpSp>
        <p:nvGrpSpPr>
          <p:cNvPr id="125" name="Rectangle 157">
            <a:extLst>
              <a:ext uri="{FF2B5EF4-FFF2-40B4-BE49-F238E27FC236}">
                <a16:creationId xmlns:a16="http://schemas.microsoft.com/office/drawing/2014/main" id="{155E4BF6-181F-4967-B262-EDF8FAA2C728}"/>
              </a:ext>
            </a:extLst>
          </p:cNvPr>
          <p:cNvGrpSpPr>
            <a:grpSpLocks/>
          </p:cNvGrpSpPr>
          <p:nvPr/>
        </p:nvGrpSpPr>
        <p:grpSpPr bwMode="auto">
          <a:xfrm>
            <a:off x="3834007" y="2601021"/>
            <a:ext cx="1211337" cy="354717"/>
            <a:chOff x="0" y="16081"/>
            <a:chExt cx="1467230" cy="429913"/>
          </a:xfrm>
        </p:grpSpPr>
        <p:sp>
          <p:nvSpPr>
            <p:cNvPr id="126" name="Rectangle">
              <a:extLst>
                <a:ext uri="{FF2B5EF4-FFF2-40B4-BE49-F238E27FC236}">
                  <a16:creationId xmlns:a16="http://schemas.microsoft.com/office/drawing/2014/main" id="{85AD4AA7-81DC-4268-B209-F947D0FBD9A6}"/>
                </a:ext>
              </a:extLst>
            </p:cNvPr>
            <p:cNvSpPr>
              <a:spLocks noChangeArrowheads="1"/>
            </p:cNvSpPr>
            <p:nvPr/>
          </p:nvSpPr>
          <p:spPr bwMode="auto">
            <a:xfrm>
              <a:off x="196248" y="40381"/>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320">
                <a:solidFill>
                  <a:schemeClr val="accent5">
                    <a:lumMod val="75000"/>
                  </a:schemeClr>
                </a:solidFill>
                <a:latin typeface="Helvetica" panose="020B0604020202020204" pitchFamily="2" charset="0"/>
                <a:ea typeface="Avenir Book"/>
                <a:cs typeface="Avenir Book"/>
                <a:sym typeface="Avenir Book"/>
              </a:endParaRPr>
            </a:p>
          </p:txBody>
        </p:sp>
        <p:sp>
          <p:nvSpPr>
            <p:cNvPr id="127" name="Availability">
              <a:extLst>
                <a:ext uri="{FF2B5EF4-FFF2-40B4-BE49-F238E27FC236}">
                  <a16:creationId xmlns:a16="http://schemas.microsoft.com/office/drawing/2014/main" id="{27F32790-587B-40A0-A97D-A1A09568B4AF}"/>
                </a:ext>
              </a:extLst>
            </p:cNvPr>
            <p:cNvSpPr txBox="1">
              <a:spLocks noChangeArrowheads="1"/>
            </p:cNvSpPr>
            <p:nvPr/>
          </p:nvSpPr>
          <p:spPr bwMode="auto">
            <a:xfrm>
              <a:off x="0" y="16081"/>
              <a:ext cx="1270981" cy="3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1320">
                  <a:solidFill>
                    <a:schemeClr val="accent5">
                      <a:lumMod val="75000"/>
                    </a:schemeClr>
                  </a:solidFill>
                  <a:latin typeface="Helvetica" panose="020B0604020202020204" pitchFamily="2" charset="0"/>
                  <a:ea typeface="Avenir Book"/>
                  <a:cs typeface="Avenir Book"/>
                  <a:sym typeface="Avenir Book"/>
                </a:rPr>
                <a:t>Availability</a:t>
              </a:r>
            </a:p>
          </p:txBody>
        </p:sp>
      </p:grpSp>
      <p:grpSp>
        <p:nvGrpSpPr>
          <p:cNvPr id="128" name="Rectangle 158">
            <a:extLst>
              <a:ext uri="{FF2B5EF4-FFF2-40B4-BE49-F238E27FC236}">
                <a16:creationId xmlns:a16="http://schemas.microsoft.com/office/drawing/2014/main" id="{0D230308-A8F3-430E-988E-9AA2735081C8}"/>
              </a:ext>
            </a:extLst>
          </p:cNvPr>
          <p:cNvGrpSpPr>
            <a:grpSpLocks/>
          </p:cNvGrpSpPr>
          <p:nvPr/>
        </p:nvGrpSpPr>
        <p:grpSpPr bwMode="auto">
          <a:xfrm>
            <a:off x="5317730" y="2606045"/>
            <a:ext cx="1550512" cy="438743"/>
            <a:chOff x="0" y="15842"/>
            <a:chExt cx="1880681" cy="532463"/>
          </a:xfrm>
        </p:grpSpPr>
        <p:sp>
          <p:nvSpPr>
            <p:cNvPr id="129" name="Rectangle">
              <a:extLst>
                <a:ext uri="{FF2B5EF4-FFF2-40B4-BE49-F238E27FC236}">
                  <a16:creationId xmlns:a16="http://schemas.microsoft.com/office/drawing/2014/main" id="{58910A1B-EC41-4500-A589-D4E371099BC9}"/>
                </a:ext>
              </a:extLst>
            </p:cNvPr>
            <p:cNvSpPr>
              <a:spLocks noChangeArrowheads="1"/>
            </p:cNvSpPr>
            <p:nvPr/>
          </p:nvSpPr>
          <p:spPr bwMode="auto">
            <a:xfrm>
              <a:off x="262899" y="102130"/>
              <a:ext cx="1617782" cy="44617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320">
                <a:solidFill>
                  <a:schemeClr val="accent5">
                    <a:lumMod val="75000"/>
                  </a:schemeClr>
                </a:solidFill>
                <a:latin typeface="Helvetica" panose="020B0604020202020204" pitchFamily="2" charset="0"/>
                <a:ea typeface="Avenir Book"/>
                <a:cs typeface="Avenir Book"/>
                <a:sym typeface="Avenir Book"/>
              </a:endParaRPr>
            </a:p>
          </p:txBody>
        </p:sp>
        <p:sp>
          <p:nvSpPr>
            <p:cNvPr id="130" name="Price discovery">
              <a:extLst>
                <a:ext uri="{FF2B5EF4-FFF2-40B4-BE49-F238E27FC236}">
                  <a16:creationId xmlns:a16="http://schemas.microsoft.com/office/drawing/2014/main" id="{18690ECE-3428-46D1-A483-A36EC8EF0E22}"/>
                </a:ext>
              </a:extLst>
            </p:cNvPr>
            <p:cNvSpPr txBox="1">
              <a:spLocks noChangeArrowheads="1"/>
            </p:cNvSpPr>
            <p:nvPr/>
          </p:nvSpPr>
          <p:spPr bwMode="auto">
            <a:xfrm>
              <a:off x="0" y="15842"/>
              <a:ext cx="1617782" cy="35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1320">
                  <a:solidFill>
                    <a:schemeClr val="accent5">
                      <a:lumMod val="75000"/>
                    </a:schemeClr>
                  </a:solidFill>
                  <a:latin typeface="Helvetica" panose="020B0604020202020204" pitchFamily="2" charset="0"/>
                  <a:ea typeface="Avenir Book"/>
                  <a:cs typeface="Avenir Book"/>
                  <a:sym typeface="Avenir Book"/>
                </a:rPr>
                <a:t>Price Discovery</a:t>
              </a:r>
            </a:p>
          </p:txBody>
        </p:sp>
      </p:grpSp>
      <p:grpSp>
        <p:nvGrpSpPr>
          <p:cNvPr id="131" name="Rectangle 159">
            <a:extLst>
              <a:ext uri="{FF2B5EF4-FFF2-40B4-BE49-F238E27FC236}">
                <a16:creationId xmlns:a16="http://schemas.microsoft.com/office/drawing/2014/main" id="{D24D0E0B-33E6-4BD2-8138-78BDEFA9FF1A}"/>
              </a:ext>
            </a:extLst>
          </p:cNvPr>
          <p:cNvGrpSpPr>
            <a:grpSpLocks/>
          </p:cNvGrpSpPr>
          <p:nvPr/>
        </p:nvGrpSpPr>
        <p:grpSpPr bwMode="auto">
          <a:xfrm>
            <a:off x="6927171" y="3668328"/>
            <a:ext cx="1402532" cy="497243"/>
            <a:chOff x="0" y="32046"/>
            <a:chExt cx="1700146" cy="603927"/>
          </a:xfrm>
        </p:grpSpPr>
        <p:sp>
          <p:nvSpPr>
            <p:cNvPr id="132" name="Rectangle">
              <a:extLst>
                <a:ext uri="{FF2B5EF4-FFF2-40B4-BE49-F238E27FC236}">
                  <a16:creationId xmlns:a16="http://schemas.microsoft.com/office/drawing/2014/main" id="{99A43FEA-9935-4F7D-A0F4-3961DC9B44E2}"/>
                </a:ext>
              </a:extLst>
            </p:cNvPr>
            <p:cNvSpPr>
              <a:spLocks noChangeArrowheads="1"/>
            </p:cNvSpPr>
            <p:nvPr/>
          </p:nvSpPr>
          <p:spPr bwMode="auto">
            <a:xfrm>
              <a:off x="273851" y="131796"/>
              <a:ext cx="1270981"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320">
                <a:solidFill>
                  <a:schemeClr val="accent5">
                    <a:lumMod val="75000"/>
                  </a:schemeClr>
                </a:solidFill>
                <a:latin typeface="Helvetica" panose="020B0604020202020204" pitchFamily="2" charset="0"/>
                <a:ea typeface="Avenir Book"/>
                <a:cs typeface="Avenir Book"/>
                <a:sym typeface="Avenir Book"/>
              </a:endParaRPr>
            </a:p>
          </p:txBody>
        </p:sp>
        <p:sp>
          <p:nvSpPr>
            <p:cNvPr id="133" name="Track &amp; trace shipment">
              <a:extLst>
                <a:ext uri="{FF2B5EF4-FFF2-40B4-BE49-F238E27FC236}">
                  <a16:creationId xmlns:a16="http://schemas.microsoft.com/office/drawing/2014/main" id="{00B276F4-4E93-483F-9C52-6EA670DE2478}"/>
                </a:ext>
              </a:extLst>
            </p:cNvPr>
            <p:cNvSpPr txBox="1">
              <a:spLocks noChangeArrowheads="1"/>
            </p:cNvSpPr>
            <p:nvPr/>
          </p:nvSpPr>
          <p:spPr bwMode="auto">
            <a:xfrm>
              <a:off x="0" y="32046"/>
              <a:ext cx="1700146" cy="6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1320">
                  <a:solidFill>
                    <a:schemeClr val="accent5">
                      <a:lumMod val="75000"/>
                    </a:schemeClr>
                  </a:solidFill>
                  <a:latin typeface="Helvetica" panose="020B0604020202020204" pitchFamily="2" charset="0"/>
                  <a:ea typeface="Avenir Book"/>
                  <a:cs typeface="Avenir Book"/>
                  <a:sym typeface="Avenir Book"/>
                </a:rPr>
                <a:t>Track &amp; Trace Shipment</a:t>
              </a:r>
            </a:p>
          </p:txBody>
        </p:sp>
      </p:grpSp>
      <p:grpSp>
        <p:nvGrpSpPr>
          <p:cNvPr id="134" name="Rectangle 160">
            <a:extLst>
              <a:ext uri="{FF2B5EF4-FFF2-40B4-BE49-F238E27FC236}">
                <a16:creationId xmlns:a16="http://schemas.microsoft.com/office/drawing/2014/main" id="{253EED8A-3BD4-479F-9294-F5E028DA164B}"/>
              </a:ext>
            </a:extLst>
          </p:cNvPr>
          <p:cNvGrpSpPr>
            <a:grpSpLocks/>
          </p:cNvGrpSpPr>
          <p:nvPr/>
        </p:nvGrpSpPr>
        <p:grpSpPr bwMode="auto">
          <a:xfrm>
            <a:off x="5569164" y="3655140"/>
            <a:ext cx="1103955" cy="468718"/>
            <a:chOff x="0" y="16004"/>
            <a:chExt cx="1337633" cy="568328"/>
          </a:xfrm>
        </p:grpSpPr>
        <p:sp>
          <p:nvSpPr>
            <p:cNvPr id="135" name="Rectangle">
              <a:extLst>
                <a:ext uri="{FF2B5EF4-FFF2-40B4-BE49-F238E27FC236}">
                  <a16:creationId xmlns:a16="http://schemas.microsoft.com/office/drawing/2014/main" id="{9311E9AF-5B92-4145-A297-BA8925435E20}"/>
                </a:ext>
              </a:extLst>
            </p:cNvPr>
            <p:cNvSpPr>
              <a:spLocks noChangeArrowheads="1"/>
            </p:cNvSpPr>
            <p:nvPr/>
          </p:nvSpPr>
          <p:spPr bwMode="auto">
            <a:xfrm>
              <a:off x="66650" y="178718"/>
              <a:ext cx="1270983" cy="405614"/>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320">
                <a:solidFill>
                  <a:schemeClr val="accent5">
                    <a:lumMod val="75000"/>
                  </a:schemeClr>
                </a:solidFill>
                <a:latin typeface="Helvetica" panose="020B0604020202020204" pitchFamily="2" charset="0"/>
                <a:ea typeface="Avenir Book"/>
                <a:cs typeface="Avenir Book"/>
                <a:sym typeface="Avenir Book"/>
              </a:endParaRPr>
            </a:p>
          </p:txBody>
        </p:sp>
        <p:sp>
          <p:nvSpPr>
            <p:cNvPr id="136" name="Digilocker">
              <a:extLst>
                <a:ext uri="{FF2B5EF4-FFF2-40B4-BE49-F238E27FC236}">
                  <a16:creationId xmlns:a16="http://schemas.microsoft.com/office/drawing/2014/main" id="{4AE73F74-C321-48C7-AD08-2C3902034648}"/>
                </a:ext>
              </a:extLst>
            </p:cNvPr>
            <p:cNvSpPr txBox="1">
              <a:spLocks noChangeArrowheads="1"/>
            </p:cNvSpPr>
            <p:nvPr/>
          </p:nvSpPr>
          <p:spPr bwMode="auto">
            <a:xfrm>
              <a:off x="0" y="16004"/>
              <a:ext cx="1270982" cy="3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1320">
                  <a:solidFill>
                    <a:schemeClr val="accent5">
                      <a:lumMod val="75000"/>
                    </a:schemeClr>
                  </a:solidFill>
                  <a:latin typeface="Helvetica" panose="020B0604020202020204" pitchFamily="2" charset="0"/>
                  <a:ea typeface="Avenir Book"/>
                  <a:cs typeface="Avenir Book"/>
                  <a:sym typeface="Avenir Book"/>
                </a:rPr>
                <a:t>Digilocker </a:t>
              </a:r>
            </a:p>
          </p:txBody>
        </p:sp>
      </p:grpSp>
      <p:grpSp>
        <p:nvGrpSpPr>
          <p:cNvPr id="137" name="Rectangle 161">
            <a:extLst>
              <a:ext uri="{FF2B5EF4-FFF2-40B4-BE49-F238E27FC236}">
                <a16:creationId xmlns:a16="http://schemas.microsoft.com/office/drawing/2014/main" id="{5995BEBB-2E74-4CDD-825E-0747F85D4DDF}"/>
              </a:ext>
            </a:extLst>
          </p:cNvPr>
          <p:cNvGrpSpPr>
            <a:grpSpLocks/>
          </p:cNvGrpSpPr>
          <p:nvPr/>
        </p:nvGrpSpPr>
        <p:grpSpPr bwMode="auto">
          <a:xfrm>
            <a:off x="7097414" y="2607528"/>
            <a:ext cx="1118359" cy="354756"/>
            <a:chOff x="0" y="16038"/>
            <a:chExt cx="1355647" cy="430065"/>
          </a:xfrm>
        </p:grpSpPr>
        <p:sp>
          <p:nvSpPr>
            <p:cNvPr id="138" name="Rectangle">
              <a:extLst>
                <a:ext uri="{FF2B5EF4-FFF2-40B4-BE49-F238E27FC236}">
                  <a16:creationId xmlns:a16="http://schemas.microsoft.com/office/drawing/2014/main" id="{FE22B2F8-3F8F-4FCB-B9DF-57E873F8741C}"/>
                </a:ext>
              </a:extLst>
            </p:cNvPr>
            <p:cNvSpPr>
              <a:spLocks noChangeArrowheads="1"/>
            </p:cNvSpPr>
            <p:nvPr/>
          </p:nvSpPr>
          <p:spPr bwMode="auto">
            <a:xfrm>
              <a:off x="84665" y="40490"/>
              <a:ext cx="1270982" cy="40561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320">
                <a:solidFill>
                  <a:schemeClr val="accent5">
                    <a:lumMod val="75000"/>
                  </a:schemeClr>
                </a:solidFill>
                <a:latin typeface="Helvetica" panose="020B0604020202020204" pitchFamily="2" charset="0"/>
                <a:ea typeface="Avenir Book"/>
                <a:cs typeface="Avenir Book"/>
                <a:sym typeface="Avenir Book"/>
              </a:endParaRPr>
            </a:p>
          </p:txBody>
        </p:sp>
        <p:sp>
          <p:nvSpPr>
            <p:cNvPr id="139" name="ePayment">
              <a:extLst>
                <a:ext uri="{FF2B5EF4-FFF2-40B4-BE49-F238E27FC236}">
                  <a16:creationId xmlns:a16="http://schemas.microsoft.com/office/drawing/2014/main" id="{0258C36E-29B4-46C0-A0E5-302C0C896955}"/>
                </a:ext>
              </a:extLst>
            </p:cNvPr>
            <p:cNvSpPr txBox="1">
              <a:spLocks noChangeArrowheads="1"/>
            </p:cNvSpPr>
            <p:nvPr/>
          </p:nvSpPr>
          <p:spPr bwMode="auto">
            <a:xfrm>
              <a:off x="0" y="16038"/>
              <a:ext cx="1270981" cy="3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1320">
                  <a:solidFill>
                    <a:schemeClr val="accent5">
                      <a:lumMod val="75000"/>
                    </a:schemeClr>
                  </a:solidFill>
                  <a:latin typeface="Helvetica" panose="020B0604020202020204" pitchFamily="2" charset="0"/>
                  <a:ea typeface="Avenir Book"/>
                  <a:cs typeface="Avenir Book"/>
                  <a:sym typeface="Avenir Book"/>
                </a:rPr>
                <a:t>ePayment</a:t>
              </a:r>
            </a:p>
          </p:txBody>
        </p:sp>
      </p:grpSp>
      <p:sp>
        <p:nvSpPr>
          <p:cNvPr id="140" name="Straight Arrow Connector 163">
            <a:extLst>
              <a:ext uri="{FF2B5EF4-FFF2-40B4-BE49-F238E27FC236}">
                <a16:creationId xmlns:a16="http://schemas.microsoft.com/office/drawing/2014/main" id="{C2C2A26C-6AD9-4268-958A-005683D46FB2}"/>
              </a:ext>
            </a:extLst>
          </p:cNvPr>
          <p:cNvSpPr/>
          <p:nvPr/>
        </p:nvSpPr>
        <p:spPr>
          <a:xfrm>
            <a:off x="5036176" y="2196195"/>
            <a:ext cx="0" cy="467510"/>
          </a:xfrm>
          <a:prstGeom prst="line">
            <a:avLst/>
          </a:prstGeom>
          <a:ln w="6350">
            <a:solidFill>
              <a:schemeClr val="accent4"/>
            </a:solidFill>
            <a:miter/>
            <a:headEnd type="triangle"/>
            <a:tailEnd type="triangle"/>
          </a:ln>
        </p:spPr>
        <p:txBody>
          <a:bodyPr lIns="37713" tIns="37713" rIns="37713" bIns="37713"/>
          <a:lstStyle/>
          <a:p>
            <a:pPr hangingPunct="0">
              <a:defRPr/>
            </a:pPr>
            <a:endParaRPr sz="1402" kern="0">
              <a:latin typeface="Helvetica" panose="020B0604020202020204" pitchFamily="2" charset="0"/>
              <a:ea typeface="+mj-ea"/>
              <a:cs typeface="+mj-cs"/>
              <a:sym typeface="Calibri"/>
            </a:endParaRPr>
          </a:p>
        </p:txBody>
      </p:sp>
      <p:sp>
        <p:nvSpPr>
          <p:cNvPr id="141" name="Straight Arrow Connector 164">
            <a:extLst>
              <a:ext uri="{FF2B5EF4-FFF2-40B4-BE49-F238E27FC236}">
                <a16:creationId xmlns:a16="http://schemas.microsoft.com/office/drawing/2014/main" id="{F169362F-3094-41CA-9500-8BD43BCF9EFA}"/>
              </a:ext>
            </a:extLst>
          </p:cNvPr>
          <p:cNvSpPr/>
          <p:nvPr/>
        </p:nvSpPr>
        <p:spPr>
          <a:xfrm>
            <a:off x="6620735" y="2236791"/>
            <a:ext cx="0" cy="468820"/>
          </a:xfrm>
          <a:prstGeom prst="line">
            <a:avLst/>
          </a:prstGeom>
          <a:ln w="6350">
            <a:solidFill>
              <a:schemeClr val="accent4"/>
            </a:solidFill>
            <a:miter/>
            <a:headEnd type="triangle"/>
            <a:tailEnd type="triangle"/>
          </a:ln>
        </p:spPr>
        <p:txBody>
          <a:bodyPr lIns="37713" tIns="37713" rIns="37713" bIns="37713"/>
          <a:lstStyle/>
          <a:p>
            <a:pPr hangingPunct="0">
              <a:defRPr/>
            </a:pPr>
            <a:endParaRPr sz="1402" kern="0">
              <a:latin typeface="Helvetica" panose="020B0604020202020204" pitchFamily="2" charset="0"/>
              <a:ea typeface="+mj-ea"/>
              <a:cs typeface="+mj-cs"/>
              <a:sym typeface="Calibri"/>
            </a:endParaRPr>
          </a:p>
        </p:txBody>
      </p:sp>
      <p:sp>
        <p:nvSpPr>
          <p:cNvPr id="142" name="Straight Arrow Connector 165">
            <a:extLst>
              <a:ext uri="{FF2B5EF4-FFF2-40B4-BE49-F238E27FC236}">
                <a16:creationId xmlns:a16="http://schemas.microsoft.com/office/drawing/2014/main" id="{507DF799-24D0-4F34-8B78-AF7779CAA2AC}"/>
              </a:ext>
            </a:extLst>
          </p:cNvPr>
          <p:cNvSpPr/>
          <p:nvPr/>
        </p:nvSpPr>
        <p:spPr>
          <a:xfrm>
            <a:off x="5260109" y="4057071"/>
            <a:ext cx="0" cy="467511"/>
          </a:xfrm>
          <a:prstGeom prst="line">
            <a:avLst/>
          </a:prstGeom>
          <a:ln w="6350">
            <a:solidFill>
              <a:schemeClr val="accent4"/>
            </a:solidFill>
            <a:miter/>
            <a:headEnd type="triangle"/>
            <a:tailEnd type="triangle"/>
          </a:ln>
        </p:spPr>
        <p:txBody>
          <a:bodyPr lIns="37713" tIns="37713" rIns="37713" bIns="37713"/>
          <a:lstStyle/>
          <a:p>
            <a:pPr hangingPunct="0">
              <a:defRPr/>
            </a:pPr>
            <a:endParaRPr sz="1402" kern="0">
              <a:latin typeface="Helvetica" panose="020B0604020202020204" pitchFamily="2" charset="0"/>
              <a:ea typeface="+mj-ea"/>
              <a:cs typeface="+mj-cs"/>
              <a:sym typeface="Calibri"/>
            </a:endParaRPr>
          </a:p>
        </p:txBody>
      </p:sp>
      <p:sp>
        <p:nvSpPr>
          <p:cNvPr id="143" name="Straight Arrow Connector 166">
            <a:extLst>
              <a:ext uri="{FF2B5EF4-FFF2-40B4-BE49-F238E27FC236}">
                <a16:creationId xmlns:a16="http://schemas.microsoft.com/office/drawing/2014/main" id="{36778DE0-613A-4158-94D8-EBFD56479B8D}"/>
              </a:ext>
            </a:extLst>
          </p:cNvPr>
          <p:cNvSpPr/>
          <p:nvPr/>
        </p:nvSpPr>
        <p:spPr>
          <a:xfrm>
            <a:off x="6788358" y="4037427"/>
            <a:ext cx="0" cy="467510"/>
          </a:xfrm>
          <a:prstGeom prst="line">
            <a:avLst/>
          </a:prstGeom>
          <a:ln w="6350">
            <a:solidFill>
              <a:schemeClr val="accent4"/>
            </a:solidFill>
            <a:miter/>
            <a:headEnd type="triangle"/>
            <a:tailEnd type="triangle"/>
          </a:ln>
        </p:spPr>
        <p:txBody>
          <a:bodyPr lIns="37713" tIns="37713" rIns="37713" bIns="37713"/>
          <a:lstStyle/>
          <a:p>
            <a:pPr hangingPunct="0">
              <a:defRPr/>
            </a:pPr>
            <a:endParaRPr sz="1402" kern="0">
              <a:latin typeface="Helvetica" panose="020B0604020202020204" pitchFamily="2" charset="0"/>
              <a:ea typeface="+mj-ea"/>
              <a:cs typeface="+mj-cs"/>
              <a:sym typeface="Calibri"/>
            </a:endParaRPr>
          </a:p>
        </p:txBody>
      </p:sp>
      <p:sp>
        <p:nvSpPr>
          <p:cNvPr id="144" name="Straight Arrow Connector 168">
            <a:extLst>
              <a:ext uri="{FF2B5EF4-FFF2-40B4-BE49-F238E27FC236}">
                <a16:creationId xmlns:a16="http://schemas.microsoft.com/office/drawing/2014/main" id="{1E86BFB9-A626-4CCF-A553-79A4E3977D38}"/>
              </a:ext>
            </a:extLst>
          </p:cNvPr>
          <p:cNvSpPr/>
          <p:nvPr/>
        </p:nvSpPr>
        <p:spPr>
          <a:xfrm>
            <a:off x="3166134" y="3427175"/>
            <a:ext cx="679658" cy="0"/>
          </a:xfrm>
          <a:prstGeom prst="line">
            <a:avLst/>
          </a:prstGeom>
          <a:ln w="12700">
            <a:solidFill>
              <a:schemeClr val="accent4"/>
            </a:solidFill>
            <a:miter/>
            <a:headEnd type="triangle"/>
            <a:tailEnd type="triangle"/>
          </a:ln>
        </p:spPr>
        <p:txBody>
          <a:bodyPr lIns="37713" tIns="37713" rIns="37713" bIns="37713"/>
          <a:lstStyle/>
          <a:p>
            <a:pPr hangingPunct="0">
              <a:defRPr/>
            </a:pPr>
            <a:endParaRPr sz="1402" kern="0">
              <a:latin typeface="Helvetica" panose="020B0604020202020204" pitchFamily="2" charset="0"/>
              <a:ea typeface="+mj-ea"/>
              <a:cs typeface="+mj-cs"/>
              <a:sym typeface="Calibri"/>
            </a:endParaRPr>
          </a:p>
        </p:txBody>
      </p:sp>
      <p:sp>
        <p:nvSpPr>
          <p:cNvPr id="145" name="Straight Arrow Connector 170">
            <a:extLst>
              <a:ext uri="{FF2B5EF4-FFF2-40B4-BE49-F238E27FC236}">
                <a16:creationId xmlns:a16="http://schemas.microsoft.com/office/drawing/2014/main" id="{1432CBED-F037-480A-8652-463EEB4B658F}"/>
              </a:ext>
            </a:extLst>
          </p:cNvPr>
          <p:cNvSpPr/>
          <p:nvPr/>
        </p:nvSpPr>
        <p:spPr>
          <a:xfrm>
            <a:off x="8291725" y="3319792"/>
            <a:ext cx="679658" cy="0"/>
          </a:xfrm>
          <a:prstGeom prst="line">
            <a:avLst/>
          </a:prstGeom>
          <a:ln w="12700">
            <a:solidFill>
              <a:schemeClr val="accent4"/>
            </a:solidFill>
            <a:miter/>
            <a:headEnd type="triangle"/>
            <a:tailEnd type="triangle"/>
          </a:ln>
        </p:spPr>
        <p:txBody>
          <a:bodyPr lIns="37713" tIns="37713" rIns="37713" bIns="37713"/>
          <a:lstStyle/>
          <a:p>
            <a:pPr hangingPunct="0">
              <a:defRPr/>
            </a:pPr>
            <a:endParaRPr sz="1402" kern="0">
              <a:latin typeface="Helvetica" panose="020B0604020202020204" pitchFamily="2" charset="0"/>
              <a:ea typeface="+mj-ea"/>
              <a:cs typeface="+mj-cs"/>
              <a:sym typeface="Calibri"/>
            </a:endParaRPr>
          </a:p>
        </p:txBody>
      </p:sp>
      <p:grpSp>
        <p:nvGrpSpPr>
          <p:cNvPr id="146" name="Group 171">
            <a:extLst>
              <a:ext uri="{FF2B5EF4-FFF2-40B4-BE49-F238E27FC236}">
                <a16:creationId xmlns:a16="http://schemas.microsoft.com/office/drawing/2014/main" id="{DE73451A-0DD3-4707-B330-2B7B97F3AA06}"/>
              </a:ext>
            </a:extLst>
          </p:cNvPr>
          <p:cNvGrpSpPr>
            <a:grpSpLocks/>
          </p:cNvGrpSpPr>
          <p:nvPr/>
        </p:nvGrpSpPr>
        <p:grpSpPr bwMode="auto">
          <a:xfrm>
            <a:off x="1186091" y="2168694"/>
            <a:ext cx="295959" cy="288102"/>
            <a:chOff x="0" y="0"/>
            <a:chExt cx="359417" cy="349181"/>
          </a:xfrm>
        </p:grpSpPr>
        <p:sp>
          <p:nvSpPr>
            <p:cNvPr id="147" name="Freeform 10116">
              <a:extLst>
                <a:ext uri="{FF2B5EF4-FFF2-40B4-BE49-F238E27FC236}">
                  <a16:creationId xmlns:a16="http://schemas.microsoft.com/office/drawing/2014/main" id="{54378099-9FF7-47B5-966D-5CF755FBF280}"/>
                </a:ext>
              </a:extLst>
            </p:cNvPr>
            <p:cNvSpPr>
              <a:spLocks noChangeArrowheads="1"/>
            </p:cNvSpPr>
            <p:nvPr/>
          </p:nvSpPr>
          <p:spPr bwMode="auto">
            <a:xfrm>
              <a:off x="161737" y="162851"/>
              <a:ext cx="197681" cy="186330"/>
            </a:xfrm>
            <a:custGeom>
              <a:avLst/>
              <a:gdLst>
                <a:gd name="T0" fmla="*/ 904583 w 21600"/>
                <a:gd name="T1" fmla="*/ 803677 h 21600"/>
                <a:gd name="T2" fmla="*/ 904583 w 21600"/>
                <a:gd name="T3" fmla="*/ 803677 h 21600"/>
                <a:gd name="T4" fmla="*/ 904583 w 21600"/>
                <a:gd name="T5" fmla="*/ 803677 h 21600"/>
                <a:gd name="T6" fmla="*/ 904583 w 21600"/>
                <a:gd name="T7" fmla="*/ 80367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542" y="19850"/>
                  </a:moveTo>
                  <a:lnTo>
                    <a:pt x="8100" y="18697"/>
                  </a:lnTo>
                  <a:lnTo>
                    <a:pt x="9376" y="18313"/>
                  </a:lnTo>
                  <a:lnTo>
                    <a:pt x="9769" y="19423"/>
                  </a:lnTo>
                  <a:lnTo>
                    <a:pt x="8542" y="19850"/>
                  </a:lnTo>
                  <a:close/>
                  <a:moveTo>
                    <a:pt x="6136" y="12550"/>
                  </a:moveTo>
                  <a:lnTo>
                    <a:pt x="6284" y="11995"/>
                  </a:lnTo>
                  <a:lnTo>
                    <a:pt x="6333" y="11825"/>
                  </a:lnTo>
                  <a:lnTo>
                    <a:pt x="6333" y="11483"/>
                  </a:lnTo>
                  <a:lnTo>
                    <a:pt x="6284" y="10928"/>
                  </a:lnTo>
                  <a:lnTo>
                    <a:pt x="6038" y="10245"/>
                  </a:lnTo>
                  <a:lnTo>
                    <a:pt x="3044" y="2433"/>
                  </a:lnTo>
                  <a:lnTo>
                    <a:pt x="2995" y="2262"/>
                  </a:lnTo>
                  <a:lnTo>
                    <a:pt x="2995" y="1921"/>
                  </a:lnTo>
                  <a:lnTo>
                    <a:pt x="3044" y="1793"/>
                  </a:lnTo>
                  <a:lnTo>
                    <a:pt x="3142" y="1622"/>
                  </a:lnTo>
                  <a:lnTo>
                    <a:pt x="3387" y="1409"/>
                  </a:lnTo>
                  <a:lnTo>
                    <a:pt x="3535" y="1323"/>
                  </a:lnTo>
                  <a:lnTo>
                    <a:pt x="3731" y="1281"/>
                  </a:lnTo>
                  <a:lnTo>
                    <a:pt x="3878" y="1281"/>
                  </a:lnTo>
                  <a:lnTo>
                    <a:pt x="4173" y="1323"/>
                  </a:lnTo>
                  <a:lnTo>
                    <a:pt x="4369" y="1451"/>
                  </a:lnTo>
                  <a:lnTo>
                    <a:pt x="4615" y="1622"/>
                  </a:lnTo>
                  <a:lnTo>
                    <a:pt x="4762" y="1836"/>
                  </a:lnTo>
                  <a:lnTo>
                    <a:pt x="7020" y="7598"/>
                  </a:lnTo>
                  <a:lnTo>
                    <a:pt x="7118" y="7812"/>
                  </a:lnTo>
                  <a:lnTo>
                    <a:pt x="7265" y="7940"/>
                  </a:lnTo>
                  <a:lnTo>
                    <a:pt x="7413" y="8025"/>
                  </a:lnTo>
                  <a:lnTo>
                    <a:pt x="7609" y="8068"/>
                  </a:lnTo>
                  <a:lnTo>
                    <a:pt x="7805" y="8068"/>
                  </a:lnTo>
                  <a:lnTo>
                    <a:pt x="7904" y="8025"/>
                  </a:lnTo>
                  <a:lnTo>
                    <a:pt x="8100" y="7897"/>
                  </a:lnTo>
                  <a:lnTo>
                    <a:pt x="8247" y="7769"/>
                  </a:lnTo>
                  <a:lnTo>
                    <a:pt x="8345" y="7513"/>
                  </a:lnTo>
                  <a:lnTo>
                    <a:pt x="8296" y="7300"/>
                  </a:lnTo>
                  <a:lnTo>
                    <a:pt x="8247" y="6958"/>
                  </a:lnTo>
                  <a:lnTo>
                    <a:pt x="8198" y="6830"/>
                  </a:lnTo>
                  <a:lnTo>
                    <a:pt x="8247" y="6659"/>
                  </a:lnTo>
                  <a:lnTo>
                    <a:pt x="8345" y="6574"/>
                  </a:lnTo>
                  <a:lnTo>
                    <a:pt x="8542" y="6446"/>
                  </a:lnTo>
                  <a:lnTo>
                    <a:pt x="8935" y="6232"/>
                  </a:lnTo>
                  <a:lnTo>
                    <a:pt x="9965" y="5934"/>
                  </a:lnTo>
                  <a:lnTo>
                    <a:pt x="10555" y="5934"/>
                  </a:lnTo>
                  <a:lnTo>
                    <a:pt x="10702" y="5848"/>
                  </a:lnTo>
                  <a:lnTo>
                    <a:pt x="10751" y="5848"/>
                  </a:lnTo>
                  <a:lnTo>
                    <a:pt x="10996" y="5763"/>
                  </a:lnTo>
                  <a:lnTo>
                    <a:pt x="11193" y="5720"/>
                  </a:lnTo>
                  <a:lnTo>
                    <a:pt x="11438" y="5677"/>
                  </a:lnTo>
                  <a:lnTo>
                    <a:pt x="11782" y="5635"/>
                  </a:lnTo>
                  <a:lnTo>
                    <a:pt x="12125" y="5549"/>
                  </a:lnTo>
                  <a:lnTo>
                    <a:pt x="12420" y="5635"/>
                  </a:lnTo>
                  <a:lnTo>
                    <a:pt x="12813" y="5677"/>
                  </a:lnTo>
                  <a:lnTo>
                    <a:pt x="13156" y="5763"/>
                  </a:lnTo>
                  <a:lnTo>
                    <a:pt x="13549" y="5891"/>
                  </a:lnTo>
                  <a:lnTo>
                    <a:pt x="13598" y="5891"/>
                  </a:lnTo>
                  <a:lnTo>
                    <a:pt x="13893" y="5934"/>
                  </a:lnTo>
                  <a:lnTo>
                    <a:pt x="14138" y="5976"/>
                  </a:lnTo>
                  <a:lnTo>
                    <a:pt x="14531" y="5976"/>
                  </a:lnTo>
                  <a:lnTo>
                    <a:pt x="14825" y="5934"/>
                  </a:lnTo>
                  <a:lnTo>
                    <a:pt x="15169" y="5891"/>
                  </a:lnTo>
                  <a:lnTo>
                    <a:pt x="15709" y="5891"/>
                  </a:lnTo>
                  <a:lnTo>
                    <a:pt x="16004" y="6019"/>
                  </a:lnTo>
                  <a:lnTo>
                    <a:pt x="16249" y="6190"/>
                  </a:lnTo>
                  <a:lnTo>
                    <a:pt x="16495" y="6531"/>
                  </a:lnTo>
                  <a:lnTo>
                    <a:pt x="16789" y="7129"/>
                  </a:lnTo>
                  <a:lnTo>
                    <a:pt x="17231" y="8196"/>
                  </a:lnTo>
                  <a:lnTo>
                    <a:pt x="17476" y="8879"/>
                  </a:lnTo>
                  <a:lnTo>
                    <a:pt x="17673" y="9562"/>
                  </a:lnTo>
                  <a:lnTo>
                    <a:pt x="17820" y="10245"/>
                  </a:lnTo>
                  <a:lnTo>
                    <a:pt x="17869" y="10843"/>
                  </a:lnTo>
                  <a:lnTo>
                    <a:pt x="17820" y="11611"/>
                  </a:lnTo>
                  <a:lnTo>
                    <a:pt x="17722" y="12166"/>
                  </a:lnTo>
                  <a:lnTo>
                    <a:pt x="17673" y="12550"/>
                  </a:lnTo>
                  <a:lnTo>
                    <a:pt x="17624" y="12977"/>
                  </a:lnTo>
                  <a:lnTo>
                    <a:pt x="17673" y="13447"/>
                  </a:lnTo>
                  <a:lnTo>
                    <a:pt x="17771" y="13959"/>
                  </a:lnTo>
                  <a:lnTo>
                    <a:pt x="8885" y="16990"/>
                  </a:lnTo>
                  <a:lnTo>
                    <a:pt x="8787" y="16691"/>
                  </a:lnTo>
                  <a:lnTo>
                    <a:pt x="8640" y="16392"/>
                  </a:lnTo>
                  <a:lnTo>
                    <a:pt x="8395" y="16179"/>
                  </a:lnTo>
                  <a:lnTo>
                    <a:pt x="8198" y="15880"/>
                  </a:lnTo>
                  <a:lnTo>
                    <a:pt x="7805" y="15496"/>
                  </a:lnTo>
                  <a:lnTo>
                    <a:pt x="7315" y="15111"/>
                  </a:lnTo>
                  <a:lnTo>
                    <a:pt x="6775" y="14813"/>
                  </a:lnTo>
                  <a:lnTo>
                    <a:pt x="6185" y="14514"/>
                  </a:lnTo>
                  <a:lnTo>
                    <a:pt x="5498" y="14300"/>
                  </a:lnTo>
                  <a:lnTo>
                    <a:pt x="4762" y="14130"/>
                  </a:lnTo>
                  <a:lnTo>
                    <a:pt x="3976" y="13959"/>
                  </a:lnTo>
                  <a:lnTo>
                    <a:pt x="3093" y="13874"/>
                  </a:lnTo>
                  <a:lnTo>
                    <a:pt x="2798" y="13874"/>
                  </a:lnTo>
                  <a:lnTo>
                    <a:pt x="2356" y="13788"/>
                  </a:lnTo>
                  <a:lnTo>
                    <a:pt x="2062" y="13745"/>
                  </a:lnTo>
                  <a:lnTo>
                    <a:pt x="1767" y="13617"/>
                  </a:lnTo>
                  <a:lnTo>
                    <a:pt x="1571" y="13489"/>
                  </a:lnTo>
                  <a:lnTo>
                    <a:pt x="1424" y="13233"/>
                  </a:lnTo>
                  <a:lnTo>
                    <a:pt x="1424" y="12892"/>
                  </a:lnTo>
                  <a:lnTo>
                    <a:pt x="1522" y="12764"/>
                  </a:lnTo>
                  <a:lnTo>
                    <a:pt x="1669" y="12636"/>
                  </a:lnTo>
                  <a:lnTo>
                    <a:pt x="1964" y="12465"/>
                  </a:lnTo>
                  <a:lnTo>
                    <a:pt x="2258" y="12379"/>
                  </a:lnTo>
                  <a:lnTo>
                    <a:pt x="2553" y="12337"/>
                  </a:lnTo>
                  <a:lnTo>
                    <a:pt x="2945" y="12294"/>
                  </a:lnTo>
                  <a:lnTo>
                    <a:pt x="3829" y="12294"/>
                  </a:lnTo>
                  <a:lnTo>
                    <a:pt x="4320" y="12337"/>
                  </a:lnTo>
                  <a:lnTo>
                    <a:pt x="4860" y="12379"/>
                  </a:lnTo>
                  <a:lnTo>
                    <a:pt x="6136" y="12550"/>
                  </a:lnTo>
                  <a:close/>
                  <a:moveTo>
                    <a:pt x="3878" y="0"/>
                  </a:moveTo>
                  <a:lnTo>
                    <a:pt x="3485" y="43"/>
                  </a:lnTo>
                  <a:lnTo>
                    <a:pt x="3093" y="128"/>
                  </a:lnTo>
                  <a:lnTo>
                    <a:pt x="2651" y="299"/>
                  </a:lnTo>
                  <a:lnTo>
                    <a:pt x="2307" y="555"/>
                  </a:lnTo>
                  <a:lnTo>
                    <a:pt x="1964" y="896"/>
                  </a:lnTo>
                  <a:lnTo>
                    <a:pt x="1767" y="1195"/>
                  </a:lnTo>
                  <a:lnTo>
                    <a:pt x="1620" y="1622"/>
                  </a:lnTo>
                  <a:lnTo>
                    <a:pt x="1571" y="2006"/>
                  </a:lnTo>
                  <a:lnTo>
                    <a:pt x="1571" y="2433"/>
                  </a:lnTo>
                  <a:lnTo>
                    <a:pt x="1718" y="2903"/>
                  </a:lnTo>
                  <a:lnTo>
                    <a:pt x="4762" y="10715"/>
                  </a:lnTo>
                  <a:lnTo>
                    <a:pt x="4860" y="11056"/>
                  </a:lnTo>
                  <a:lnTo>
                    <a:pt x="4124" y="11013"/>
                  </a:lnTo>
                  <a:lnTo>
                    <a:pt x="3436" y="10971"/>
                  </a:lnTo>
                  <a:lnTo>
                    <a:pt x="1964" y="11099"/>
                  </a:lnTo>
                  <a:lnTo>
                    <a:pt x="1276" y="11355"/>
                  </a:lnTo>
                  <a:lnTo>
                    <a:pt x="933" y="11526"/>
                  </a:lnTo>
                  <a:lnTo>
                    <a:pt x="687" y="11696"/>
                  </a:lnTo>
                  <a:lnTo>
                    <a:pt x="491" y="11867"/>
                  </a:lnTo>
                  <a:lnTo>
                    <a:pt x="245" y="12209"/>
                  </a:lnTo>
                  <a:lnTo>
                    <a:pt x="98" y="12508"/>
                  </a:lnTo>
                  <a:lnTo>
                    <a:pt x="49" y="12806"/>
                  </a:lnTo>
                  <a:lnTo>
                    <a:pt x="0" y="13062"/>
                  </a:lnTo>
                  <a:lnTo>
                    <a:pt x="49" y="13489"/>
                  </a:lnTo>
                  <a:lnTo>
                    <a:pt x="98" y="13660"/>
                  </a:lnTo>
                  <a:lnTo>
                    <a:pt x="245" y="13916"/>
                  </a:lnTo>
                  <a:lnTo>
                    <a:pt x="344" y="14172"/>
                  </a:lnTo>
                  <a:lnTo>
                    <a:pt x="589" y="14343"/>
                  </a:lnTo>
                  <a:lnTo>
                    <a:pt x="736" y="14514"/>
                  </a:lnTo>
                  <a:lnTo>
                    <a:pt x="1178" y="14813"/>
                  </a:lnTo>
                  <a:lnTo>
                    <a:pt x="1669" y="14983"/>
                  </a:lnTo>
                  <a:lnTo>
                    <a:pt x="2111" y="15111"/>
                  </a:lnTo>
                  <a:lnTo>
                    <a:pt x="2504" y="15154"/>
                  </a:lnTo>
                  <a:lnTo>
                    <a:pt x="2798" y="15197"/>
                  </a:lnTo>
                  <a:lnTo>
                    <a:pt x="3044" y="15197"/>
                  </a:lnTo>
                  <a:lnTo>
                    <a:pt x="3584" y="15240"/>
                  </a:lnTo>
                  <a:lnTo>
                    <a:pt x="4124" y="15325"/>
                  </a:lnTo>
                  <a:lnTo>
                    <a:pt x="4615" y="15453"/>
                  </a:lnTo>
                  <a:lnTo>
                    <a:pt x="5007" y="15538"/>
                  </a:lnTo>
                  <a:lnTo>
                    <a:pt x="5449" y="15666"/>
                  </a:lnTo>
                  <a:lnTo>
                    <a:pt x="6136" y="15923"/>
                  </a:lnTo>
                  <a:lnTo>
                    <a:pt x="6382" y="16093"/>
                  </a:lnTo>
                  <a:lnTo>
                    <a:pt x="6824" y="16435"/>
                  </a:lnTo>
                  <a:lnTo>
                    <a:pt x="7167" y="16734"/>
                  </a:lnTo>
                  <a:lnTo>
                    <a:pt x="7413" y="17118"/>
                  </a:lnTo>
                  <a:lnTo>
                    <a:pt x="7560" y="17417"/>
                  </a:lnTo>
                  <a:lnTo>
                    <a:pt x="6480" y="17801"/>
                  </a:lnTo>
                  <a:lnTo>
                    <a:pt x="8002" y="21600"/>
                  </a:lnTo>
                  <a:lnTo>
                    <a:pt x="21600" y="17032"/>
                  </a:lnTo>
                  <a:lnTo>
                    <a:pt x="20127" y="13191"/>
                  </a:lnTo>
                  <a:lnTo>
                    <a:pt x="19096" y="13532"/>
                  </a:lnTo>
                  <a:lnTo>
                    <a:pt x="18998" y="13191"/>
                  </a:lnTo>
                  <a:lnTo>
                    <a:pt x="18998" y="12678"/>
                  </a:lnTo>
                  <a:lnTo>
                    <a:pt x="19096" y="12379"/>
                  </a:lnTo>
                  <a:lnTo>
                    <a:pt x="19145" y="12123"/>
                  </a:lnTo>
                  <a:lnTo>
                    <a:pt x="19195" y="11739"/>
                  </a:lnTo>
                  <a:lnTo>
                    <a:pt x="19244" y="11398"/>
                  </a:lnTo>
                  <a:lnTo>
                    <a:pt x="19244" y="10885"/>
                  </a:lnTo>
                  <a:lnTo>
                    <a:pt x="19195" y="10117"/>
                  </a:lnTo>
                  <a:lnTo>
                    <a:pt x="18802" y="8495"/>
                  </a:lnTo>
                  <a:lnTo>
                    <a:pt x="18556" y="7769"/>
                  </a:lnTo>
                  <a:lnTo>
                    <a:pt x="18016" y="6531"/>
                  </a:lnTo>
                  <a:lnTo>
                    <a:pt x="17771" y="5934"/>
                  </a:lnTo>
                  <a:lnTo>
                    <a:pt x="17771" y="5891"/>
                  </a:lnTo>
                  <a:lnTo>
                    <a:pt x="17476" y="5507"/>
                  </a:lnTo>
                  <a:lnTo>
                    <a:pt x="16887" y="4994"/>
                  </a:lnTo>
                  <a:lnTo>
                    <a:pt x="16642" y="4824"/>
                  </a:lnTo>
                  <a:lnTo>
                    <a:pt x="16298" y="4696"/>
                  </a:lnTo>
                  <a:lnTo>
                    <a:pt x="16004" y="4610"/>
                  </a:lnTo>
                  <a:lnTo>
                    <a:pt x="15660" y="4568"/>
                  </a:lnTo>
                  <a:lnTo>
                    <a:pt x="15415" y="4568"/>
                  </a:lnTo>
                  <a:lnTo>
                    <a:pt x="15022" y="4610"/>
                  </a:lnTo>
                  <a:lnTo>
                    <a:pt x="14629" y="4610"/>
                  </a:lnTo>
                  <a:lnTo>
                    <a:pt x="14433" y="4653"/>
                  </a:lnTo>
                  <a:lnTo>
                    <a:pt x="14040" y="4653"/>
                  </a:lnTo>
                  <a:lnTo>
                    <a:pt x="13647" y="4482"/>
                  </a:lnTo>
                  <a:lnTo>
                    <a:pt x="13156" y="4354"/>
                  </a:lnTo>
                  <a:lnTo>
                    <a:pt x="12715" y="4311"/>
                  </a:lnTo>
                  <a:lnTo>
                    <a:pt x="12125" y="4269"/>
                  </a:lnTo>
                  <a:lnTo>
                    <a:pt x="11635" y="4269"/>
                  </a:lnTo>
                  <a:lnTo>
                    <a:pt x="11144" y="4354"/>
                  </a:lnTo>
                  <a:lnTo>
                    <a:pt x="10604" y="4482"/>
                  </a:lnTo>
                  <a:lnTo>
                    <a:pt x="10162" y="4653"/>
                  </a:lnTo>
                  <a:lnTo>
                    <a:pt x="9622" y="4696"/>
                  </a:lnTo>
                  <a:lnTo>
                    <a:pt x="8836" y="4909"/>
                  </a:lnTo>
                  <a:lnTo>
                    <a:pt x="8542" y="5037"/>
                  </a:lnTo>
                  <a:lnTo>
                    <a:pt x="8198" y="5165"/>
                  </a:lnTo>
                  <a:lnTo>
                    <a:pt x="7953" y="5336"/>
                  </a:lnTo>
                  <a:lnTo>
                    <a:pt x="7658" y="5507"/>
                  </a:lnTo>
                  <a:lnTo>
                    <a:pt x="7167" y="4226"/>
                  </a:lnTo>
                  <a:lnTo>
                    <a:pt x="6627" y="2860"/>
                  </a:lnTo>
                  <a:lnTo>
                    <a:pt x="6185" y="1708"/>
                  </a:lnTo>
                  <a:lnTo>
                    <a:pt x="5940" y="1110"/>
                  </a:lnTo>
                  <a:lnTo>
                    <a:pt x="5793" y="896"/>
                  </a:lnTo>
                  <a:lnTo>
                    <a:pt x="5645" y="640"/>
                  </a:lnTo>
                  <a:lnTo>
                    <a:pt x="5449" y="470"/>
                  </a:lnTo>
                  <a:lnTo>
                    <a:pt x="4565" y="85"/>
                  </a:lnTo>
                  <a:lnTo>
                    <a:pt x="3878" y="0"/>
                  </a:lnTo>
                  <a:close/>
                </a:path>
              </a:pathLst>
            </a:custGeom>
            <a:solidFill>
              <a:srgbClr val="C6007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48" name="Freeform 10117">
              <a:extLst>
                <a:ext uri="{FF2B5EF4-FFF2-40B4-BE49-F238E27FC236}">
                  <a16:creationId xmlns:a16="http://schemas.microsoft.com/office/drawing/2014/main" id="{C0D81707-BA0B-4072-A99F-E2978C77EC8F}"/>
                </a:ext>
              </a:extLst>
            </p:cNvPr>
            <p:cNvSpPr>
              <a:spLocks noChangeArrowheads="1"/>
            </p:cNvSpPr>
            <p:nvPr/>
          </p:nvSpPr>
          <p:spPr bwMode="auto">
            <a:xfrm>
              <a:off x="-1" y="-1"/>
              <a:ext cx="267769" cy="327174"/>
            </a:xfrm>
            <a:custGeom>
              <a:avLst/>
              <a:gdLst>
                <a:gd name="T0" fmla="*/ 1659734 w 21600"/>
                <a:gd name="T1" fmla="*/ 2477843 h 21600"/>
                <a:gd name="T2" fmla="*/ 1659734 w 21600"/>
                <a:gd name="T3" fmla="*/ 2477843 h 21600"/>
                <a:gd name="T4" fmla="*/ 1659734 w 21600"/>
                <a:gd name="T5" fmla="*/ 2477843 h 21600"/>
                <a:gd name="T6" fmla="*/ 1659734 w 21600"/>
                <a:gd name="T7" fmla="*/ 247784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782" y="20705"/>
                  </a:moveTo>
                  <a:lnTo>
                    <a:pt x="9782" y="19520"/>
                  </a:lnTo>
                  <a:lnTo>
                    <a:pt x="10800" y="19012"/>
                  </a:lnTo>
                  <a:lnTo>
                    <a:pt x="11818" y="19520"/>
                  </a:lnTo>
                  <a:lnTo>
                    <a:pt x="11818" y="20705"/>
                  </a:lnTo>
                  <a:lnTo>
                    <a:pt x="9782" y="20705"/>
                  </a:lnTo>
                  <a:close/>
                  <a:moveTo>
                    <a:pt x="19382" y="0"/>
                  </a:moveTo>
                  <a:lnTo>
                    <a:pt x="2218" y="0"/>
                  </a:lnTo>
                  <a:lnTo>
                    <a:pt x="1964" y="24"/>
                  </a:lnTo>
                  <a:lnTo>
                    <a:pt x="1745" y="73"/>
                  </a:lnTo>
                  <a:lnTo>
                    <a:pt x="1564" y="97"/>
                  </a:lnTo>
                  <a:lnTo>
                    <a:pt x="1345" y="145"/>
                  </a:lnTo>
                  <a:lnTo>
                    <a:pt x="982" y="290"/>
                  </a:lnTo>
                  <a:lnTo>
                    <a:pt x="764" y="363"/>
                  </a:lnTo>
                  <a:lnTo>
                    <a:pt x="618" y="484"/>
                  </a:lnTo>
                  <a:lnTo>
                    <a:pt x="509" y="605"/>
                  </a:lnTo>
                  <a:lnTo>
                    <a:pt x="364" y="726"/>
                  </a:lnTo>
                  <a:lnTo>
                    <a:pt x="255" y="871"/>
                  </a:lnTo>
                  <a:lnTo>
                    <a:pt x="145" y="992"/>
                  </a:lnTo>
                  <a:lnTo>
                    <a:pt x="73" y="1137"/>
                  </a:lnTo>
                  <a:lnTo>
                    <a:pt x="36" y="1282"/>
                  </a:lnTo>
                  <a:lnTo>
                    <a:pt x="0" y="1451"/>
                  </a:lnTo>
                  <a:lnTo>
                    <a:pt x="0" y="20173"/>
                  </a:lnTo>
                  <a:lnTo>
                    <a:pt x="36" y="20318"/>
                  </a:lnTo>
                  <a:lnTo>
                    <a:pt x="73" y="20487"/>
                  </a:lnTo>
                  <a:lnTo>
                    <a:pt x="145" y="20608"/>
                  </a:lnTo>
                  <a:lnTo>
                    <a:pt x="255" y="20778"/>
                  </a:lnTo>
                  <a:lnTo>
                    <a:pt x="364" y="20899"/>
                  </a:lnTo>
                  <a:lnTo>
                    <a:pt x="509" y="20995"/>
                  </a:lnTo>
                  <a:lnTo>
                    <a:pt x="618" y="21116"/>
                  </a:lnTo>
                  <a:lnTo>
                    <a:pt x="764" y="21237"/>
                  </a:lnTo>
                  <a:lnTo>
                    <a:pt x="982" y="21310"/>
                  </a:lnTo>
                  <a:lnTo>
                    <a:pt x="1345" y="21455"/>
                  </a:lnTo>
                  <a:lnTo>
                    <a:pt x="1564" y="21503"/>
                  </a:lnTo>
                  <a:lnTo>
                    <a:pt x="1745" y="21576"/>
                  </a:lnTo>
                  <a:lnTo>
                    <a:pt x="1964" y="21576"/>
                  </a:lnTo>
                  <a:lnTo>
                    <a:pt x="2218" y="21600"/>
                  </a:lnTo>
                  <a:lnTo>
                    <a:pt x="16727" y="21600"/>
                  </a:lnTo>
                  <a:lnTo>
                    <a:pt x="16182" y="20536"/>
                  </a:lnTo>
                  <a:lnTo>
                    <a:pt x="15709" y="20463"/>
                  </a:lnTo>
                  <a:lnTo>
                    <a:pt x="15200" y="20415"/>
                  </a:lnTo>
                  <a:lnTo>
                    <a:pt x="14764" y="20391"/>
                  </a:lnTo>
                  <a:lnTo>
                    <a:pt x="14255" y="20318"/>
                  </a:lnTo>
                  <a:lnTo>
                    <a:pt x="13745" y="20221"/>
                  </a:lnTo>
                  <a:lnTo>
                    <a:pt x="13273" y="20076"/>
                  </a:lnTo>
                  <a:lnTo>
                    <a:pt x="13055" y="19979"/>
                  </a:lnTo>
                  <a:lnTo>
                    <a:pt x="12800" y="19858"/>
                  </a:lnTo>
                  <a:lnTo>
                    <a:pt x="12436" y="19617"/>
                  </a:lnTo>
                  <a:lnTo>
                    <a:pt x="12073" y="19278"/>
                  </a:lnTo>
                  <a:lnTo>
                    <a:pt x="11927" y="19084"/>
                  </a:lnTo>
                  <a:lnTo>
                    <a:pt x="11818" y="18891"/>
                  </a:lnTo>
                  <a:lnTo>
                    <a:pt x="11745" y="18722"/>
                  </a:lnTo>
                  <a:lnTo>
                    <a:pt x="11709" y="18528"/>
                  </a:lnTo>
                  <a:lnTo>
                    <a:pt x="1673" y="18528"/>
                  </a:lnTo>
                  <a:lnTo>
                    <a:pt x="1673" y="1524"/>
                  </a:lnTo>
                  <a:lnTo>
                    <a:pt x="1745" y="1379"/>
                  </a:lnTo>
                  <a:lnTo>
                    <a:pt x="1891" y="1282"/>
                  </a:lnTo>
                  <a:lnTo>
                    <a:pt x="2109" y="1209"/>
                  </a:lnTo>
                  <a:lnTo>
                    <a:pt x="2218" y="1185"/>
                  </a:lnTo>
                  <a:lnTo>
                    <a:pt x="19382" y="1185"/>
                  </a:lnTo>
                  <a:lnTo>
                    <a:pt x="19527" y="1209"/>
                  </a:lnTo>
                  <a:lnTo>
                    <a:pt x="19600" y="1258"/>
                  </a:lnTo>
                  <a:lnTo>
                    <a:pt x="19709" y="1282"/>
                  </a:lnTo>
                  <a:lnTo>
                    <a:pt x="19855" y="1379"/>
                  </a:lnTo>
                  <a:lnTo>
                    <a:pt x="19927" y="1524"/>
                  </a:lnTo>
                  <a:lnTo>
                    <a:pt x="19927" y="12505"/>
                  </a:lnTo>
                  <a:lnTo>
                    <a:pt x="21600" y="12263"/>
                  </a:lnTo>
                  <a:lnTo>
                    <a:pt x="21600" y="1451"/>
                  </a:lnTo>
                  <a:lnTo>
                    <a:pt x="21564" y="1282"/>
                  </a:lnTo>
                  <a:lnTo>
                    <a:pt x="21527" y="1137"/>
                  </a:lnTo>
                  <a:lnTo>
                    <a:pt x="21455" y="992"/>
                  </a:lnTo>
                  <a:lnTo>
                    <a:pt x="21345" y="871"/>
                  </a:lnTo>
                  <a:lnTo>
                    <a:pt x="21273" y="726"/>
                  </a:lnTo>
                  <a:lnTo>
                    <a:pt x="21091" y="605"/>
                  </a:lnTo>
                  <a:lnTo>
                    <a:pt x="20982" y="484"/>
                  </a:lnTo>
                  <a:lnTo>
                    <a:pt x="20800" y="363"/>
                  </a:lnTo>
                  <a:lnTo>
                    <a:pt x="20655" y="290"/>
                  </a:lnTo>
                  <a:lnTo>
                    <a:pt x="20436" y="218"/>
                  </a:lnTo>
                  <a:lnTo>
                    <a:pt x="20255" y="145"/>
                  </a:lnTo>
                  <a:lnTo>
                    <a:pt x="20073" y="97"/>
                  </a:lnTo>
                  <a:lnTo>
                    <a:pt x="19818" y="73"/>
                  </a:lnTo>
                  <a:lnTo>
                    <a:pt x="19636" y="24"/>
                  </a:lnTo>
                  <a:lnTo>
                    <a:pt x="19382" y="0"/>
                  </a:lnTo>
                  <a:close/>
                </a:path>
              </a:pathLst>
            </a:custGeom>
            <a:solidFill>
              <a:srgbClr val="C6007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49" name="Freeform 10118">
              <a:extLst>
                <a:ext uri="{FF2B5EF4-FFF2-40B4-BE49-F238E27FC236}">
                  <a16:creationId xmlns:a16="http://schemas.microsoft.com/office/drawing/2014/main" id="{0EDA12E2-80DC-40E7-9F18-1D1FE9E267AE}"/>
                </a:ext>
              </a:extLst>
            </p:cNvPr>
            <p:cNvSpPr>
              <a:spLocks noChangeArrowheads="1"/>
            </p:cNvSpPr>
            <p:nvPr/>
          </p:nvSpPr>
          <p:spPr bwMode="auto">
            <a:xfrm>
              <a:off x="37738" y="99764"/>
              <a:ext cx="195885" cy="114440"/>
            </a:xfrm>
            <a:custGeom>
              <a:avLst/>
              <a:gdLst>
                <a:gd name="T0" fmla="*/ 888221 w 21600"/>
                <a:gd name="T1" fmla="*/ 303160 h 21600"/>
                <a:gd name="T2" fmla="*/ 888221 w 21600"/>
                <a:gd name="T3" fmla="*/ 303160 h 21600"/>
                <a:gd name="T4" fmla="*/ 888221 w 21600"/>
                <a:gd name="T5" fmla="*/ 303160 h 21600"/>
                <a:gd name="T6" fmla="*/ 888221 w 21600"/>
                <a:gd name="T7" fmla="*/ 30316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960" y="0"/>
                  </a:moveTo>
                  <a:lnTo>
                    <a:pt x="12301" y="4985"/>
                  </a:lnTo>
                  <a:lnTo>
                    <a:pt x="8168" y="12877"/>
                  </a:lnTo>
                  <a:lnTo>
                    <a:pt x="5068" y="7269"/>
                  </a:lnTo>
                  <a:lnTo>
                    <a:pt x="2952" y="18138"/>
                  </a:lnTo>
                  <a:lnTo>
                    <a:pt x="640" y="16754"/>
                  </a:lnTo>
                  <a:lnTo>
                    <a:pt x="0" y="19108"/>
                  </a:lnTo>
                  <a:lnTo>
                    <a:pt x="3985" y="21600"/>
                  </a:lnTo>
                  <a:lnTo>
                    <a:pt x="5806" y="12669"/>
                  </a:lnTo>
                  <a:lnTo>
                    <a:pt x="8168" y="16962"/>
                  </a:lnTo>
                  <a:lnTo>
                    <a:pt x="13383" y="7200"/>
                  </a:lnTo>
                  <a:lnTo>
                    <a:pt x="21600" y="2354"/>
                  </a:lnTo>
                  <a:lnTo>
                    <a:pt x="20960" y="0"/>
                  </a:lnTo>
                  <a:close/>
                </a:path>
              </a:pathLst>
            </a:custGeom>
            <a:solidFill>
              <a:srgbClr val="C6007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50" name="Freeform 10119">
              <a:extLst>
                <a:ext uri="{FF2B5EF4-FFF2-40B4-BE49-F238E27FC236}">
                  <a16:creationId xmlns:a16="http://schemas.microsoft.com/office/drawing/2014/main" id="{B3B7BF43-88EA-41E8-A9CF-A74E91417CAC}"/>
                </a:ext>
              </a:extLst>
            </p:cNvPr>
            <p:cNvSpPr>
              <a:spLocks noChangeArrowheads="1"/>
            </p:cNvSpPr>
            <p:nvPr/>
          </p:nvSpPr>
          <p:spPr bwMode="auto">
            <a:xfrm>
              <a:off x="89853" y="48415"/>
              <a:ext cx="79074" cy="68958"/>
            </a:xfrm>
            <a:custGeom>
              <a:avLst/>
              <a:gdLst>
                <a:gd name="T0" fmla="*/ 144738 w 21600"/>
                <a:gd name="T1" fmla="*/ 110074 h 21600"/>
                <a:gd name="T2" fmla="*/ 144738 w 21600"/>
                <a:gd name="T3" fmla="*/ 110074 h 21600"/>
                <a:gd name="T4" fmla="*/ 144738 w 21600"/>
                <a:gd name="T5" fmla="*/ 110074 h 21600"/>
                <a:gd name="T6" fmla="*/ 144738 w 21600"/>
                <a:gd name="T7" fmla="*/ 11007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072" y="16114"/>
                  </a:moveTo>
                  <a:lnTo>
                    <a:pt x="10557" y="16114"/>
                  </a:lnTo>
                  <a:lnTo>
                    <a:pt x="11164" y="16000"/>
                  </a:lnTo>
                  <a:lnTo>
                    <a:pt x="11528" y="15886"/>
                  </a:lnTo>
                  <a:lnTo>
                    <a:pt x="11892" y="15657"/>
                  </a:lnTo>
                  <a:lnTo>
                    <a:pt x="12135" y="15429"/>
                  </a:lnTo>
                  <a:lnTo>
                    <a:pt x="12256" y="15086"/>
                  </a:lnTo>
                  <a:lnTo>
                    <a:pt x="12499" y="14629"/>
                  </a:lnTo>
                  <a:lnTo>
                    <a:pt x="12499" y="13943"/>
                  </a:lnTo>
                  <a:lnTo>
                    <a:pt x="12378" y="13600"/>
                  </a:lnTo>
                  <a:lnTo>
                    <a:pt x="11892" y="12914"/>
                  </a:lnTo>
                  <a:lnTo>
                    <a:pt x="11164" y="12457"/>
                  </a:lnTo>
                  <a:lnTo>
                    <a:pt x="10072" y="12000"/>
                  </a:lnTo>
                  <a:lnTo>
                    <a:pt x="8373" y="11314"/>
                  </a:lnTo>
                  <a:lnTo>
                    <a:pt x="7766" y="10743"/>
                  </a:lnTo>
                  <a:lnTo>
                    <a:pt x="7160" y="10400"/>
                  </a:lnTo>
                  <a:lnTo>
                    <a:pt x="6674" y="9829"/>
                  </a:lnTo>
                  <a:lnTo>
                    <a:pt x="6310" y="9143"/>
                  </a:lnTo>
                  <a:lnTo>
                    <a:pt x="6067" y="8571"/>
                  </a:lnTo>
                  <a:lnTo>
                    <a:pt x="6067" y="7086"/>
                  </a:lnTo>
                  <a:lnTo>
                    <a:pt x="6310" y="6400"/>
                  </a:lnTo>
                  <a:lnTo>
                    <a:pt x="6553" y="5829"/>
                  </a:lnTo>
                  <a:lnTo>
                    <a:pt x="7038" y="5257"/>
                  </a:lnTo>
                  <a:lnTo>
                    <a:pt x="7524" y="4800"/>
                  </a:lnTo>
                  <a:lnTo>
                    <a:pt x="8130" y="4457"/>
                  </a:lnTo>
                  <a:lnTo>
                    <a:pt x="8980" y="4114"/>
                  </a:lnTo>
                  <a:lnTo>
                    <a:pt x="9708" y="3886"/>
                  </a:lnTo>
                  <a:lnTo>
                    <a:pt x="9708" y="1600"/>
                  </a:lnTo>
                  <a:lnTo>
                    <a:pt x="11649" y="1600"/>
                  </a:lnTo>
                  <a:lnTo>
                    <a:pt x="11649" y="3771"/>
                  </a:lnTo>
                  <a:lnTo>
                    <a:pt x="12620" y="3886"/>
                  </a:lnTo>
                  <a:lnTo>
                    <a:pt x="13470" y="4114"/>
                  </a:lnTo>
                  <a:lnTo>
                    <a:pt x="14198" y="4343"/>
                  </a:lnTo>
                  <a:lnTo>
                    <a:pt x="14683" y="4571"/>
                  </a:lnTo>
                  <a:lnTo>
                    <a:pt x="14198" y="6629"/>
                  </a:lnTo>
                  <a:lnTo>
                    <a:pt x="13712" y="6400"/>
                  </a:lnTo>
                  <a:lnTo>
                    <a:pt x="13106" y="6171"/>
                  </a:lnTo>
                  <a:lnTo>
                    <a:pt x="12135" y="5943"/>
                  </a:lnTo>
                  <a:lnTo>
                    <a:pt x="10436" y="5943"/>
                  </a:lnTo>
                  <a:lnTo>
                    <a:pt x="9708" y="6171"/>
                  </a:lnTo>
                  <a:lnTo>
                    <a:pt x="9344" y="6400"/>
                  </a:lnTo>
                  <a:lnTo>
                    <a:pt x="9101" y="6857"/>
                  </a:lnTo>
                  <a:lnTo>
                    <a:pt x="8980" y="7200"/>
                  </a:lnTo>
                  <a:lnTo>
                    <a:pt x="8980" y="7886"/>
                  </a:lnTo>
                  <a:lnTo>
                    <a:pt x="9101" y="8114"/>
                  </a:lnTo>
                  <a:lnTo>
                    <a:pt x="9222" y="8457"/>
                  </a:lnTo>
                  <a:lnTo>
                    <a:pt x="10315" y="9143"/>
                  </a:lnTo>
                  <a:lnTo>
                    <a:pt x="11649" y="9829"/>
                  </a:lnTo>
                  <a:lnTo>
                    <a:pt x="13348" y="10514"/>
                  </a:lnTo>
                  <a:lnTo>
                    <a:pt x="13955" y="10971"/>
                  </a:lnTo>
                  <a:lnTo>
                    <a:pt x="14440" y="11543"/>
                  </a:lnTo>
                  <a:lnTo>
                    <a:pt x="14926" y="12000"/>
                  </a:lnTo>
                  <a:lnTo>
                    <a:pt x="15169" y="12571"/>
                  </a:lnTo>
                  <a:lnTo>
                    <a:pt x="15290" y="13371"/>
                  </a:lnTo>
                  <a:lnTo>
                    <a:pt x="15411" y="14057"/>
                  </a:lnTo>
                  <a:lnTo>
                    <a:pt x="15169" y="15429"/>
                  </a:lnTo>
                  <a:lnTo>
                    <a:pt x="14926" y="16114"/>
                  </a:lnTo>
                  <a:lnTo>
                    <a:pt x="14319" y="16571"/>
                  </a:lnTo>
                  <a:lnTo>
                    <a:pt x="13834" y="17257"/>
                  </a:lnTo>
                  <a:lnTo>
                    <a:pt x="13227" y="17600"/>
                  </a:lnTo>
                  <a:lnTo>
                    <a:pt x="12378" y="17943"/>
                  </a:lnTo>
                  <a:lnTo>
                    <a:pt x="11528" y="18171"/>
                  </a:lnTo>
                  <a:lnTo>
                    <a:pt x="11528" y="20457"/>
                  </a:lnTo>
                  <a:lnTo>
                    <a:pt x="9587" y="20457"/>
                  </a:lnTo>
                  <a:lnTo>
                    <a:pt x="9587" y="18286"/>
                  </a:lnTo>
                  <a:lnTo>
                    <a:pt x="8494" y="18171"/>
                  </a:lnTo>
                  <a:lnTo>
                    <a:pt x="6553" y="17714"/>
                  </a:lnTo>
                  <a:lnTo>
                    <a:pt x="5946" y="17257"/>
                  </a:lnTo>
                  <a:lnTo>
                    <a:pt x="6431" y="15200"/>
                  </a:lnTo>
                  <a:lnTo>
                    <a:pt x="7281" y="15543"/>
                  </a:lnTo>
                  <a:lnTo>
                    <a:pt x="8130" y="15771"/>
                  </a:lnTo>
                  <a:lnTo>
                    <a:pt x="9101" y="16000"/>
                  </a:lnTo>
                  <a:lnTo>
                    <a:pt x="10072" y="16114"/>
                  </a:lnTo>
                  <a:close/>
                  <a:moveTo>
                    <a:pt x="10921" y="0"/>
                  </a:moveTo>
                  <a:lnTo>
                    <a:pt x="9708" y="114"/>
                  </a:lnTo>
                  <a:lnTo>
                    <a:pt x="8616" y="229"/>
                  </a:lnTo>
                  <a:lnTo>
                    <a:pt x="7645" y="457"/>
                  </a:lnTo>
                  <a:lnTo>
                    <a:pt x="6553" y="800"/>
                  </a:lnTo>
                  <a:lnTo>
                    <a:pt x="4854" y="1714"/>
                  </a:lnTo>
                  <a:lnTo>
                    <a:pt x="4004" y="2514"/>
                  </a:lnTo>
                  <a:lnTo>
                    <a:pt x="3276" y="3086"/>
                  </a:lnTo>
                  <a:lnTo>
                    <a:pt x="2427" y="4000"/>
                  </a:lnTo>
                  <a:lnTo>
                    <a:pt x="1820" y="4686"/>
                  </a:lnTo>
                  <a:lnTo>
                    <a:pt x="1335" y="5714"/>
                  </a:lnTo>
                  <a:lnTo>
                    <a:pt x="971" y="6629"/>
                  </a:lnTo>
                  <a:lnTo>
                    <a:pt x="485" y="7657"/>
                  </a:lnTo>
                  <a:lnTo>
                    <a:pt x="243" y="8571"/>
                  </a:lnTo>
                  <a:lnTo>
                    <a:pt x="121" y="9714"/>
                  </a:lnTo>
                  <a:lnTo>
                    <a:pt x="0" y="10743"/>
                  </a:lnTo>
                  <a:lnTo>
                    <a:pt x="121" y="11886"/>
                  </a:lnTo>
                  <a:lnTo>
                    <a:pt x="243" y="12914"/>
                  </a:lnTo>
                  <a:lnTo>
                    <a:pt x="485" y="14057"/>
                  </a:lnTo>
                  <a:lnTo>
                    <a:pt x="971" y="15086"/>
                  </a:lnTo>
                  <a:lnTo>
                    <a:pt x="1335" y="16000"/>
                  </a:lnTo>
                  <a:lnTo>
                    <a:pt x="1820" y="16914"/>
                  </a:lnTo>
                  <a:lnTo>
                    <a:pt x="2427" y="17714"/>
                  </a:lnTo>
                  <a:lnTo>
                    <a:pt x="3276" y="18400"/>
                  </a:lnTo>
                  <a:lnTo>
                    <a:pt x="4004" y="19200"/>
                  </a:lnTo>
                  <a:lnTo>
                    <a:pt x="5703" y="20343"/>
                  </a:lnTo>
                  <a:lnTo>
                    <a:pt x="6553" y="20800"/>
                  </a:lnTo>
                  <a:lnTo>
                    <a:pt x="7645" y="21143"/>
                  </a:lnTo>
                  <a:lnTo>
                    <a:pt x="8616" y="21486"/>
                  </a:lnTo>
                  <a:lnTo>
                    <a:pt x="9708" y="21600"/>
                  </a:lnTo>
                  <a:lnTo>
                    <a:pt x="11892" y="21600"/>
                  </a:lnTo>
                  <a:lnTo>
                    <a:pt x="12984" y="21486"/>
                  </a:lnTo>
                  <a:lnTo>
                    <a:pt x="13955" y="21143"/>
                  </a:lnTo>
                  <a:lnTo>
                    <a:pt x="15047" y="20800"/>
                  </a:lnTo>
                  <a:lnTo>
                    <a:pt x="15897" y="20343"/>
                  </a:lnTo>
                  <a:lnTo>
                    <a:pt x="16867" y="19771"/>
                  </a:lnTo>
                  <a:lnTo>
                    <a:pt x="17717" y="19200"/>
                  </a:lnTo>
                  <a:lnTo>
                    <a:pt x="18445" y="18400"/>
                  </a:lnTo>
                  <a:lnTo>
                    <a:pt x="19173" y="17714"/>
                  </a:lnTo>
                  <a:lnTo>
                    <a:pt x="19780" y="16914"/>
                  </a:lnTo>
                  <a:lnTo>
                    <a:pt x="20265" y="16000"/>
                  </a:lnTo>
                  <a:lnTo>
                    <a:pt x="20629" y="15086"/>
                  </a:lnTo>
                  <a:lnTo>
                    <a:pt x="21115" y="14057"/>
                  </a:lnTo>
                  <a:lnTo>
                    <a:pt x="21357" y="12914"/>
                  </a:lnTo>
                  <a:lnTo>
                    <a:pt x="21600" y="11886"/>
                  </a:lnTo>
                  <a:lnTo>
                    <a:pt x="21600" y="9714"/>
                  </a:lnTo>
                  <a:lnTo>
                    <a:pt x="21357" y="8571"/>
                  </a:lnTo>
                  <a:lnTo>
                    <a:pt x="21115" y="7657"/>
                  </a:lnTo>
                  <a:lnTo>
                    <a:pt x="20629" y="6629"/>
                  </a:lnTo>
                  <a:lnTo>
                    <a:pt x="20265" y="5714"/>
                  </a:lnTo>
                  <a:lnTo>
                    <a:pt x="19780" y="4686"/>
                  </a:lnTo>
                  <a:lnTo>
                    <a:pt x="19173" y="4000"/>
                  </a:lnTo>
                  <a:lnTo>
                    <a:pt x="18445" y="3086"/>
                  </a:lnTo>
                  <a:lnTo>
                    <a:pt x="17717" y="2514"/>
                  </a:lnTo>
                  <a:lnTo>
                    <a:pt x="16867" y="1714"/>
                  </a:lnTo>
                  <a:lnTo>
                    <a:pt x="15897" y="1257"/>
                  </a:lnTo>
                  <a:lnTo>
                    <a:pt x="15047" y="800"/>
                  </a:lnTo>
                  <a:lnTo>
                    <a:pt x="13955" y="457"/>
                  </a:lnTo>
                  <a:lnTo>
                    <a:pt x="12984" y="229"/>
                  </a:lnTo>
                  <a:lnTo>
                    <a:pt x="11892" y="114"/>
                  </a:lnTo>
                  <a:lnTo>
                    <a:pt x="10921" y="0"/>
                  </a:lnTo>
                  <a:close/>
                </a:path>
              </a:pathLst>
            </a:custGeom>
            <a:solidFill>
              <a:srgbClr val="C6007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grpSp>
      <p:sp>
        <p:nvSpPr>
          <p:cNvPr id="151" name="Freeform 6">
            <a:extLst>
              <a:ext uri="{FF2B5EF4-FFF2-40B4-BE49-F238E27FC236}">
                <a16:creationId xmlns:a16="http://schemas.microsoft.com/office/drawing/2014/main" id="{C94EEBCD-EC4C-44FA-BED7-017A53672AA7}"/>
              </a:ext>
            </a:extLst>
          </p:cNvPr>
          <p:cNvSpPr/>
          <p:nvPr/>
        </p:nvSpPr>
        <p:spPr>
          <a:xfrm>
            <a:off x="1199186" y="2875853"/>
            <a:ext cx="237029" cy="318222"/>
          </a:xfrm>
          <a:custGeom>
            <a:avLst/>
            <a:gdLst/>
            <a:ahLst/>
            <a:cxnLst>
              <a:cxn ang="0">
                <a:pos x="wd2" y="hd2"/>
              </a:cxn>
              <a:cxn ang="5400000">
                <a:pos x="wd2" y="hd2"/>
              </a:cxn>
              <a:cxn ang="10800000">
                <a:pos x="wd2" y="hd2"/>
              </a:cxn>
              <a:cxn ang="16200000">
                <a:pos x="wd2" y="hd2"/>
              </a:cxn>
            </a:cxnLst>
            <a:rect l="0" t="0" r="r" b="b"/>
            <a:pathLst>
              <a:path w="21600" h="21600" extrusionOk="0">
                <a:moveTo>
                  <a:pt x="16562" y="6651"/>
                </a:moveTo>
                <a:lnTo>
                  <a:pt x="16493" y="6082"/>
                </a:lnTo>
                <a:lnTo>
                  <a:pt x="16217" y="5059"/>
                </a:lnTo>
                <a:lnTo>
                  <a:pt x="15941" y="4547"/>
                </a:lnTo>
                <a:lnTo>
                  <a:pt x="15734" y="4093"/>
                </a:lnTo>
                <a:lnTo>
                  <a:pt x="15458" y="3695"/>
                </a:lnTo>
                <a:lnTo>
                  <a:pt x="15182" y="3240"/>
                </a:lnTo>
                <a:lnTo>
                  <a:pt x="14768" y="2899"/>
                </a:lnTo>
                <a:lnTo>
                  <a:pt x="14423" y="2558"/>
                </a:lnTo>
                <a:lnTo>
                  <a:pt x="13940" y="2274"/>
                </a:lnTo>
                <a:lnTo>
                  <a:pt x="13526" y="2046"/>
                </a:lnTo>
                <a:lnTo>
                  <a:pt x="12974" y="1762"/>
                </a:lnTo>
                <a:lnTo>
                  <a:pt x="12560" y="1592"/>
                </a:lnTo>
                <a:lnTo>
                  <a:pt x="12008" y="1478"/>
                </a:lnTo>
                <a:lnTo>
                  <a:pt x="11525" y="1421"/>
                </a:lnTo>
                <a:lnTo>
                  <a:pt x="10904" y="1364"/>
                </a:lnTo>
                <a:lnTo>
                  <a:pt x="10351" y="1421"/>
                </a:lnTo>
                <a:lnTo>
                  <a:pt x="9868" y="1478"/>
                </a:lnTo>
                <a:lnTo>
                  <a:pt x="9316" y="1592"/>
                </a:lnTo>
                <a:lnTo>
                  <a:pt x="8833" y="1762"/>
                </a:lnTo>
                <a:lnTo>
                  <a:pt x="8350" y="2046"/>
                </a:lnTo>
                <a:lnTo>
                  <a:pt x="7936" y="2274"/>
                </a:lnTo>
                <a:lnTo>
                  <a:pt x="7453" y="2558"/>
                </a:lnTo>
                <a:lnTo>
                  <a:pt x="7108" y="2899"/>
                </a:lnTo>
                <a:lnTo>
                  <a:pt x="6694" y="3240"/>
                </a:lnTo>
                <a:lnTo>
                  <a:pt x="6418" y="3695"/>
                </a:lnTo>
                <a:lnTo>
                  <a:pt x="6142" y="4093"/>
                </a:lnTo>
                <a:lnTo>
                  <a:pt x="5866" y="4604"/>
                </a:lnTo>
                <a:lnTo>
                  <a:pt x="5659" y="5116"/>
                </a:lnTo>
                <a:lnTo>
                  <a:pt x="5452" y="5571"/>
                </a:lnTo>
                <a:lnTo>
                  <a:pt x="5383" y="6082"/>
                </a:lnTo>
                <a:lnTo>
                  <a:pt x="5314" y="6651"/>
                </a:lnTo>
                <a:lnTo>
                  <a:pt x="5038" y="6651"/>
                </a:lnTo>
                <a:lnTo>
                  <a:pt x="4762" y="6707"/>
                </a:lnTo>
                <a:lnTo>
                  <a:pt x="4486" y="6935"/>
                </a:lnTo>
                <a:lnTo>
                  <a:pt x="4417" y="7162"/>
                </a:lnTo>
                <a:lnTo>
                  <a:pt x="4348" y="7446"/>
                </a:lnTo>
                <a:lnTo>
                  <a:pt x="4348" y="8015"/>
                </a:lnTo>
                <a:lnTo>
                  <a:pt x="4417" y="8299"/>
                </a:lnTo>
                <a:lnTo>
                  <a:pt x="4555" y="8754"/>
                </a:lnTo>
                <a:lnTo>
                  <a:pt x="4693" y="8981"/>
                </a:lnTo>
                <a:lnTo>
                  <a:pt x="5107" y="9095"/>
                </a:lnTo>
                <a:lnTo>
                  <a:pt x="5314" y="9038"/>
                </a:lnTo>
                <a:lnTo>
                  <a:pt x="5521" y="8924"/>
                </a:lnTo>
                <a:lnTo>
                  <a:pt x="5659" y="9322"/>
                </a:lnTo>
                <a:lnTo>
                  <a:pt x="6142" y="10118"/>
                </a:lnTo>
                <a:lnTo>
                  <a:pt x="6349" y="10516"/>
                </a:lnTo>
                <a:lnTo>
                  <a:pt x="6970" y="11255"/>
                </a:lnTo>
                <a:lnTo>
                  <a:pt x="7729" y="11766"/>
                </a:lnTo>
                <a:lnTo>
                  <a:pt x="8419" y="12278"/>
                </a:lnTo>
                <a:lnTo>
                  <a:pt x="9247" y="12619"/>
                </a:lnTo>
                <a:lnTo>
                  <a:pt x="9730" y="12789"/>
                </a:lnTo>
                <a:lnTo>
                  <a:pt x="10075" y="12903"/>
                </a:lnTo>
                <a:lnTo>
                  <a:pt x="10558" y="12960"/>
                </a:lnTo>
                <a:lnTo>
                  <a:pt x="10904" y="12960"/>
                </a:lnTo>
                <a:lnTo>
                  <a:pt x="11732" y="12903"/>
                </a:lnTo>
                <a:lnTo>
                  <a:pt x="12422" y="12789"/>
                </a:lnTo>
                <a:lnTo>
                  <a:pt x="13043" y="12562"/>
                </a:lnTo>
                <a:lnTo>
                  <a:pt x="13664" y="12392"/>
                </a:lnTo>
                <a:lnTo>
                  <a:pt x="14078" y="12107"/>
                </a:lnTo>
                <a:lnTo>
                  <a:pt x="14975" y="11368"/>
                </a:lnTo>
                <a:lnTo>
                  <a:pt x="15320" y="10914"/>
                </a:lnTo>
                <a:lnTo>
                  <a:pt x="14630" y="11198"/>
                </a:lnTo>
                <a:lnTo>
                  <a:pt x="13871" y="11312"/>
                </a:lnTo>
                <a:lnTo>
                  <a:pt x="13664" y="11539"/>
                </a:lnTo>
                <a:lnTo>
                  <a:pt x="13457" y="11709"/>
                </a:lnTo>
                <a:lnTo>
                  <a:pt x="13112" y="11937"/>
                </a:lnTo>
                <a:lnTo>
                  <a:pt x="12698" y="12107"/>
                </a:lnTo>
                <a:lnTo>
                  <a:pt x="11870" y="12335"/>
                </a:lnTo>
                <a:lnTo>
                  <a:pt x="11318" y="12392"/>
                </a:lnTo>
                <a:lnTo>
                  <a:pt x="10835" y="12392"/>
                </a:lnTo>
                <a:lnTo>
                  <a:pt x="10144" y="12335"/>
                </a:lnTo>
                <a:lnTo>
                  <a:pt x="9454" y="12221"/>
                </a:lnTo>
                <a:lnTo>
                  <a:pt x="8902" y="11994"/>
                </a:lnTo>
                <a:lnTo>
                  <a:pt x="8350" y="11653"/>
                </a:lnTo>
                <a:lnTo>
                  <a:pt x="7936" y="11255"/>
                </a:lnTo>
                <a:lnTo>
                  <a:pt x="7453" y="10800"/>
                </a:lnTo>
                <a:lnTo>
                  <a:pt x="7177" y="10232"/>
                </a:lnTo>
                <a:lnTo>
                  <a:pt x="6901" y="9720"/>
                </a:lnTo>
                <a:lnTo>
                  <a:pt x="6625" y="9152"/>
                </a:lnTo>
                <a:lnTo>
                  <a:pt x="6487" y="7901"/>
                </a:lnTo>
                <a:lnTo>
                  <a:pt x="6418" y="7333"/>
                </a:lnTo>
                <a:lnTo>
                  <a:pt x="6487" y="6707"/>
                </a:lnTo>
                <a:lnTo>
                  <a:pt x="6625" y="6139"/>
                </a:lnTo>
                <a:lnTo>
                  <a:pt x="6832" y="5571"/>
                </a:lnTo>
                <a:lnTo>
                  <a:pt x="7039" y="5059"/>
                </a:lnTo>
                <a:lnTo>
                  <a:pt x="7453" y="5627"/>
                </a:lnTo>
                <a:lnTo>
                  <a:pt x="7936" y="6082"/>
                </a:lnTo>
                <a:lnTo>
                  <a:pt x="8281" y="6423"/>
                </a:lnTo>
                <a:lnTo>
                  <a:pt x="8695" y="6707"/>
                </a:lnTo>
                <a:lnTo>
                  <a:pt x="9385" y="6935"/>
                </a:lnTo>
                <a:lnTo>
                  <a:pt x="9730" y="6992"/>
                </a:lnTo>
                <a:lnTo>
                  <a:pt x="9937" y="6992"/>
                </a:lnTo>
                <a:lnTo>
                  <a:pt x="10420" y="6878"/>
                </a:lnTo>
                <a:lnTo>
                  <a:pt x="10973" y="6651"/>
                </a:lnTo>
                <a:lnTo>
                  <a:pt x="11318" y="6366"/>
                </a:lnTo>
                <a:lnTo>
                  <a:pt x="11801" y="6082"/>
                </a:lnTo>
                <a:lnTo>
                  <a:pt x="12215" y="5798"/>
                </a:lnTo>
                <a:lnTo>
                  <a:pt x="12698" y="5571"/>
                </a:lnTo>
                <a:lnTo>
                  <a:pt x="12905" y="5571"/>
                </a:lnTo>
                <a:lnTo>
                  <a:pt x="13181" y="5514"/>
                </a:lnTo>
                <a:lnTo>
                  <a:pt x="14009" y="5684"/>
                </a:lnTo>
                <a:lnTo>
                  <a:pt x="14423" y="5912"/>
                </a:lnTo>
                <a:lnTo>
                  <a:pt x="14768" y="6082"/>
                </a:lnTo>
                <a:lnTo>
                  <a:pt x="15182" y="6366"/>
                </a:lnTo>
                <a:lnTo>
                  <a:pt x="15320" y="7389"/>
                </a:lnTo>
                <a:lnTo>
                  <a:pt x="15320" y="8356"/>
                </a:lnTo>
                <a:lnTo>
                  <a:pt x="15182" y="8867"/>
                </a:lnTo>
                <a:lnTo>
                  <a:pt x="14975" y="9322"/>
                </a:lnTo>
                <a:lnTo>
                  <a:pt x="14768" y="9834"/>
                </a:lnTo>
                <a:lnTo>
                  <a:pt x="14561" y="10232"/>
                </a:lnTo>
                <a:lnTo>
                  <a:pt x="15320" y="10061"/>
                </a:lnTo>
                <a:lnTo>
                  <a:pt x="15941" y="9834"/>
                </a:lnTo>
                <a:lnTo>
                  <a:pt x="16217" y="9379"/>
                </a:lnTo>
                <a:lnTo>
                  <a:pt x="16355" y="8981"/>
                </a:lnTo>
                <a:lnTo>
                  <a:pt x="16424" y="9038"/>
                </a:lnTo>
                <a:lnTo>
                  <a:pt x="16631" y="8981"/>
                </a:lnTo>
                <a:lnTo>
                  <a:pt x="16493" y="8924"/>
                </a:lnTo>
                <a:lnTo>
                  <a:pt x="16424" y="8754"/>
                </a:lnTo>
                <a:lnTo>
                  <a:pt x="16631" y="8697"/>
                </a:lnTo>
                <a:lnTo>
                  <a:pt x="16700" y="8583"/>
                </a:lnTo>
                <a:lnTo>
                  <a:pt x="16838" y="8469"/>
                </a:lnTo>
                <a:lnTo>
                  <a:pt x="16838" y="6764"/>
                </a:lnTo>
                <a:lnTo>
                  <a:pt x="16769" y="6707"/>
                </a:lnTo>
                <a:lnTo>
                  <a:pt x="16631" y="6651"/>
                </a:lnTo>
                <a:lnTo>
                  <a:pt x="16562" y="6651"/>
                </a:lnTo>
                <a:close/>
                <a:moveTo>
                  <a:pt x="3796" y="4093"/>
                </a:moveTo>
                <a:lnTo>
                  <a:pt x="4072" y="3638"/>
                </a:lnTo>
                <a:lnTo>
                  <a:pt x="4279" y="3183"/>
                </a:lnTo>
                <a:lnTo>
                  <a:pt x="4555" y="2728"/>
                </a:lnTo>
                <a:lnTo>
                  <a:pt x="4969" y="2331"/>
                </a:lnTo>
                <a:lnTo>
                  <a:pt x="5314" y="1989"/>
                </a:lnTo>
                <a:lnTo>
                  <a:pt x="5659" y="1592"/>
                </a:lnTo>
                <a:lnTo>
                  <a:pt x="6142" y="1307"/>
                </a:lnTo>
                <a:lnTo>
                  <a:pt x="6556" y="1023"/>
                </a:lnTo>
                <a:lnTo>
                  <a:pt x="7108" y="796"/>
                </a:lnTo>
                <a:lnTo>
                  <a:pt x="7591" y="568"/>
                </a:lnTo>
                <a:lnTo>
                  <a:pt x="8143" y="455"/>
                </a:lnTo>
                <a:lnTo>
                  <a:pt x="8695" y="227"/>
                </a:lnTo>
                <a:lnTo>
                  <a:pt x="9247" y="114"/>
                </a:lnTo>
                <a:lnTo>
                  <a:pt x="10351" y="0"/>
                </a:lnTo>
                <a:lnTo>
                  <a:pt x="11525" y="0"/>
                </a:lnTo>
                <a:lnTo>
                  <a:pt x="12629" y="114"/>
                </a:lnTo>
                <a:lnTo>
                  <a:pt x="13181" y="227"/>
                </a:lnTo>
                <a:lnTo>
                  <a:pt x="13733" y="455"/>
                </a:lnTo>
                <a:lnTo>
                  <a:pt x="14285" y="568"/>
                </a:lnTo>
                <a:lnTo>
                  <a:pt x="15251" y="1023"/>
                </a:lnTo>
                <a:lnTo>
                  <a:pt x="15665" y="1307"/>
                </a:lnTo>
                <a:lnTo>
                  <a:pt x="16148" y="1592"/>
                </a:lnTo>
                <a:lnTo>
                  <a:pt x="16562" y="1989"/>
                </a:lnTo>
                <a:lnTo>
                  <a:pt x="16907" y="2331"/>
                </a:lnTo>
                <a:lnTo>
                  <a:pt x="17252" y="2728"/>
                </a:lnTo>
                <a:lnTo>
                  <a:pt x="17597" y="3183"/>
                </a:lnTo>
                <a:lnTo>
                  <a:pt x="17804" y="3638"/>
                </a:lnTo>
                <a:lnTo>
                  <a:pt x="18081" y="4093"/>
                </a:lnTo>
                <a:lnTo>
                  <a:pt x="17045" y="4093"/>
                </a:lnTo>
                <a:lnTo>
                  <a:pt x="16769" y="3752"/>
                </a:lnTo>
                <a:lnTo>
                  <a:pt x="16562" y="3354"/>
                </a:lnTo>
                <a:lnTo>
                  <a:pt x="16286" y="3013"/>
                </a:lnTo>
                <a:lnTo>
                  <a:pt x="15941" y="2728"/>
                </a:lnTo>
                <a:lnTo>
                  <a:pt x="15665" y="2387"/>
                </a:lnTo>
                <a:lnTo>
                  <a:pt x="15320" y="2160"/>
                </a:lnTo>
                <a:lnTo>
                  <a:pt x="14906" y="1876"/>
                </a:lnTo>
                <a:lnTo>
                  <a:pt x="14561" y="1648"/>
                </a:lnTo>
                <a:lnTo>
                  <a:pt x="13733" y="1307"/>
                </a:lnTo>
                <a:lnTo>
                  <a:pt x="12836" y="1023"/>
                </a:lnTo>
                <a:lnTo>
                  <a:pt x="11870" y="909"/>
                </a:lnTo>
                <a:lnTo>
                  <a:pt x="10904" y="853"/>
                </a:lnTo>
                <a:lnTo>
                  <a:pt x="10006" y="909"/>
                </a:lnTo>
                <a:lnTo>
                  <a:pt x="9040" y="1023"/>
                </a:lnTo>
                <a:lnTo>
                  <a:pt x="8143" y="1307"/>
                </a:lnTo>
                <a:lnTo>
                  <a:pt x="7315" y="1648"/>
                </a:lnTo>
                <a:lnTo>
                  <a:pt x="6901" y="1876"/>
                </a:lnTo>
                <a:lnTo>
                  <a:pt x="6487" y="2160"/>
                </a:lnTo>
                <a:lnTo>
                  <a:pt x="6211" y="2387"/>
                </a:lnTo>
                <a:lnTo>
                  <a:pt x="5866" y="2728"/>
                </a:lnTo>
                <a:lnTo>
                  <a:pt x="5521" y="3013"/>
                </a:lnTo>
                <a:lnTo>
                  <a:pt x="5314" y="3354"/>
                </a:lnTo>
                <a:lnTo>
                  <a:pt x="5038" y="3752"/>
                </a:lnTo>
                <a:lnTo>
                  <a:pt x="4900" y="4093"/>
                </a:lnTo>
                <a:lnTo>
                  <a:pt x="3796" y="4093"/>
                </a:lnTo>
                <a:close/>
                <a:moveTo>
                  <a:pt x="9730" y="11482"/>
                </a:moveTo>
                <a:lnTo>
                  <a:pt x="12008" y="11482"/>
                </a:lnTo>
                <a:lnTo>
                  <a:pt x="12146" y="11425"/>
                </a:lnTo>
                <a:lnTo>
                  <a:pt x="12215" y="11312"/>
                </a:lnTo>
                <a:lnTo>
                  <a:pt x="12215" y="11084"/>
                </a:lnTo>
                <a:lnTo>
                  <a:pt x="13043" y="11084"/>
                </a:lnTo>
                <a:lnTo>
                  <a:pt x="13802" y="11027"/>
                </a:lnTo>
                <a:lnTo>
                  <a:pt x="14630" y="10914"/>
                </a:lnTo>
                <a:lnTo>
                  <a:pt x="16010" y="10459"/>
                </a:lnTo>
                <a:lnTo>
                  <a:pt x="16631" y="10118"/>
                </a:lnTo>
                <a:lnTo>
                  <a:pt x="17321" y="9777"/>
                </a:lnTo>
                <a:lnTo>
                  <a:pt x="17873" y="9265"/>
                </a:lnTo>
                <a:lnTo>
                  <a:pt x="17183" y="9265"/>
                </a:lnTo>
                <a:lnTo>
                  <a:pt x="16631" y="9663"/>
                </a:lnTo>
                <a:lnTo>
                  <a:pt x="16148" y="9947"/>
                </a:lnTo>
                <a:lnTo>
                  <a:pt x="14906" y="10402"/>
                </a:lnTo>
                <a:lnTo>
                  <a:pt x="14285" y="10573"/>
                </a:lnTo>
                <a:lnTo>
                  <a:pt x="13664" y="10686"/>
                </a:lnTo>
                <a:lnTo>
                  <a:pt x="12905" y="10743"/>
                </a:lnTo>
                <a:lnTo>
                  <a:pt x="12215" y="10743"/>
                </a:lnTo>
                <a:lnTo>
                  <a:pt x="12215" y="10629"/>
                </a:lnTo>
                <a:lnTo>
                  <a:pt x="12146" y="10516"/>
                </a:lnTo>
                <a:lnTo>
                  <a:pt x="12008" y="10459"/>
                </a:lnTo>
                <a:lnTo>
                  <a:pt x="9730" y="10459"/>
                </a:lnTo>
                <a:lnTo>
                  <a:pt x="9592" y="10516"/>
                </a:lnTo>
                <a:lnTo>
                  <a:pt x="9454" y="10629"/>
                </a:lnTo>
                <a:lnTo>
                  <a:pt x="9454" y="11312"/>
                </a:lnTo>
                <a:lnTo>
                  <a:pt x="9592" y="11425"/>
                </a:lnTo>
                <a:lnTo>
                  <a:pt x="9730" y="11482"/>
                </a:lnTo>
                <a:close/>
                <a:moveTo>
                  <a:pt x="18426" y="9095"/>
                </a:moveTo>
                <a:lnTo>
                  <a:pt x="17114" y="9095"/>
                </a:lnTo>
                <a:lnTo>
                  <a:pt x="16907" y="8981"/>
                </a:lnTo>
                <a:lnTo>
                  <a:pt x="16769" y="8924"/>
                </a:lnTo>
                <a:lnTo>
                  <a:pt x="16700" y="8754"/>
                </a:lnTo>
                <a:lnTo>
                  <a:pt x="16838" y="8697"/>
                </a:lnTo>
                <a:lnTo>
                  <a:pt x="17045" y="8583"/>
                </a:lnTo>
                <a:lnTo>
                  <a:pt x="17183" y="8356"/>
                </a:lnTo>
                <a:lnTo>
                  <a:pt x="17183" y="5116"/>
                </a:lnTo>
                <a:lnTo>
                  <a:pt x="17114" y="4945"/>
                </a:lnTo>
                <a:lnTo>
                  <a:pt x="17045" y="4832"/>
                </a:lnTo>
                <a:lnTo>
                  <a:pt x="16838" y="4718"/>
                </a:lnTo>
                <a:lnTo>
                  <a:pt x="16700" y="4661"/>
                </a:lnTo>
                <a:lnTo>
                  <a:pt x="16769" y="4547"/>
                </a:lnTo>
                <a:lnTo>
                  <a:pt x="16907" y="4491"/>
                </a:lnTo>
                <a:lnTo>
                  <a:pt x="17114" y="4434"/>
                </a:lnTo>
                <a:lnTo>
                  <a:pt x="17252" y="4377"/>
                </a:lnTo>
                <a:lnTo>
                  <a:pt x="18426" y="4377"/>
                </a:lnTo>
                <a:lnTo>
                  <a:pt x="18633" y="4434"/>
                </a:lnTo>
                <a:lnTo>
                  <a:pt x="18771" y="4491"/>
                </a:lnTo>
                <a:lnTo>
                  <a:pt x="18909" y="4661"/>
                </a:lnTo>
                <a:lnTo>
                  <a:pt x="18978" y="4775"/>
                </a:lnTo>
                <a:lnTo>
                  <a:pt x="18978" y="8640"/>
                </a:lnTo>
                <a:lnTo>
                  <a:pt x="18771" y="8981"/>
                </a:lnTo>
                <a:lnTo>
                  <a:pt x="18633" y="9038"/>
                </a:lnTo>
                <a:lnTo>
                  <a:pt x="18426" y="9095"/>
                </a:lnTo>
                <a:close/>
                <a:moveTo>
                  <a:pt x="0" y="21600"/>
                </a:moveTo>
                <a:lnTo>
                  <a:pt x="69" y="20918"/>
                </a:lnTo>
                <a:lnTo>
                  <a:pt x="276" y="20179"/>
                </a:lnTo>
                <a:lnTo>
                  <a:pt x="414" y="19497"/>
                </a:lnTo>
                <a:lnTo>
                  <a:pt x="552" y="18872"/>
                </a:lnTo>
                <a:lnTo>
                  <a:pt x="828" y="18189"/>
                </a:lnTo>
                <a:lnTo>
                  <a:pt x="1035" y="17507"/>
                </a:lnTo>
                <a:lnTo>
                  <a:pt x="1449" y="16882"/>
                </a:lnTo>
                <a:lnTo>
                  <a:pt x="1794" y="16257"/>
                </a:lnTo>
                <a:lnTo>
                  <a:pt x="2208" y="15632"/>
                </a:lnTo>
                <a:lnTo>
                  <a:pt x="2622" y="15120"/>
                </a:lnTo>
                <a:lnTo>
                  <a:pt x="3174" y="14608"/>
                </a:lnTo>
                <a:lnTo>
                  <a:pt x="3658" y="14040"/>
                </a:lnTo>
                <a:lnTo>
                  <a:pt x="4210" y="13642"/>
                </a:lnTo>
                <a:lnTo>
                  <a:pt x="4762" y="13131"/>
                </a:lnTo>
                <a:lnTo>
                  <a:pt x="5452" y="12789"/>
                </a:lnTo>
                <a:lnTo>
                  <a:pt x="6142" y="12392"/>
                </a:lnTo>
                <a:lnTo>
                  <a:pt x="6625" y="12846"/>
                </a:lnTo>
                <a:lnTo>
                  <a:pt x="7246" y="13131"/>
                </a:lnTo>
                <a:lnTo>
                  <a:pt x="7867" y="13472"/>
                </a:lnTo>
                <a:lnTo>
                  <a:pt x="8488" y="13699"/>
                </a:lnTo>
                <a:lnTo>
                  <a:pt x="9109" y="13869"/>
                </a:lnTo>
                <a:lnTo>
                  <a:pt x="9799" y="13983"/>
                </a:lnTo>
                <a:lnTo>
                  <a:pt x="10420" y="14040"/>
                </a:lnTo>
                <a:lnTo>
                  <a:pt x="11732" y="14040"/>
                </a:lnTo>
                <a:lnTo>
                  <a:pt x="12422" y="13926"/>
                </a:lnTo>
                <a:lnTo>
                  <a:pt x="13043" y="13813"/>
                </a:lnTo>
                <a:lnTo>
                  <a:pt x="13664" y="13585"/>
                </a:lnTo>
                <a:lnTo>
                  <a:pt x="14354" y="13301"/>
                </a:lnTo>
                <a:lnTo>
                  <a:pt x="14906" y="13017"/>
                </a:lnTo>
                <a:lnTo>
                  <a:pt x="15527" y="12619"/>
                </a:lnTo>
                <a:lnTo>
                  <a:pt x="16148" y="12278"/>
                </a:lnTo>
                <a:lnTo>
                  <a:pt x="16769" y="12789"/>
                </a:lnTo>
                <a:lnTo>
                  <a:pt x="17390" y="13244"/>
                </a:lnTo>
                <a:lnTo>
                  <a:pt x="18012" y="13756"/>
                </a:lnTo>
                <a:lnTo>
                  <a:pt x="18495" y="14324"/>
                </a:lnTo>
                <a:lnTo>
                  <a:pt x="19047" y="14836"/>
                </a:lnTo>
                <a:lnTo>
                  <a:pt x="19875" y="15973"/>
                </a:lnTo>
                <a:lnTo>
                  <a:pt x="20220" y="16541"/>
                </a:lnTo>
                <a:lnTo>
                  <a:pt x="20496" y="17109"/>
                </a:lnTo>
                <a:lnTo>
                  <a:pt x="20841" y="17735"/>
                </a:lnTo>
                <a:lnTo>
                  <a:pt x="21255" y="18985"/>
                </a:lnTo>
                <a:lnTo>
                  <a:pt x="21393" y="19611"/>
                </a:lnTo>
                <a:lnTo>
                  <a:pt x="21462" y="20236"/>
                </a:lnTo>
                <a:lnTo>
                  <a:pt x="21600" y="20918"/>
                </a:lnTo>
                <a:lnTo>
                  <a:pt x="21600" y="21600"/>
                </a:lnTo>
                <a:lnTo>
                  <a:pt x="0" y="21600"/>
                </a:lnTo>
                <a:close/>
              </a:path>
            </a:pathLst>
          </a:custGeom>
          <a:solidFill>
            <a:schemeClr val="accent3"/>
          </a:solidFill>
          <a:ln w="12700">
            <a:miter lim="400000"/>
          </a:ln>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52" name="Freeform 87">
            <a:extLst>
              <a:ext uri="{FF2B5EF4-FFF2-40B4-BE49-F238E27FC236}">
                <a16:creationId xmlns:a16="http://schemas.microsoft.com/office/drawing/2014/main" id="{D0A0CF3B-1434-4868-9C65-82E44B4017EA}"/>
              </a:ext>
            </a:extLst>
          </p:cNvPr>
          <p:cNvSpPr>
            <a:spLocks noChangeArrowheads="1"/>
          </p:cNvSpPr>
          <p:nvPr/>
        </p:nvSpPr>
        <p:spPr bwMode="auto">
          <a:xfrm>
            <a:off x="4465211" y="5282813"/>
            <a:ext cx="146670" cy="239649"/>
          </a:xfrm>
          <a:custGeom>
            <a:avLst/>
            <a:gdLst>
              <a:gd name="T0" fmla="*/ 732569 w 21600"/>
              <a:gd name="T1" fmla="*/ 1954399 h 21600"/>
              <a:gd name="T2" fmla="*/ 732569 w 21600"/>
              <a:gd name="T3" fmla="*/ 1954399 h 21600"/>
              <a:gd name="T4" fmla="*/ 732569 w 21600"/>
              <a:gd name="T5" fmla="*/ 1954399 h 21600"/>
              <a:gd name="T6" fmla="*/ 732569 w 21600"/>
              <a:gd name="T7" fmla="*/ 195439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523" y="1523"/>
                </a:moveTo>
                <a:lnTo>
                  <a:pt x="1077" y="1523"/>
                </a:lnTo>
                <a:lnTo>
                  <a:pt x="889" y="1543"/>
                </a:lnTo>
                <a:lnTo>
                  <a:pt x="646" y="1582"/>
                </a:lnTo>
                <a:lnTo>
                  <a:pt x="485" y="1680"/>
                </a:lnTo>
                <a:lnTo>
                  <a:pt x="296" y="1758"/>
                </a:lnTo>
                <a:lnTo>
                  <a:pt x="189" y="1875"/>
                </a:lnTo>
                <a:lnTo>
                  <a:pt x="81" y="2012"/>
                </a:lnTo>
                <a:lnTo>
                  <a:pt x="27" y="2168"/>
                </a:lnTo>
                <a:lnTo>
                  <a:pt x="0" y="2324"/>
                </a:lnTo>
                <a:lnTo>
                  <a:pt x="0" y="20819"/>
                </a:lnTo>
                <a:lnTo>
                  <a:pt x="27" y="20975"/>
                </a:lnTo>
                <a:lnTo>
                  <a:pt x="81" y="21131"/>
                </a:lnTo>
                <a:lnTo>
                  <a:pt x="296" y="21366"/>
                </a:lnTo>
                <a:lnTo>
                  <a:pt x="485" y="21444"/>
                </a:lnTo>
                <a:lnTo>
                  <a:pt x="646" y="21541"/>
                </a:lnTo>
                <a:lnTo>
                  <a:pt x="889" y="21580"/>
                </a:lnTo>
                <a:lnTo>
                  <a:pt x="1077" y="21600"/>
                </a:lnTo>
                <a:lnTo>
                  <a:pt x="20523" y="21600"/>
                </a:lnTo>
                <a:lnTo>
                  <a:pt x="20738" y="21580"/>
                </a:lnTo>
                <a:lnTo>
                  <a:pt x="20954" y="21541"/>
                </a:lnTo>
                <a:lnTo>
                  <a:pt x="21115" y="21444"/>
                </a:lnTo>
                <a:lnTo>
                  <a:pt x="21304" y="21366"/>
                </a:lnTo>
                <a:lnTo>
                  <a:pt x="21519" y="21131"/>
                </a:lnTo>
                <a:lnTo>
                  <a:pt x="21573" y="20975"/>
                </a:lnTo>
                <a:lnTo>
                  <a:pt x="21600" y="20819"/>
                </a:lnTo>
                <a:lnTo>
                  <a:pt x="21600" y="2324"/>
                </a:lnTo>
                <a:lnTo>
                  <a:pt x="21573" y="2168"/>
                </a:lnTo>
                <a:lnTo>
                  <a:pt x="21519" y="2012"/>
                </a:lnTo>
                <a:lnTo>
                  <a:pt x="21411" y="1875"/>
                </a:lnTo>
                <a:lnTo>
                  <a:pt x="21304" y="1758"/>
                </a:lnTo>
                <a:lnTo>
                  <a:pt x="21115" y="1680"/>
                </a:lnTo>
                <a:lnTo>
                  <a:pt x="20954" y="1582"/>
                </a:lnTo>
                <a:lnTo>
                  <a:pt x="20738" y="1543"/>
                </a:lnTo>
                <a:lnTo>
                  <a:pt x="20523" y="1523"/>
                </a:lnTo>
                <a:close/>
                <a:moveTo>
                  <a:pt x="3178" y="13339"/>
                </a:moveTo>
                <a:lnTo>
                  <a:pt x="18341" y="13339"/>
                </a:lnTo>
                <a:lnTo>
                  <a:pt x="18341" y="14335"/>
                </a:lnTo>
                <a:lnTo>
                  <a:pt x="3178" y="14335"/>
                </a:lnTo>
                <a:lnTo>
                  <a:pt x="3178" y="13339"/>
                </a:lnTo>
                <a:close/>
                <a:moveTo>
                  <a:pt x="13278" y="10937"/>
                </a:moveTo>
                <a:lnTo>
                  <a:pt x="18341" y="10937"/>
                </a:lnTo>
                <a:lnTo>
                  <a:pt x="18341" y="11933"/>
                </a:lnTo>
                <a:lnTo>
                  <a:pt x="13278" y="11933"/>
                </a:lnTo>
                <a:lnTo>
                  <a:pt x="13278" y="10937"/>
                </a:lnTo>
                <a:close/>
                <a:moveTo>
                  <a:pt x="13278" y="8535"/>
                </a:moveTo>
                <a:lnTo>
                  <a:pt x="18341" y="8535"/>
                </a:lnTo>
                <a:lnTo>
                  <a:pt x="18341" y="9531"/>
                </a:lnTo>
                <a:lnTo>
                  <a:pt x="13278" y="9531"/>
                </a:lnTo>
                <a:lnTo>
                  <a:pt x="13278" y="8535"/>
                </a:lnTo>
                <a:close/>
                <a:moveTo>
                  <a:pt x="13278" y="6152"/>
                </a:moveTo>
                <a:lnTo>
                  <a:pt x="18341" y="6152"/>
                </a:lnTo>
                <a:lnTo>
                  <a:pt x="18341" y="7128"/>
                </a:lnTo>
                <a:lnTo>
                  <a:pt x="13278" y="7128"/>
                </a:lnTo>
                <a:lnTo>
                  <a:pt x="13278" y="6152"/>
                </a:lnTo>
                <a:close/>
                <a:moveTo>
                  <a:pt x="15163" y="18768"/>
                </a:moveTo>
                <a:lnTo>
                  <a:pt x="3124" y="18768"/>
                </a:lnTo>
                <a:lnTo>
                  <a:pt x="3124" y="17772"/>
                </a:lnTo>
                <a:lnTo>
                  <a:pt x="15163" y="17772"/>
                </a:lnTo>
                <a:lnTo>
                  <a:pt x="15163" y="18768"/>
                </a:lnTo>
                <a:close/>
                <a:moveTo>
                  <a:pt x="18476" y="16542"/>
                </a:moveTo>
                <a:lnTo>
                  <a:pt x="3124" y="16542"/>
                </a:lnTo>
                <a:lnTo>
                  <a:pt x="3124" y="15565"/>
                </a:lnTo>
                <a:lnTo>
                  <a:pt x="18476" y="15565"/>
                </a:lnTo>
                <a:lnTo>
                  <a:pt x="18476" y="16542"/>
                </a:lnTo>
                <a:close/>
                <a:moveTo>
                  <a:pt x="7218" y="12460"/>
                </a:moveTo>
                <a:lnTo>
                  <a:pt x="6814" y="12441"/>
                </a:lnTo>
                <a:lnTo>
                  <a:pt x="6437" y="12382"/>
                </a:lnTo>
                <a:lnTo>
                  <a:pt x="6060" y="12304"/>
                </a:lnTo>
                <a:lnTo>
                  <a:pt x="5360" y="12108"/>
                </a:lnTo>
                <a:lnTo>
                  <a:pt x="5036" y="11933"/>
                </a:lnTo>
                <a:lnTo>
                  <a:pt x="4713" y="11776"/>
                </a:lnTo>
                <a:lnTo>
                  <a:pt x="4444" y="11581"/>
                </a:lnTo>
                <a:lnTo>
                  <a:pt x="4201" y="11386"/>
                </a:lnTo>
                <a:lnTo>
                  <a:pt x="3986" y="11152"/>
                </a:lnTo>
                <a:lnTo>
                  <a:pt x="3609" y="10683"/>
                </a:lnTo>
                <a:lnTo>
                  <a:pt x="3474" y="10409"/>
                </a:lnTo>
                <a:lnTo>
                  <a:pt x="3394" y="10116"/>
                </a:lnTo>
                <a:lnTo>
                  <a:pt x="3340" y="9824"/>
                </a:lnTo>
                <a:lnTo>
                  <a:pt x="3313" y="9531"/>
                </a:lnTo>
                <a:lnTo>
                  <a:pt x="3313" y="937"/>
                </a:lnTo>
                <a:lnTo>
                  <a:pt x="3340" y="742"/>
                </a:lnTo>
                <a:lnTo>
                  <a:pt x="3420" y="547"/>
                </a:lnTo>
                <a:lnTo>
                  <a:pt x="3528" y="410"/>
                </a:lnTo>
                <a:lnTo>
                  <a:pt x="3690" y="273"/>
                </a:lnTo>
                <a:lnTo>
                  <a:pt x="3878" y="137"/>
                </a:lnTo>
                <a:lnTo>
                  <a:pt x="4094" y="59"/>
                </a:lnTo>
                <a:lnTo>
                  <a:pt x="4363" y="20"/>
                </a:lnTo>
                <a:lnTo>
                  <a:pt x="4605" y="0"/>
                </a:lnTo>
                <a:lnTo>
                  <a:pt x="8834" y="0"/>
                </a:lnTo>
                <a:lnTo>
                  <a:pt x="8996" y="39"/>
                </a:lnTo>
                <a:lnTo>
                  <a:pt x="9184" y="98"/>
                </a:lnTo>
                <a:lnTo>
                  <a:pt x="9319" y="176"/>
                </a:lnTo>
                <a:lnTo>
                  <a:pt x="9426" y="293"/>
                </a:lnTo>
                <a:lnTo>
                  <a:pt x="9588" y="527"/>
                </a:lnTo>
                <a:lnTo>
                  <a:pt x="9615" y="684"/>
                </a:lnTo>
                <a:lnTo>
                  <a:pt x="9615" y="8183"/>
                </a:lnTo>
                <a:lnTo>
                  <a:pt x="9588" y="8378"/>
                </a:lnTo>
                <a:lnTo>
                  <a:pt x="9534" y="8535"/>
                </a:lnTo>
                <a:lnTo>
                  <a:pt x="9480" y="8710"/>
                </a:lnTo>
                <a:lnTo>
                  <a:pt x="9319" y="9023"/>
                </a:lnTo>
                <a:lnTo>
                  <a:pt x="9211" y="9159"/>
                </a:lnTo>
                <a:lnTo>
                  <a:pt x="9049" y="9316"/>
                </a:lnTo>
                <a:lnTo>
                  <a:pt x="8726" y="9550"/>
                </a:lnTo>
                <a:lnTo>
                  <a:pt x="8349" y="9745"/>
                </a:lnTo>
                <a:lnTo>
                  <a:pt x="8161" y="9804"/>
                </a:lnTo>
                <a:lnTo>
                  <a:pt x="7918" y="9863"/>
                </a:lnTo>
                <a:lnTo>
                  <a:pt x="7703" y="9902"/>
                </a:lnTo>
                <a:lnTo>
                  <a:pt x="7460" y="9941"/>
                </a:lnTo>
                <a:lnTo>
                  <a:pt x="6976" y="9941"/>
                </a:lnTo>
                <a:lnTo>
                  <a:pt x="6760" y="9902"/>
                </a:lnTo>
                <a:lnTo>
                  <a:pt x="6518" y="9863"/>
                </a:lnTo>
                <a:lnTo>
                  <a:pt x="6087" y="9745"/>
                </a:lnTo>
                <a:lnTo>
                  <a:pt x="5898" y="9648"/>
                </a:lnTo>
                <a:lnTo>
                  <a:pt x="5737" y="9550"/>
                </a:lnTo>
                <a:lnTo>
                  <a:pt x="5548" y="9433"/>
                </a:lnTo>
                <a:lnTo>
                  <a:pt x="5387" y="9316"/>
                </a:lnTo>
                <a:lnTo>
                  <a:pt x="5252" y="9159"/>
                </a:lnTo>
                <a:lnTo>
                  <a:pt x="5117" y="9023"/>
                </a:lnTo>
                <a:lnTo>
                  <a:pt x="4956" y="8710"/>
                </a:lnTo>
                <a:lnTo>
                  <a:pt x="4902" y="8535"/>
                </a:lnTo>
                <a:lnTo>
                  <a:pt x="4875" y="8378"/>
                </a:lnTo>
                <a:lnTo>
                  <a:pt x="4848" y="8183"/>
                </a:lnTo>
                <a:lnTo>
                  <a:pt x="4848" y="2832"/>
                </a:lnTo>
                <a:lnTo>
                  <a:pt x="5898" y="2832"/>
                </a:lnTo>
                <a:lnTo>
                  <a:pt x="5898" y="8183"/>
                </a:lnTo>
                <a:lnTo>
                  <a:pt x="5925" y="8398"/>
                </a:lnTo>
                <a:lnTo>
                  <a:pt x="6006" y="8593"/>
                </a:lnTo>
                <a:lnTo>
                  <a:pt x="6114" y="8749"/>
                </a:lnTo>
                <a:lnTo>
                  <a:pt x="6302" y="8886"/>
                </a:lnTo>
                <a:lnTo>
                  <a:pt x="6464" y="9023"/>
                </a:lnTo>
                <a:lnTo>
                  <a:pt x="6706" y="9101"/>
                </a:lnTo>
                <a:lnTo>
                  <a:pt x="6949" y="9159"/>
                </a:lnTo>
                <a:lnTo>
                  <a:pt x="7218" y="9179"/>
                </a:lnTo>
                <a:lnTo>
                  <a:pt x="7487" y="9159"/>
                </a:lnTo>
                <a:lnTo>
                  <a:pt x="7757" y="9101"/>
                </a:lnTo>
                <a:lnTo>
                  <a:pt x="7945" y="9023"/>
                </a:lnTo>
                <a:lnTo>
                  <a:pt x="8161" y="8886"/>
                </a:lnTo>
                <a:lnTo>
                  <a:pt x="8322" y="8749"/>
                </a:lnTo>
                <a:lnTo>
                  <a:pt x="8430" y="8593"/>
                </a:lnTo>
                <a:lnTo>
                  <a:pt x="8511" y="8398"/>
                </a:lnTo>
                <a:lnTo>
                  <a:pt x="8538" y="8183"/>
                </a:lnTo>
                <a:lnTo>
                  <a:pt x="8538" y="742"/>
                </a:lnTo>
                <a:lnTo>
                  <a:pt x="4605" y="742"/>
                </a:lnTo>
                <a:lnTo>
                  <a:pt x="4498" y="762"/>
                </a:lnTo>
                <a:lnTo>
                  <a:pt x="4444" y="801"/>
                </a:lnTo>
                <a:lnTo>
                  <a:pt x="4390" y="859"/>
                </a:lnTo>
                <a:lnTo>
                  <a:pt x="4363" y="937"/>
                </a:lnTo>
                <a:lnTo>
                  <a:pt x="4363" y="9765"/>
                </a:lnTo>
                <a:lnTo>
                  <a:pt x="4417" y="9960"/>
                </a:lnTo>
                <a:lnTo>
                  <a:pt x="4471" y="10175"/>
                </a:lnTo>
                <a:lnTo>
                  <a:pt x="4579" y="10370"/>
                </a:lnTo>
                <a:lnTo>
                  <a:pt x="4686" y="10546"/>
                </a:lnTo>
                <a:lnTo>
                  <a:pt x="4848" y="10741"/>
                </a:lnTo>
                <a:lnTo>
                  <a:pt x="5171" y="11054"/>
                </a:lnTo>
                <a:lnTo>
                  <a:pt x="5413" y="11191"/>
                </a:lnTo>
                <a:lnTo>
                  <a:pt x="5602" y="11308"/>
                </a:lnTo>
                <a:lnTo>
                  <a:pt x="5871" y="11425"/>
                </a:lnTo>
                <a:lnTo>
                  <a:pt x="6087" y="11523"/>
                </a:lnTo>
                <a:lnTo>
                  <a:pt x="6383" y="11581"/>
                </a:lnTo>
                <a:lnTo>
                  <a:pt x="6625" y="11640"/>
                </a:lnTo>
                <a:lnTo>
                  <a:pt x="7218" y="11679"/>
                </a:lnTo>
                <a:lnTo>
                  <a:pt x="7810" y="11640"/>
                </a:lnTo>
                <a:lnTo>
                  <a:pt x="8053" y="11581"/>
                </a:lnTo>
                <a:lnTo>
                  <a:pt x="8349" y="11523"/>
                </a:lnTo>
                <a:lnTo>
                  <a:pt x="8565" y="11425"/>
                </a:lnTo>
                <a:lnTo>
                  <a:pt x="8834" y="11308"/>
                </a:lnTo>
                <a:lnTo>
                  <a:pt x="9022" y="11191"/>
                </a:lnTo>
                <a:lnTo>
                  <a:pt x="9265" y="11054"/>
                </a:lnTo>
                <a:lnTo>
                  <a:pt x="9426" y="10898"/>
                </a:lnTo>
                <a:lnTo>
                  <a:pt x="9615" y="10741"/>
                </a:lnTo>
                <a:lnTo>
                  <a:pt x="9750" y="10546"/>
                </a:lnTo>
                <a:lnTo>
                  <a:pt x="9857" y="10370"/>
                </a:lnTo>
                <a:lnTo>
                  <a:pt x="9938" y="10175"/>
                </a:lnTo>
                <a:lnTo>
                  <a:pt x="10019" y="9960"/>
                </a:lnTo>
                <a:lnTo>
                  <a:pt x="10073" y="9765"/>
                </a:lnTo>
                <a:lnTo>
                  <a:pt x="10100" y="9531"/>
                </a:lnTo>
                <a:lnTo>
                  <a:pt x="10100" y="2890"/>
                </a:lnTo>
                <a:lnTo>
                  <a:pt x="11150" y="2890"/>
                </a:lnTo>
                <a:lnTo>
                  <a:pt x="11150" y="9531"/>
                </a:lnTo>
                <a:lnTo>
                  <a:pt x="11123" y="9824"/>
                </a:lnTo>
                <a:lnTo>
                  <a:pt x="11069" y="10116"/>
                </a:lnTo>
                <a:lnTo>
                  <a:pt x="10962" y="10409"/>
                </a:lnTo>
                <a:lnTo>
                  <a:pt x="10827" y="10683"/>
                </a:lnTo>
                <a:lnTo>
                  <a:pt x="10665" y="10917"/>
                </a:lnTo>
                <a:lnTo>
                  <a:pt x="10234" y="11386"/>
                </a:lnTo>
                <a:lnTo>
                  <a:pt x="9992" y="11581"/>
                </a:lnTo>
                <a:lnTo>
                  <a:pt x="9723" y="11776"/>
                </a:lnTo>
                <a:lnTo>
                  <a:pt x="9400" y="11933"/>
                </a:lnTo>
                <a:lnTo>
                  <a:pt x="9103" y="12108"/>
                </a:lnTo>
                <a:lnTo>
                  <a:pt x="8753" y="12206"/>
                </a:lnTo>
                <a:lnTo>
                  <a:pt x="8376" y="12304"/>
                </a:lnTo>
                <a:lnTo>
                  <a:pt x="7999" y="12382"/>
                </a:lnTo>
                <a:lnTo>
                  <a:pt x="7595" y="12441"/>
                </a:lnTo>
                <a:lnTo>
                  <a:pt x="7218" y="12460"/>
                </a:lnTo>
                <a:close/>
              </a:path>
            </a:pathLst>
          </a:custGeom>
          <a:solidFill>
            <a:srgbClr val="4836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grpSp>
        <p:nvGrpSpPr>
          <p:cNvPr id="153" name="Group 180">
            <a:extLst>
              <a:ext uri="{FF2B5EF4-FFF2-40B4-BE49-F238E27FC236}">
                <a16:creationId xmlns:a16="http://schemas.microsoft.com/office/drawing/2014/main" id="{348736C3-25FC-4BD6-B1F0-49CE97659D43}"/>
              </a:ext>
            </a:extLst>
          </p:cNvPr>
          <p:cNvGrpSpPr>
            <a:grpSpLocks/>
          </p:cNvGrpSpPr>
          <p:nvPr/>
        </p:nvGrpSpPr>
        <p:grpSpPr bwMode="auto">
          <a:xfrm>
            <a:off x="7079079" y="1470704"/>
            <a:ext cx="250124" cy="242267"/>
            <a:chOff x="-1" y="0"/>
            <a:chExt cx="301827" cy="294888"/>
          </a:xfrm>
        </p:grpSpPr>
        <p:sp>
          <p:nvSpPr>
            <p:cNvPr id="154" name="Freeform 10169">
              <a:extLst>
                <a:ext uri="{FF2B5EF4-FFF2-40B4-BE49-F238E27FC236}">
                  <a16:creationId xmlns:a16="http://schemas.microsoft.com/office/drawing/2014/main" id="{B2DCE338-CDA0-4C5F-A115-DE7A1B5C47E1}"/>
                </a:ext>
              </a:extLst>
            </p:cNvPr>
            <p:cNvSpPr>
              <a:spLocks noChangeArrowheads="1"/>
            </p:cNvSpPr>
            <p:nvPr/>
          </p:nvSpPr>
          <p:spPr bwMode="auto">
            <a:xfrm>
              <a:off x="69544" y="81393"/>
              <a:ext cx="87629" cy="89402"/>
            </a:xfrm>
            <a:custGeom>
              <a:avLst/>
              <a:gdLst>
                <a:gd name="T0" fmla="*/ 177753 w 21600"/>
                <a:gd name="T1" fmla="*/ 185017 h 21600"/>
                <a:gd name="T2" fmla="*/ 177753 w 21600"/>
                <a:gd name="T3" fmla="*/ 185017 h 21600"/>
                <a:gd name="T4" fmla="*/ 177753 w 21600"/>
                <a:gd name="T5" fmla="*/ 185017 h 21600"/>
                <a:gd name="T6" fmla="*/ 177753 w 21600"/>
                <a:gd name="T7" fmla="*/ 1850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327" y="15047"/>
                  </a:moveTo>
                  <a:lnTo>
                    <a:pt x="10843" y="15047"/>
                  </a:lnTo>
                  <a:lnTo>
                    <a:pt x="11531" y="14885"/>
                  </a:lnTo>
                  <a:lnTo>
                    <a:pt x="11790" y="14724"/>
                  </a:lnTo>
                  <a:lnTo>
                    <a:pt x="12134" y="14400"/>
                  </a:lnTo>
                  <a:lnTo>
                    <a:pt x="12306" y="14157"/>
                  </a:lnTo>
                  <a:lnTo>
                    <a:pt x="12478" y="13510"/>
                  </a:lnTo>
                  <a:lnTo>
                    <a:pt x="12392" y="13267"/>
                  </a:lnTo>
                  <a:lnTo>
                    <a:pt x="12306" y="12863"/>
                  </a:lnTo>
                  <a:lnTo>
                    <a:pt x="12134" y="12620"/>
                  </a:lnTo>
                  <a:lnTo>
                    <a:pt x="11876" y="12378"/>
                  </a:lnTo>
                  <a:lnTo>
                    <a:pt x="11187" y="11973"/>
                  </a:lnTo>
                  <a:lnTo>
                    <a:pt x="10241" y="11488"/>
                  </a:lnTo>
                  <a:lnTo>
                    <a:pt x="9552" y="11245"/>
                  </a:lnTo>
                  <a:lnTo>
                    <a:pt x="8864" y="10921"/>
                  </a:lnTo>
                  <a:lnTo>
                    <a:pt x="8261" y="10598"/>
                  </a:lnTo>
                  <a:lnTo>
                    <a:pt x="7745" y="10112"/>
                  </a:lnTo>
                  <a:lnTo>
                    <a:pt x="7401" y="9708"/>
                  </a:lnTo>
                  <a:lnTo>
                    <a:pt x="7143" y="9222"/>
                  </a:lnTo>
                  <a:lnTo>
                    <a:pt x="6971" y="8656"/>
                  </a:lnTo>
                  <a:lnTo>
                    <a:pt x="6884" y="8009"/>
                  </a:lnTo>
                  <a:lnTo>
                    <a:pt x="6971" y="7362"/>
                  </a:lnTo>
                  <a:lnTo>
                    <a:pt x="7057" y="6796"/>
                  </a:lnTo>
                  <a:lnTo>
                    <a:pt x="7315" y="6229"/>
                  </a:lnTo>
                  <a:lnTo>
                    <a:pt x="7659" y="5825"/>
                  </a:lnTo>
                  <a:lnTo>
                    <a:pt x="8692" y="5016"/>
                  </a:lnTo>
                  <a:lnTo>
                    <a:pt x="9380" y="4773"/>
                  </a:lnTo>
                  <a:lnTo>
                    <a:pt x="10069" y="4611"/>
                  </a:lnTo>
                  <a:lnTo>
                    <a:pt x="10069" y="2751"/>
                  </a:lnTo>
                  <a:lnTo>
                    <a:pt x="11618" y="2751"/>
                  </a:lnTo>
                  <a:lnTo>
                    <a:pt x="11618" y="4530"/>
                  </a:lnTo>
                  <a:lnTo>
                    <a:pt x="12564" y="4611"/>
                  </a:lnTo>
                  <a:lnTo>
                    <a:pt x="13167" y="4692"/>
                  </a:lnTo>
                  <a:lnTo>
                    <a:pt x="13855" y="4935"/>
                  </a:lnTo>
                  <a:lnTo>
                    <a:pt x="14371" y="5178"/>
                  </a:lnTo>
                  <a:lnTo>
                    <a:pt x="13855" y="7038"/>
                  </a:lnTo>
                  <a:lnTo>
                    <a:pt x="13339" y="6796"/>
                  </a:lnTo>
                  <a:lnTo>
                    <a:pt x="12822" y="6634"/>
                  </a:lnTo>
                  <a:lnTo>
                    <a:pt x="12134" y="6391"/>
                  </a:lnTo>
                  <a:lnTo>
                    <a:pt x="11187" y="6310"/>
                  </a:lnTo>
                  <a:lnTo>
                    <a:pt x="10757" y="6310"/>
                  </a:lnTo>
                  <a:lnTo>
                    <a:pt x="10241" y="6391"/>
                  </a:lnTo>
                  <a:lnTo>
                    <a:pt x="9982" y="6634"/>
                  </a:lnTo>
                  <a:lnTo>
                    <a:pt x="9724" y="6796"/>
                  </a:lnTo>
                  <a:lnTo>
                    <a:pt x="9552" y="6957"/>
                  </a:lnTo>
                  <a:lnTo>
                    <a:pt x="9380" y="7200"/>
                  </a:lnTo>
                  <a:lnTo>
                    <a:pt x="9380" y="7443"/>
                  </a:lnTo>
                  <a:lnTo>
                    <a:pt x="9294" y="7685"/>
                  </a:lnTo>
                  <a:lnTo>
                    <a:pt x="9380" y="8009"/>
                  </a:lnTo>
                  <a:lnTo>
                    <a:pt x="9466" y="8252"/>
                  </a:lnTo>
                  <a:lnTo>
                    <a:pt x="9638" y="8494"/>
                  </a:lnTo>
                  <a:lnTo>
                    <a:pt x="9896" y="8737"/>
                  </a:lnTo>
                  <a:lnTo>
                    <a:pt x="10585" y="9222"/>
                  </a:lnTo>
                  <a:lnTo>
                    <a:pt x="11618" y="9627"/>
                  </a:lnTo>
                  <a:lnTo>
                    <a:pt x="12478" y="9951"/>
                  </a:lnTo>
                  <a:lnTo>
                    <a:pt x="13080" y="10274"/>
                  </a:lnTo>
                  <a:lnTo>
                    <a:pt x="13683" y="10760"/>
                  </a:lnTo>
                  <a:lnTo>
                    <a:pt x="14113" y="11164"/>
                  </a:lnTo>
                  <a:lnTo>
                    <a:pt x="14371" y="11569"/>
                  </a:lnTo>
                  <a:lnTo>
                    <a:pt x="14629" y="12135"/>
                  </a:lnTo>
                  <a:lnTo>
                    <a:pt x="14802" y="12701"/>
                  </a:lnTo>
                  <a:lnTo>
                    <a:pt x="14802" y="13915"/>
                  </a:lnTo>
                  <a:lnTo>
                    <a:pt x="14629" y="14562"/>
                  </a:lnTo>
                  <a:lnTo>
                    <a:pt x="14371" y="15047"/>
                  </a:lnTo>
                  <a:lnTo>
                    <a:pt x="14027" y="15533"/>
                  </a:lnTo>
                  <a:lnTo>
                    <a:pt x="13597" y="16018"/>
                  </a:lnTo>
                  <a:lnTo>
                    <a:pt x="12994" y="16342"/>
                  </a:lnTo>
                  <a:lnTo>
                    <a:pt x="12306" y="16665"/>
                  </a:lnTo>
                  <a:lnTo>
                    <a:pt x="11531" y="16827"/>
                  </a:lnTo>
                  <a:lnTo>
                    <a:pt x="11531" y="18849"/>
                  </a:lnTo>
                  <a:lnTo>
                    <a:pt x="9896" y="18849"/>
                  </a:lnTo>
                  <a:lnTo>
                    <a:pt x="9896" y="16908"/>
                  </a:lnTo>
                  <a:lnTo>
                    <a:pt x="8950" y="16827"/>
                  </a:lnTo>
                  <a:lnTo>
                    <a:pt x="8175" y="16665"/>
                  </a:lnTo>
                  <a:lnTo>
                    <a:pt x="7315" y="16422"/>
                  </a:lnTo>
                  <a:lnTo>
                    <a:pt x="6712" y="16099"/>
                  </a:lnTo>
                  <a:lnTo>
                    <a:pt x="7229" y="14157"/>
                  </a:lnTo>
                  <a:lnTo>
                    <a:pt x="7917" y="14562"/>
                  </a:lnTo>
                  <a:lnTo>
                    <a:pt x="8606" y="14804"/>
                  </a:lnTo>
                  <a:lnTo>
                    <a:pt x="9466" y="15047"/>
                  </a:lnTo>
                  <a:lnTo>
                    <a:pt x="10327" y="15047"/>
                  </a:lnTo>
                  <a:close/>
                  <a:moveTo>
                    <a:pt x="10843" y="0"/>
                  </a:moveTo>
                  <a:lnTo>
                    <a:pt x="9724" y="0"/>
                  </a:lnTo>
                  <a:lnTo>
                    <a:pt x="8606" y="162"/>
                  </a:lnTo>
                  <a:lnTo>
                    <a:pt x="7573" y="404"/>
                  </a:lnTo>
                  <a:lnTo>
                    <a:pt x="6626" y="728"/>
                  </a:lnTo>
                  <a:lnTo>
                    <a:pt x="5680" y="1294"/>
                  </a:lnTo>
                  <a:lnTo>
                    <a:pt x="4733" y="1780"/>
                  </a:lnTo>
                  <a:lnTo>
                    <a:pt x="3959" y="2346"/>
                  </a:lnTo>
                  <a:lnTo>
                    <a:pt x="3184" y="3074"/>
                  </a:lnTo>
                  <a:lnTo>
                    <a:pt x="1807" y="4692"/>
                  </a:lnTo>
                  <a:lnTo>
                    <a:pt x="1291" y="5582"/>
                  </a:lnTo>
                  <a:lnTo>
                    <a:pt x="430" y="7524"/>
                  </a:lnTo>
                  <a:lnTo>
                    <a:pt x="172" y="8575"/>
                  </a:lnTo>
                  <a:lnTo>
                    <a:pt x="86" y="9708"/>
                  </a:lnTo>
                  <a:lnTo>
                    <a:pt x="0" y="10760"/>
                  </a:lnTo>
                  <a:lnTo>
                    <a:pt x="86" y="11892"/>
                  </a:lnTo>
                  <a:lnTo>
                    <a:pt x="172" y="12944"/>
                  </a:lnTo>
                  <a:lnTo>
                    <a:pt x="430" y="13996"/>
                  </a:lnTo>
                  <a:lnTo>
                    <a:pt x="1291" y="15937"/>
                  </a:lnTo>
                  <a:lnTo>
                    <a:pt x="1807" y="16827"/>
                  </a:lnTo>
                  <a:lnTo>
                    <a:pt x="2496" y="17717"/>
                  </a:lnTo>
                  <a:lnTo>
                    <a:pt x="3184" y="18364"/>
                  </a:lnTo>
                  <a:lnTo>
                    <a:pt x="3959" y="19173"/>
                  </a:lnTo>
                  <a:lnTo>
                    <a:pt x="4733" y="19820"/>
                  </a:lnTo>
                  <a:lnTo>
                    <a:pt x="5680" y="20306"/>
                  </a:lnTo>
                  <a:lnTo>
                    <a:pt x="6626" y="20710"/>
                  </a:lnTo>
                  <a:lnTo>
                    <a:pt x="7573" y="21196"/>
                  </a:lnTo>
                  <a:lnTo>
                    <a:pt x="8606" y="21438"/>
                  </a:lnTo>
                  <a:lnTo>
                    <a:pt x="9724" y="21600"/>
                  </a:lnTo>
                  <a:lnTo>
                    <a:pt x="11876" y="21600"/>
                  </a:lnTo>
                  <a:lnTo>
                    <a:pt x="12994" y="21438"/>
                  </a:lnTo>
                  <a:lnTo>
                    <a:pt x="14027" y="21196"/>
                  </a:lnTo>
                  <a:lnTo>
                    <a:pt x="15920" y="20306"/>
                  </a:lnTo>
                  <a:lnTo>
                    <a:pt x="16867" y="19820"/>
                  </a:lnTo>
                  <a:lnTo>
                    <a:pt x="17641" y="19173"/>
                  </a:lnTo>
                  <a:lnTo>
                    <a:pt x="18416" y="18364"/>
                  </a:lnTo>
                  <a:lnTo>
                    <a:pt x="19104" y="17717"/>
                  </a:lnTo>
                  <a:lnTo>
                    <a:pt x="19707" y="16827"/>
                  </a:lnTo>
                  <a:lnTo>
                    <a:pt x="20223" y="15937"/>
                  </a:lnTo>
                  <a:lnTo>
                    <a:pt x="20739" y="14966"/>
                  </a:lnTo>
                  <a:lnTo>
                    <a:pt x="21084" y="13996"/>
                  </a:lnTo>
                  <a:lnTo>
                    <a:pt x="21342" y="12944"/>
                  </a:lnTo>
                  <a:lnTo>
                    <a:pt x="21514" y="11892"/>
                  </a:lnTo>
                  <a:lnTo>
                    <a:pt x="21600" y="10760"/>
                  </a:lnTo>
                  <a:lnTo>
                    <a:pt x="21514" y="9708"/>
                  </a:lnTo>
                  <a:lnTo>
                    <a:pt x="21342" y="8575"/>
                  </a:lnTo>
                  <a:lnTo>
                    <a:pt x="21084" y="7524"/>
                  </a:lnTo>
                  <a:lnTo>
                    <a:pt x="20739" y="6553"/>
                  </a:lnTo>
                  <a:lnTo>
                    <a:pt x="20223" y="5582"/>
                  </a:lnTo>
                  <a:lnTo>
                    <a:pt x="19707" y="4692"/>
                  </a:lnTo>
                  <a:lnTo>
                    <a:pt x="19104" y="3883"/>
                  </a:lnTo>
                  <a:lnTo>
                    <a:pt x="18416" y="3074"/>
                  </a:lnTo>
                  <a:lnTo>
                    <a:pt x="17641" y="2346"/>
                  </a:lnTo>
                  <a:lnTo>
                    <a:pt x="16867" y="1780"/>
                  </a:lnTo>
                  <a:lnTo>
                    <a:pt x="15920" y="1294"/>
                  </a:lnTo>
                  <a:lnTo>
                    <a:pt x="15060" y="728"/>
                  </a:lnTo>
                  <a:lnTo>
                    <a:pt x="14027" y="404"/>
                  </a:lnTo>
                  <a:lnTo>
                    <a:pt x="12994" y="162"/>
                  </a:lnTo>
                  <a:lnTo>
                    <a:pt x="11876" y="0"/>
                  </a:lnTo>
                  <a:lnTo>
                    <a:pt x="10843"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55" name="Freeform 10170">
              <a:extLst>
                <a:ext uri="{FF2B5EF4-FFF2-40B4-BE49-F238E27FC236}">
                  <a16:creationId xmlns:a16="http://schemas.microsoft.com/office/drawing/2014/main" id="{DC0DC2C4-A236-4B9A-BDDD-B0DB00B79682}"/>
                </a:ext>
              </a:extLst>
            </p:cNvPr>
            <p:cNvSpPr>
              <a:spLocks noChangeArrowheads="1"/>
            </p:cNvSpPr>
            <p:nvPr/>
          </p:nvSpPr>
          <p:spPr bwMode="auto">
            <a:xfrm>
              <a:off x="133525" y="-1"/>
              <a:ext cx="87629" cy="90737"/>
            </a:xfrm>
            <a:custGeom>
              <a:avLst/>
              <a:gdLst>
                <a:gd name="T0" fmla="*/ 177753 w 21600"/>
                <a:gd name="T1" fmla="*/ 190586 h 21600"/>
                <a:gd name="T2" fmla="*/ 177753 w 21600"/>
                <a:gd name="T3" fmla="*/ 190586 h 21600"/>
                <a:gd name="T4" fmla="*/ 177753 w 21600"/>
                <a:gd name="T5" fmla="*/ 190586 h 21600"/>
                <a:gd name="T6" fmla="*/ 177753 w 21600"/>
                <a:gd name="T7" fmla="*/ 19058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5123" y="10278"/>
                  </a:moveTo>
                  <a:lnTo>
                    <a:pt x="5123" y="9074"/>
                  </a:lnTo>
                  <a:lnTo>
                    <a:pt x="6489" y="9074"/>
                  </a:lnTo>
                  <a:lnTo>
                    <a:pt x="6659" y="8190"/>
                  </a:lnTo>
                  <a:lnTo>
                    <a:pt x="7001" y="7307"/>
                  </a:lnTo>
                  <a:lnTo>
                    <a:pt x="7513" y="6665"/>
                  </a:lnTo>
                  <a:lnTo>
                    <a:pt x="7940" y="6022"/>
                  </a:lnTo>
                  <a:lnTo>
                    <a:pt x="8708" y="5300"/>
                  </a:lnTo>
                  <a:lnTo>
                    <a:pt x="9306" y="4978"/>
                  </a:lnTo>
                  <a:lnTo>
                    <a:pt x="9733" y="4657"/>
                  </a:lnTo>
                  <a:lnTo>
                    <a:pt x="10928" y="4336"/>
                  </a:lnTo>
                  <a:lnTo>
                    <a:pt x="11440" y="4256"/>
                  </a:lnTo>
                  <a:lnTo>
                    <a:pt x="12209" y="4175"/>
                  </a:lnTo>
                  <a:lnTo>
                    <a:pt x="13062" y="4256"/>
                  </a:lnTo>
                  <a:lnTo>
                    <a:pt x="13745" y="4336"/>
                  </a:lnTo>
                  <a:lnTo>
                    <a:pt x="14343" y="4577"/>
                  </a:lnTo>
                  <a:lnTo>
                    <a:pt x="14941" y="4738"/>
                  </a:lnTo>
                  <a:lnTo>
                    <a:pt x="14514" y="6665"/>
                  </a:lnTo>
                  <a:lnTo>
                    <a:pt x="13489" y="6343"/>
                  </a:lnTo>
                  <a:lnTo>
                    <a:pt x="12892" y="6183"/>
                  </a:lnTo>
                  <a:lnTo>
                    <a:pt x="11526" y="6183"/>
                  </a:lnTo>
                  <a:lnTo>
                    <a:pt x="10928" y="6424"/>
                  </a:lnTo>
                  <a:lnTo>
                    <a:pt x="10330" y="6745"/>
                  </a:lnTo>
                  <a:lnTo>
                    <a:pt x="9733" y="7146"/>
                  </a:lnTo>
                  <a:lnTo>
                    <a:pt x="9477" y="7628"/>
                  </a:lnTo>
                  <a:lnTo>
                    <a:pt x="9135" y="8431"/>
                  </a:lnTo>
                  <a:lnTo>
                    <a:pt x="8964" y="9074"/>
                  </a:lnTo>
                  <a:lnTo>
                    <a:pt x="14002" y="9074"/>
                  </a:lnTo>
                  <a:lnTo>
                    <a:pt x="14002" y="10278"/>
                  </a:lnTo>
                  <a:lnTo>
                    <a:pt x="8623" y="10278"/>
                  </a:lnTo>
                  <a:lnTo>
                    <a:pt x="8623" y="11242"/>
                  </a:lnTo>
                  <a:lnTo>
                    <a:pt x="14002" y="11242"/>
                  </a:lnTo>
                  <a:lnTo>
                    <a:pt x="14002" y="12446"/>
                  </a:lnTo>
                  <a:lnTo>
                    <a:pt x="8879" y="12446"/>
                  </a:lnTo>
                  <a:lnTo>
                    <a:pt x="9050" y="13088"/>
                  </a:lnTo>
                  <a:lnTo>
                    <a:pt x="9221" y="13570"/>
                  </a:lnTo>
                  <a:lnTo>
                    <a:pt x="9391" y="13972"/>
                  </a:lnTo>
                  <a:lnTo>
                    <a:pt x="9733" y="14454"/>
                  </a:lnTo>
                  <a:lnTo>
                    <a:pt x="10330" y="14855"/>
                  </a:lnTo>
                  <a:lnTo>
                    <a:pt x="10928" y="15176"/>
                  </a:lnTo>
                  <a:lnTo>
                    <a:pt x="11526" y="15417"/>
                  </a:lnTo>
                  <a:lnTo>
                    <a:pt x="12294" y="15497"/>
                  </a:lnTo>
                  <a:lnTo>
                    <a:pt x="13062" y="15417"/>
                  </a:lnTo>
                  <a:lnTo>
                    <a:pt x="13660" y="15257"/>
                  </a:lnTo>
                  <a:lnTo>
                    <a:pt x="14172" y="15096"/>
                  </a:lnTo>
                  <a:lnTo>
                    <a:pt x="14685" y="14855"/>
                  </a:lnTo>
                  <a:lnTo>
                    <a:pt x="15026" y="16622"/>
                  </a:lnTo>
                  <a:lnTo>
                    <a:pt x="14514" y="16943"/>
                  </a:lnTo>
                  <a:lnTo>
                    <a:pt x="13745" y="17184"/>
                  </a:lnTo>
                  <a:lnTo>
                    <a:pt x="12892" y="17344"/>
                  </a:lnTo>
                  <a:lnTo>
                    <a:pt x="12038" y="17425"/>
                  </a:lnTo>
                  <a:lnTo>
                    <a:pt x="11355" y="17425"/>
                  </a:lnTo>
                  <a:lnTo>
                    <a:pt x="10757" y="17344"/>
                  </a:lnTo>
                  <a:lnTo>
                    <a:pt x="10074" y="17184"/>
                  </a:lnTo>
                  <a:lnTo>
                    <a:pt x="9562" y="16943"/>
                  </a:lnTo>
                  <a:lnTo>
                    <a:pt x="9050" y="16622"/>
                  </a:lnTo>
                  <a:lnTo>
                    <a:pt x="8452" y="16300"/>
                  </a:lnTo>
                  <a:lnTo>
                    <a:pt x="8025" y="15899"/>
                  </a:lnTo>
                  <a:lnTo>
                    <a:pt x="7684" y="15417"/>
                  </a:lnTo>
                  <a:lnTo>
                    <a:pt x="7172" y="14775"/>
                  </a:lnTo>
                  <a:lnTo>
                    <a:pt x="6830" y="14132"/>
                  </a:lnTo>
                  <a:lnTo>
                    <a:pt x="6574" y="13329"/>
                  </a:lnTo>
                  <a:lnTo>
                    <a:pt x="6403" y="12446"/>
                  </a:lnTo>
                  <a:lnTo>
                    <a:pt x="5123" y="12446"/>
                  </a:lnTo>
                  <a:lnTo>
                    <a:pt x="5123" y="11242"/>
                  </a:lnTo>
                  <a:lnTo>
                    <a:pt x="6232" y="11242"/>
                  </a:lnTo>
                  <a:lnTo>
                    <a:pt x="6232" y="10920"/>
                  </a:lnTo>
                  <a:lnTo>
                    <a:pt x="6318" y="10599"/>
                  </a:lnTo>
                  <a:lnTo>
                    <a:pt x="6318" y="10278"/>
                  </a:lnTo>
                  <a:lnTo>
                    <a:pt x="5123" y="10278"/>
                  </a:lnTo>
                  <a:close/>
                  <a:moveTo>
                    <a:pt x="10757" y="0"/>
                  </a:moveTo>
                  <a:lnTo>
                    <a:pt x="9647" y="80"/>
                  </a:lnTo>
                  <a:lnTo>
                    <a:pt x="8623" y="241"/>
                  </a:lnTo>
                  <a:lnTo>
                    <a:pt x="7598" y="482"/>
                  </a:lnTo>
                  <a:lnTo>
                    <a:pt x="6574" y="883"/>
                  </a:lnTo>
                  <a:lnTo>
                    <a:pt x="5635" y="1365"/>
                  </a:lnTo>
                  <a:lnTo>
                    <a:pt x="4781" y="1847"/>
                  </a:lnTo>
                  <a:lnTo>
                    <a:pt x="3927" y="2489"/>
                  </a:lnTo>
                  <a:lnTo>
                    <a:pt x="3244" y="3132"/>
                  </a:lnTo>
                  <a:lnTo>
                    <a:pt x="2476" y="3935"/>
                  </a:lnTo>
                  <a:lnTo>
                    <a:pt x="1878" y="4738"/>
                  </a:lnTo>
                  <a:lnTo>
                    <a:pt x="1366" y="5621"/>
                  </a:lnTo>
                  <a:lnTo>
                    <a:pt x="939" y="6665"/>
                  </a:lnTo>
                  <a:lnTo>
                    <a:pt x="256" y="8592"/>
                  </a:lnTo>
                  <a:lnTo>
                    <a:pt x="85" y="9716"/>
                  </a:lnTo>
                  <a:lnTo>
                    <a:pt x="0" y="10840"/>
                  </a:lnTo>
                  <a:lnTo>
                    <a:pt x="85" y="11964"/>
                  </a:lnTo>
                  <a:lnTo>
                    <a:pt x="256" y="13008"/>
                  </a:lnTo>
                  <a:lnTo>
                    <a:pt x="598" y="13972"/>
                  </a:lnTo>
                  <a:lnTo>
                    <a:pt x="939" y="15016"/>
                  </a:lnTo>
                  <a:lnTo>
                    <a:pt x="1366" y="15979"/>
                  </a:lnTo>
                  <a:lnTo>
                    <a:pt x="1878" y="16862"/>
                  </a:lnTo>
                  <a:lnTo>
                    <a:pt x="2476" y="17665"/>
                  </a:lnTo>
                  <a:lnTo>
                    <a:pt x="3244" y="18468"/>
                  </a:lnTo>
                  <a:lnTo>
                    <a:pt x="3927" y="19111"/>
                  </a:lnTo>
                  <a:lnTo>
                    <a:pt x="4781" y="19753"/>
                  </a:lnTo>
                  <a:lnTo>
                    <a:pt x="5635" y="20315"/>
                  </a:lnTo>
                  <a:lnTo>
                    <a:pt x="6574" y="20797"/>
                  </a:lnTo>
                  <a:lnTo>
                    <a:pt x="7598" y="21118"/>
                  </a:lnTo>
                  <a:lnTo>
                    <a:pt x="8623" y="21359"/>
                  </a:lnTo>
                  <a:lnTo>
                    <a:pt x="9647" y="21520"/>
                  </a:lnTo>
                  <a:lnTo>
                    <a:pt x="10757" y="21600"/>
                  </a:lnTo>
                  <a:lnTo>
                    <a:pt x="11953" y="21520"/>
                  </a:lnTo>
                  <a:lnTo>
                    <a:pt x="12892" y="21359"/>
                  </a:lnTo>
                  <a:lnTo>
                    <a:pt x="14002" y="21118"/>
                  </a:lnTo>
                  <a:lnTo>
                    <a:pt x="14941" y="20797"/>
                  </a:lnTo>
                  <a:lnTo>
                    <a:pt x="15965" y="20315"/>
                  </a:lnTo>
                  <a:lnTo>
                    <a:pt x="16734" y="19753"/>
                  </a:lnTo>
                  <a:lnTo>
                    <a:pt x="17673" y="19111"/>
                  </a:lnTo>
                  <a:lnTo>
                    <a:pt x="18356" y="18468"/>
                  </a:lnTo>
                  <a:lnTo>
                    <a:pt x="19124" y="17665"/>
                  </a:lnTo>
                  <a:lnTo>
                    <a:pt x="19636" y="16862"/>
                  </a:lnTo>
                  <a:lnTo>
                    <a:pt x="20234" y="15979"/>
                  </a:lnTo>
                  <a:lnTo>
                    <a:pt x="20661" y="15016"/>
                  </a:lnTo>
                  <a:lnTo>
                    <a:pt x="21002" y="13972"/>
                  </a:lnTo>
                  <a:lnTo>
                    <a:pt x="21258" y="13008"/>
                  </a:lnTo>
                  <a:lnTo>
                    <a:pt x="21515" y="11964"/>
                  </a:lnTo>
                  <a:lnTo>
                    <a:pt x="21600" y="10840"/>
                  </a:lnTo>
                  <a:lnTo>
                    <a:pt x="21515" y="9716"/>
                  </a:lnTo>
                  <a:lnTo>
                    <a:pt x="21258" y="8592"/>
                  </a:lnTo>
                  <a:lnTo>
                    <a:pt x="21002" y="7628"/>
                  </a:lnTo>
                  <a:lnTo>
                    <a:pt x="20661" y="6665"/>
                  </a:lnTo>
                  <a:lnTo>
                    <a:pt x="20234" y="5621"/>
                  </a:lnTo>
                  <a:lnTo>
                    <a:pt x="19636" y="4738"/>
                  </a:lnTo>
                  <a:lnTo>
                    <a:pt x="19124" y="3935"/>
                  </a:lnTo>
                  <a:lnTo>
                    <a:pt x="18356" y="3132"/>
                  </a:lnTo>
                  <a:lnTo>
                    <a:pt x="17673" y="2489"/>
                  </a:lnTo>
                  <a:lnTo>
                    <a:pt x="16734" y="1847"/>
                  </a:lnTo>
                  <a:lnTo>
                    <a:pt x="15965" y="1365"/>
                  </a:lnTo>
                  <a:lnTo>
                    <a:pt x="14941" y="883"/>
                  </a:lnTo>
                  <a:lnTo>
                    <a:pt x="14002" y="482"/>
                  </a:lnTo>
                  <a:lnTo>
                    <a:pt x="12892" y="241"/>
                  </a:lnTo>
                  <a:lnTo>
                    <a:pt x="11953" y="80"/>
                  </a:lnTo>
                  <a:lnTo>
                    <a:pt x="10757"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56" name="Freeform 10171">
              <a:extLst>
                <a:ext uri="{FF2B5EF4-FFF2-40B4-BE49-F238E27FC236}">
                  <a16:creationId xmlns:a16="http://schemas.microsoft.com/office/drawing/2014/main" id="{FEA716CF-1AD0-44AD-AD08-58304CF20747}"/>
                </a:ext>
              </a:extLst>
            </p:cNvPr>
            <p:cNvSpPr>
              <a:spLocks noChangeArrowheads="1"/>
            </p:cNvSpPr>
            <p:nvPr/>
          </p:nvSpPr>
          <p:spPr bwMode="auto">
            <a:xfrm>
              <a:off x="226715" y="33357"/>
              <a:ext cx="75112" cy="77393"/>
            </a:xfrm>
            <a:custGeom>
              <a:avLst/>
              <a:gdLst>
                <a:gd name="T0" fmla="*/ 130598 w 21600"/>
                <a:gd name="T1" fmla="*/ 138652 h 21600"/>
                <a:gd name="T2" fmla="*/ 130598 w 21600"/>
                <a:gd name="T3" fmla="*/ 138652 h 21600"/>
                <a:gd name="T4" fmla="*/ 130598 w 21600"/>
                <a:gd name="T5" fmla="*/ 138652 h 21600"/>
                <a:gd name="T6" fmla="*/ 130598 w 21600"/>
                <a:gd name="T7" fmla="*/ 1386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00" y="9912"/>
                  </a:moveTo>
                  <a:lnTo>
                    <a:pt x="11100" y="8977"/>
                  </a:lnTo>
                  <a:lnTo>
                    <a:pt x="11700" y="7948"/>
                  </a:lnTo>
                  <a:lnTo>
                    <a:pt x="13400" y="4395"/>
                  </a:lnTo>
                  <a:lnTo>
                    <a:pt x="15900" y="4395"/>
                  </a:lnTo>
                  <a:lnTo>
                    <a:pt x="12500" y="10192"/>
                  </a:lnTo>
                  <a:lnTo>
                    <a:pt x="15000" y="10192"/>
                  </a:lnTo>
                  <a:lnTo>
                    <a:pt x="15000" y="11314"/>
                  </a:lnTo>
                  <a:lnTo>
                    <a:pt x="11800" y="11314"/>
                  </a:lnTo>
                  <a:lnTo>
                    <a:pt x="11800" y="12717"/>
                  </a:lnTo>
                  <a:lnTo>
                    <a:pt x="15000" y="12717"/>
                  </a:lnTo>
                  <a:lnTo>
                    <a:pt x="15000" y="13932"/>
                  </a:lnTo>
                  <a:lnTo>
                    <a:pt x="11800" y="13932"/>
                  </a:lnTo>
                  <a:lnTo>
                    <a:pt x="11800" y="17205"/>
                  </a:lnTo>
                  <a:lnTo>
                    <a:pt x="9500" y="17205"/>
                  </a:lnTo>
                  <a:lnTo>
                    <a:pt x="9500" y="13932"/>
                  </a:lnTo>
                  <a:lnTo>
                    <a:pt x="6400" y="13932"/>
                  </a:lnTo>
                  <a:lnTo>
                    <a:pt x="6400" y="12717"/>
                  </a:lnTo>
                  <a:lnTo>
                    <a:pt x="9500" y="12717"/>
                  </a:lnTo>
                  <a:lnTo>
                    <a:pt x="9500" y="11314"/>
                  </a:lnTo>
                  <a:lnTo>
                    <a:pt x="6400" y="11314"/>
                  </a:lnTo>
                  <a:lnTo>
                    <a:pt x="6400" y="10192"/>
                  </a:lnTo>
                  <a:lnTo>
                    <a:pt x="8900" y="10192"/>
                  </a:lnTo>
                  <a:lnTo>
                    <a:pt x="5700" y="4395"/>
                  </a:lnTo>
                  <a:lnTo>
                    <a:pt x="8300" y="4395"/>
                  </a:lnTo>
                  <a:lnTo>
                    <a:pt x="10000" y="7948"/>
                  </a:lnTo>
                  <a:lnTo>
                    <a:pt x="10400" y="8977"/>
                  </a:lnTo>
                  <a:lnTo>
                    <a:pt x="10800" y="9912"/>
                  </a:lnTo>
                  <a:close/>
                  <a:moveTo>
                    <a:pt x="10800" y="0"/>
                  </a:moveTo>
                  <a:lnTo>
                    <a:pt x="9600" y="0"/>
                  </a:lnTo>
                  <a:lnTo>
                    <a:pt x="8600" y="187"/>
                  </a:lnTo>
                  <a:lnTo>
                    <a:pt x="7500" y="468"/>
                  </a:lnTo>
                  <a:lnTo>
                    <a:pt x="6600" y="748"/>
                  </a:lnTo>
                  <a:lnTo>
                    <a:pt x="5600" y="1309"/>
                  </a:lnTo>
                  <a:lnTo>
                    <a:pt x="4700" y="1777"/>
                  </a:lnTo>
                  <a:lnTo>
                    <a:pt x="3900" y="2525"/>
                  </a:lnTo>
                  <a:lnTo>
                    <a:pt x="3100" y="3179"/>
                  </a:lnTo>
                  <a:lnTo>
                    <a:pt x="2400" y="3834"/>
                  </a:lnTo>
                  <a:lnTo>
                    <a:pt x="1200" y="5704"/>
                  </a:lnTo>
                  <a:lnTo>
                    <a:pt x="800" y="6545"/>
                  </a:lnTo>
                  <a:lnTo>
                    <a:pt x="500" y="7574"/>
                  </a:lnTo>
                  <a:lnTo>
                    <a:pt x="200" y="8696"/>
                  </a:lnTo>
                  <a:lnTo>
                    <a:pt x="100" y="9631"/>
                  </a:lnTo>
                  <a:lnTo>
                    <a:pt x="0" y="10847"/>
                  </a:lnTo>
                  <a:lnTo>
                    <a:pt x="100" y="11969"/>
                  </a:lnTo>
                  <a:lnTo>
                    <a:pt x="200" y="12904"/>
                  </a:lnTo>
                  <a:lnTo>
                    <a:pt x="500" y="14026"/>
                  </a:lnTo>
                  <a:lnTo>
                    <a:pt x="800" y="15055"/>
                  </a:lnTo>
                  <a:lnTo>
                    <a:pt x="1200" y="15896"/>
                  </a:lnTo>
                  <a:lnTo>
                    <a:pt x="1800" y="16831"/>
                  </a:lnTo>
                  <a:lnTo>
                    <a:pt x="2400" y="17673"/>
                  </a:lnTo>
                  <a:lnTo>
                    <a:pt x="3100" y="18421"/>
                  </a:lnTo>
                  <a:lnTo>
                    <a:pt x="3900" y="19075"/>
                  </a:lnTo>
                  <a:lnTo>
                    <a:pt x="4700" y="19823"/>
                  </a:lnTo>
                  <a:lnTo>
                    <a:pt x="5600" y="20291"/>
                  </a:lnTo>
                  <a:lnTo>
                    <a:pt x="6600" y="20758"/>
                  </a:lnTo>
                  <a:lnTo>
                    <a:pt x="7500" y="21132"/>
                  </a:lnTo>
                  <a:lnTo>
                    <a:pt x="8600" y="21413"/>
                  </a:lnTo>
                  <a:lnTo>
                    <a:pt x="9600" y="21600"/>
                  </a:lnTo>
                  <a:lnTo>
                    <a:pt x="11900" y="21600"/>
                  </a:lnTo>
                  <a:lnTo>
                    <a:pt x="12900" y="21413"/>
                  </a:lnTo>
                  <a:lnTo>
                    <a:pt x="14000" y="21132"/>
                  </a:lnTo>
                  <a:lnTo>
                    <a:pt x="15000" y="20758"/>
                  </a:lnTo>
                  <a:lnTo>
                    <a:pt x="15900" y="20291"/>
                  </a:lnTo>
                  <a:lnTo>
                    <a:pt x="16900" y="19823"/>
                  </a:lnTo>
                  <a:lnTo>
                    <a:pt x="17600" y="19075"/>
                  </a:lnTo>
                  <a:lnTo>
                    <a:pt x="18500" y="18421"/>
                  </a:lnTo>
                  <a:lnTo>
                    <a:pt x="19100" y="17673"/>
                  </a:lnTo>
                  <a:lnTo>
                    <a:pt x="19800" y="16831"/>
                  </a:lnTo>
                  <a:lnTo>
                    <a:pt x="20300" y="15896"/>
                  </a:lnTo>
                  <a:lnTo>
                    <a:pt x="20700" y="15055"/>
                  </a:lnTo>
                  <a:lnTo>
                    <a:pt x="21100" y="14026"/>
                  </a:lnTo>
                  <a:lnTo>
                    <a:pt x="21400" y="12904"/>
                  </a:lnTo>
                  <a:lnTo>
                    <a:pt x="21600" y="11969"/>
                  </a:lnTo>
                  <a:lnTo>
                    <a:pt x="21600" y="9631"/>
                  </a:lnTo>
                  <a:lnTo>
                    <a:pt x="21400" y="8696"/>
                  </a:lnTo>
                  <a:lnTo>
                    <a:pt x="21100" y="7574"/>
                  </a:lnTo>
                  <a:lnTo>
                    <a:pt x="20700" y="6545"/>
                  </a:lnTo>
                  <a:lnTo>
                    <a:pt x="20300" y="5704"/>
                  </a:lnTo>
                  <a:lnTo>
                    <a:pt x="19800" y="4769"/>
                  </a:lnTo>
                  <a:lnTo>
                    <a:pt x="19100" y="3834"/>
                  </a:lnTo>
                  <a:lnTo>
                    <a:pt x="18500" y="3179"/>
                  </a:lnTo>
                  <a:lnTo>
                    <a:pt x="17600" y="2525"/>
                  </a:lnTo>
                  <a:lnTo>
                    <a:pt x="16900" y="1777"/>
                  </a:lnTo>
                  <a:lnTo>
                    <a:pt x="15900" y="1309"/>
                  </a:lnTo>
                  <a:lnTo>
                    <a:pt x="15000" y="748"/>
                  </a:lnTo>
                  <a:lnTo>
                    <a:pt x="14000" y="468"/>
                  </a:lnTo>
                  <a:lnTo>
                    <a:pt x="12900" y="187"/>
                  </a:lnTo>
                  <a:lnTo>
                    <a:pt x="11900" y="0"/>
                  </a:lnTo>
                  <a:lnTo>
                    <a:pt x="10800"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57" name="Freeform 10172">
              <a:extLst>
                <a:ext uri="{FF2B5EF4-FFF2-40B4-BE49-F238E27FC236}">
                  <a16:creationId xmlns:a16="http://schemas.microsoft.com/office/drawing/2014/main" id="{5C3603FA-07AA-43CD-8F28-66D62ED8B3E6}"/>
                </a:ext>
              </a:extLst>
            </p:cNvPr>
            <p:cNvSpPr>
              <a:spLocks noChangeArrowheads="1"/>
            </p:cNvSpPr>
            <p:nvPr/>
          </p:nvSpPr>
          <p:spPr bwMode="auto">
            <a:xfrm>
              <a:off x="182207" y="104077"/>
              <a:ext cx="77892" cy="80062"/>
            </a:xfrm>
            <a:custGeom>
              <a:avLst/>
              <a:gdLst>
                <a:gd name="T0" fmla="*/ 140444 w 21600"/>
                <a:gd name="T1" fmla="*/ 148378 h 21600"/>
                <a:gd name="T2" fmla="*/ 140444 w 21600"/>
                <a:gd name="T3" fmla="*/ 148378 h 21600"/>
                <a:gd name="T4" fmla="*/ 140444 w 21600"/>
                <a:gd name="T5" fmla="*/ 148378 h 21600"/>
                <a:gd name="T6" fmla="*/ 140444 w 21600"/>
                <a:gd name="T7" fmla="*/ 14837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6683" y="11839"/>
                  </a:moveTo>
                  <a:lnTo>
                    <a:pt x="6683" y="10122"/>
                  </a:lnTo>
                  <a:lnTo>
                    <a:pt x="8330" y="10122"/>
                  </a:lnTo>
                  <a:lnTo>
                    <a:pt x="8233" y="9218"/>
                  </a:lnTo>
                  <a:lnTo>
                    <a:pt x="8136" y="8224"/>
                  </a:lnTo>
                  <a:lnTo>
                    <a:pt x="8233" y="7411"/>
                  </a:lnTo>
                  <a:lnTo>
                    <a:pt x="8427" y="6597"/>
                  </a:lnTo>
                  <a:lnTo>
                    <a:pt x="8814" y="5965"/>
                  </a:lnTo>
                  <a:lnTo>
                    <a:pt x="9299" y="5332"/>
                  </a:lnTo>
                  <a:lnTo>
                    <a:pt x="9880" y="4880"/>
                  </a:lnTo>
                  <a:lnTo>
                    <a:pt x="10558" y="4609"/>
                  </a:lnTo>
                  <a:lnTo>
                    <a:pt x="11430" y="4428"/>
                  </a:lnTo>
                  <a:lnTo>
                    <a:pt x="12301" y="4338"/>
                  </a:lnTo>
                  <a:lnTo>
                    <a:pt x="13076" y="4338"/>
                  </a:lnTo>
                  <a:lnTo>
                    <a:pt x="13657" y="4428"/>
                  </a:lnTo>
                  <a:lnTo>
                    <a:pt x="14239" y="4609"/>
                  </a:lnTo>
                  <a:lnTo>
                    <a:pt x="14529" y="4790"/>
                  </a:lnTo>
                  <a:lnTo>
                    <a:pt x="14142" y="6597"/>
                  </a:lnTo>
                  <a:lnTo>
                    <a:pt x="13754" y="6417"/>
                  </a:lnTo>
                  <a:lnTo>
                    <a:pt x="12979" y="6236"/>
                  </a:lnTo>
                  <a:lnTo>
                    <a:pt x="11914" y="6236"/>
                  </a:lnTo>
                  <a:lnTo>
                    <a:pt x="11430" y="6417"/>
                  </a:lnTo>
                  <a:lnTo>
                    <a:pt x="10848" y="6778"/>
                  </a:lnTo>
                  <a:lnTo>
                    <a:pt x="10558" y="7230"/>
                  </a:lnTo>
                  <a:lnTo>
                    <a:pt x="10364" y="7953"/>
                  </a:lnTo>
                  <a:lnTo>
                    <a:pt x="10364" y="8315"/>
                  </a:lnTo>
                  <a:lnTo>
                    <a:pt x="10461" y="9309"/>
                  </a:lnTo>
                  <a:lnTo>
                    <a:pt x="10558" y="10122"/>
                  </a:lnTo>
                  <a:lnTo>
                    <a:pt x="13367" y="10122"/>
                  </a:lnTo>
                  <a:lnTo>
                    <a:pt x="13367" y="11839"/>
                  </a:lnTo>
                  <a:lnTo>
                    <a:pt x="10848" y="11839"/>
                  </a:lnTo>
                  <a:lnTo>
                    <a:pt x="10848" y="12653"/>
                  </a:lnTo>
                  <a:lnTo>
                    <a:pt x="10655" y="13556"/>
                  </a:lnTo>
                  <a:lnTo>
                    <a:pt x="10461" y="14008"/>
                  </a:lnTo>
                  <a:lnTo>
                    <a:pt x="10267" y="14551"/>
                  </a:lnTo>
                  <a:lnTo>
                    <a:pt x="9977" y="14912"/>
                  </a:lnTo>
                  <a:lnTo>
                    <a:pt x="9589" y="15274"/>
                  </a:lnTo>
                  <a:lnTo>
                    <a:pt x="9589" y="15364"/>
                  </a:lnTo>
                  <a:lnTo>
                    <a:pt x="15110" y="15364"/>
                  </a:lnTo>
                  <a:lnTo>
                    <a:pt x="15110" y="17262"/>
                  </a:lnTo>
                  <a:lnTo>
                    <a:pt x="6490" y="17262"/>
                  </a:lnTo>
                  <a:lnTo>
                    <a:pt x="6490" y="15997"/>
                  </a:lnTo>
                  <a:lnTo>
                    <a:pt x="7265" y="15454"/>
                  </a:lnTo>
                  <a:lnTo>
                    <a:pt x="7749" y="15093"/>
                  </a:lnTo>
                  <a:lnTo>
                    <a:pt x="8039" y="14731"/>
                  </a:lnTo>
                  <a:lnTo>
                    <a:pt x="8330" y="14279"/>
                  </a:lnTo>
                  <a:lnTo>
                    <a:pt x="8524" y="13828"/>
                  </a:lnTo>
                  <a:lnTo>
                    <a:pt x="8621" y="13376"/>
                  </a:lnTo>
                  <a:lnTo>
                    <a:pt x="8621" y="11839"/>
                  </a:lnTo>
                  <a:lnTo>
                    <a:pt x="6683" y="11839"/>
                  </a:lnTo>
                  <a:close/>
                  <a:moveTo>
                    <a:pt x="10848" y="0"/>
                  </a:moveTo>
                  <a:lnTo>
                    <a:pt x="9686" y="90"/>
                  </a:lnTo>
                  <a:lnTo>
                    <a:pt x="8621" y="181"/>
                  </a:lnTo>
                  <a:lnTo>
                    <a:pt x="7652" y="452"/>
                  </a:lnTo>
                  <a:lnTo>
                    <a:pt x="6587" y="813"/>
                  </a:lnTo>
                  <a:lnTo>
                    <a:pt x="5618" y="1356"/>
                  </a:lnTo>
                  <a:lnTo>
                    <a:pt x="4746" y="1808"/>
                  </a:lnTo>
                  <a:lnTo>
                    <a:pt x="3874" y="2440"/>
                  </a:lnTo>
                  <a:lnTo>
                    <a:pt x="3100" y="3163"/>
                  </a:lnTo>
                  <a:lnTo>
                    <a:pt x="2422" y="3886"/>
                  </a:lnTo>
                  <a:lnTo>
                    <a:pt x="1259" y="5694"/>
                  </a:lnTo>
                  <a:lnTo>
                    <a:pt x="775" y="6597"/>
                  </a:lnTo>
                  <a:lnTo>
                    <a:pt x="387" y="7592"/>
                  </a:lnTo>
                  <a:lnTo>
                    <a:pt x="194" y="8676"/>
                  </a:lnTo>
                  <a:lnTo>
                    <a:pt x="0" y="9670"/>
                  </a:lnTo>
                  <a:lnTo>
                    <a:pt x="0" y="11930"/>
                  </a:lnTo>
                  <a:lnTo>
                    <a:pt x="194" y="12924"/>
                  </a:lnTo>
                  <a:lnTo>
                    <a:pt x="387" y="14008"/>
                  </a:lnTo>
                  <a:lnTo>
                    <a:pt x="775" y="15003"/>
                  </a:lnTo>
                  <a:lnTo>
                    <a:pt x="1259" y="15997"/>
                  </a:lnTo>
                  <a:lnTo>
                    <a:pt x="1840" y="16810"/>
                  </a:lnTo>
                  <a:lnTo>
                    <a:pt x="2422" y="17714"/>
                  </a:lnTo>
                  <a:lnTo>
                    <a:pt x="3100" y="18437"/>
                  </a:lnTo>
                  <a:lnTo>
                    <a:pt x="3874" y="19160"/>
                  </a:lnTo>
                  <a:lnTo>
                    <a:pt x="4746" y="19792"/>
                  </a:lnTo>
                  <a:lnTo>
                    <a:pt x="5618" y="20244"/>
                  </a:lnTo>
                  <a:lnTo>
                    <a:pt x="6587" y="20787"/>
                  </a:lnTo>
                  <a:lnTo>
                    <a:pt x="7458" y="21148"/>
                  </a:lnTo>
                  <a:lnTo>
                    <a:pt x="8621" y="21419"/>
                  </a:lnTo>
                  <a:lnTo>
                    <a:pt x="9686" y="21510"/>
                  </a:lnTo>
                  <a:lnTo>
                    <a:pt x="10848" y="21600"/>
                  </a:lnTo>
                  <a:lnTo>
                    <a:pt x="11817" y="21510"/>
                  </a:lnTo>
                  <a:lnTo>
                    <a:pt x="12979" y="21419"/>
                  </a:lnTo>
                  <a:lnTo>
                    <a:pt x="14045" y="21148"/>
                  </a:lnTo>
                  <a:lnTo>
                    <a:pt x="15013" y="20787"/>
                  </a:lnTo>
                  <a:lnTo>
                    <a:pt x="15982" y="20244"/>
                  </a:lnTo>
                  <a:lnTo>
                    <a:pt x="16757" y="19792"/>
                  </a:lnTo>
                  <a:lnTo>
                    <a:pt x="17726" y="19160"/>
                  </a:lnTo>
                  <a:lnTo>
                    <a:pt x="18404" y="18437"/>
                  </a:lnTo>
                  <a:lnTo>
                    <a:pt x="19178" y="17714"/>
                  </a:lnTo>
                  <a:lnTo>
                    <a:pt x="19760" y="16810"/>
                  </a:lnTo>
                  <a:lnTo>
                    <a:pt x="20244" y="15997"/>
                  </a:lnTo>
                  <a:lnTo>
                    <a:pt x="20825" y="15003"/>
                  </a:lnTo>
                  <a:lnTo>
                    <a:pt x="21116" y="14008"/>
                  </a:lnTo>
                  <a:lnTo>
                    <a:pt x="21406" y="12924"/>
                  </a:lnTo>
                  <a:lnTo>
                    <a:pt x="21503" y="11930"/>
                  </a:lnTo>
                  <a:lnTo>
                    <a:pt x="21600" y="10755"/>
                  </a:lnTo>
                  <a:lnTo>
                    <a:pt x="21503" y="9670"/>
                  </a:lnTo>
                  <a:lnTo>
                    <a:pt x="21406" y="8676"/>
                  </a:lnTo>
                  <a:lnTo>
                    <a:pt x="21116" y="7592"/>
                  </a:lnTo>
                  <a:lnTo>
                    <a:pt x="20825" y="6597"/>
                  </a:lnTo>
                  <a:lnTo>
                    <a:pt x="20244" y="5694"/>
                  </a:lnTo>
                  <a:lnTo>
                    <a:pt x="19760" y="4790"/>
                  </a:lnTo>
                  <a:lnTo>
                    <a:pt x="19178" y="3886"/>
                  </a:lnTo>
                  <a:lnTo>
                    <a:pt x="18404" y="3163"/>
                  </a:lnTo>
                  <a:lnTo>
                    <a:pt x="17726" y="2440"/>
                  </a:lnTo>
                  <a:lnTo>
                    <a:pt x="16757" y="1808"/>
                  </a:lnTo>
                  <a:lnTo>
                    <a:pt x="15982" y="1356"/>
                  </a:lnTo>
                  <a:lnTo>
                    <a:pt x="15013" y="813"/>
                  </a:lnTo>
                  <a:lnTo>
                    <a:pt x="14045" y="452"/>
                  </a:lnTo>
                  <a:lnTo>
                    <a:pt x="12979" y="181"/>
                  </a:lnTo>
                  <a:lnTo>
                    <a:pt x="11817" y="90"/>
                  </a:lnTo>
                  <a:lnTo>
                    <a:pt x="10848"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58" name="Freeform 10173">
              <a:extLst>
                <a:ext uri="{FF2B5EF4-FFF2-40B4-BE49-F238E27FC236}">
                  <a16:creationId xmlns:a16="http://schemas.microsoft.com/office/drawing/2014/main" id="{46FB1398-D64B-4F78-B518-74B2661C1D98}"/>
                </a:ext>
              </a:extLst>
            </p:cNvPr>
            <p:cNvSpPr>
              <a:spLocks noChangeArrowheads="1"/>
            </p:cNvSpPr>
            <p:nvPr/>
          </p:nvSpPr>
          <p:spPr bwMode="auto">
            <a:xfrm>
              <a:off x="-2" y="174796"/>
              <a:ext cx="296264" cy="120092"/>
            </a:xfrm>
            <a:custGeom>
              <a:avLst/>
              <a:gdLst>
                <a:gd name="T0" fmla="*/ 2031768 w 21600"/>
                <a:gd name="T1" fmla="*/ 333845 h 21600"/>
                <a:gd name="T2" fmla="*/ 2031768 w 21600"/>
                <a:gd name="T3" fmla="*/ 333845 h 21600"/>
                <a:gd name="T4" fmla="*/ 2031768 w 21600"/>
                <a:gd name="T5" fmla="*/ 333845 h 21600"/>
                <a:gd name="T6" fmla="*/ 2031768 w 21600"/>
                <a:gd name="T7" fmla="*/ 3338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970" y="4994"/>
                  </a:moveTo>
                  <a:lnTo>
                    <a:pt x="3046" y="4994"/>
                  </a:lnTo>
                  <a:lnTo>
                    <a:pt x="3122" y="4934"/>
                  </a:lnTo>
                  <a:lnTo>
                    <a:pt x="3274" y="4693"/>
                  </a:lnTo>
                  <a:lnTo>
                    <a:pt x="3376" y="4513"/>
                  </a:lnTo>
                  <a:lnTo>
                    <a:pt x="3503" y="4272"/>
                  </a:lnTo>
                  <a:lnTo>
                    <a:pt x="3680" y="4091"/>
                  </a:lnTo>
                  <a:lnTo>
                    <a:pt x="3807" y="3911"/>
                  </a:lnTo>
                  <a:lnTo>
                    <a:pt x="3960" y="3730"/>
                  </a:lnTo>
                  <a:lnTo>
                    <a:pt x="4137" y="3610"/>
                  </a:lnTo>
                  <a:lnTo>
                    <a:pt x="4290" y="3490"/>
                  </a:lnTo>
                  <a:lnTo>
                    <a:pt x="4467" y="3490"/>
                  </a:lnTo>
                  <a:lnTo>
                    <a:pt x="4620" y="3430"/>
                  </a:lnTo>
                  <a:lnTo>
                    <a:pt x="11143" y="3430"/>
                  </a:lnTo>
                  <a:lnTo>
                    <a:pt x="11320" y="3490"/>
                  </a:lnTo>
                  <a:lnTo>
                    <a:pt x="11498" y="3610"/>
                  </a:lnTo>
                  <a:lnTo>
                    <a:pt x="11701" y="3670"/>
                  </a:lnTo>
                  <a:lnTo>
                    <a:pt x="11853" y="3911"/>
                  </a:lnTo>
                  <a:lnTo>
                    <a:pt x="12056" y="4091"/>
                  </a:lnTo>
                  <a:lnTo>
                    <a:pt x="12209" y="4332"/>
                  </a:lnTo>
                  <a:lnTo>
                    <a:pt x="12336" y="4573"/>
                  </a:lnTo>
                  <a:lnTo>
                    <a:pt x="12488" y="4813"/>
                  </a:lnTo>
                  <a:lnTo>
                    <a:pt x="12615" y="5235"/>
                  </a:lnTo>
                  <a:lnTo>
                    <a:pt x="12716" y="5535"/>
                  </a:lnTo>
                  <a:lnTo>
                    <a:pt x="12818" y="6017"/>
                  </a:lnTo>
                  <a:lnTo>
                    <a:pt x="12894" y="6438"/>
                  </a:lnTo>
                  <a:lnTo>
                    <a:pt x="12945" y="6919"/>
                  </a:lnTo>
                  <a:lnTo>
                    <a:pt x="12970" y="7401"/>
                  </a:lnTo>
                  <a:lnTo>
                    <a:pt x="12970" y="8544"/>
                  </a:lnTo>
                  <a:lnTo>
                    <a:pt x="12919" y="9025"/>
                  </a:lnTo>
                  <a:lnTo>
                    <a:pt x="12843" y="9326"/>
                  </a:lnTo>
                  <a:lnTo>
                    <a:pt x="12742" y="9567"/>
                  </a:lnTo>
                  <a:lnTo>
                    <a:pt x="12564" y="9747"/>
                  </a:lnTo>
                  <a:lnTo>
                    <a:pt x="12488" y="9867"/>
                  </a:lnTo>
                  <a:lnTo>
                    <a:pt x="7843" y="9867"/>
                  </a:lnTo>
                  <a:lnTo>
                    <a:pt x="7767" y="9928"/>
                  </a:lnTo>
                  <a:lnTo>
                    <a:pt x="7640" y="9988"/>
                  </a:lnTo>
                  <a:lnTo>
                    <a:pt x="7488" y="10228"/>
                  </a:lnTo>
                  <a:lnTo>
                    <a:pt x="7437" y="10409"/>
                  </a:lnTo>
                  <a:lnTo>
                    <a:pt x="7386" y="10650"/>
                  </a:lnTo>
                  <a:lnTo>
                    <a:pt x="7361" y="10950"/>
                  </a:lnTo>
                  <a:lnTo>
                    <a:pt x="7310" y="11191"/>
                  </a:lnTo>
                  <a:lnTo>
                    <a:pt x="7361" y="11432"/>
                  </a:lnTo>
                  <a:lnTo>
                    <a:pt x="7386" y="11672"/>
                  </a:lnTo>
                  <a:lnTo>
                    <a:pt x="7437" y="11913"/>
                  </a:lnTo>
                  <a:lnTo>
                    <a:pt x="7488" y="12094"/>
                  </a:lnTo>
                  <a:lnTo>
                    <a:pt x="7564" y="12274"/>
                  </a:lnTo>
                  <a:lnTo>
                    <a:pt x="7640" y="12334"/>
                  </a:lnTo>
                  <a:lnTo>
                    <a:pt x="7767" y="12455"/>
                  </a:lnTo>
                  <a:lnTo>
                    <a:pt x="13402" y="12455"/>
                  </a:lnTo>
                  <a:lnTo>
                    <a:pt x="13833" y="12334"/>
                  </a:lnTo>
                  <a:lnTo>
                    <a:pt x="14087" y="12214"/>
                  </a:lnTo>
                  <a:lnTo>
                    <a:pt x="14315" y="12094"/>
                  </a:lnTo>
                  <a:lnTo>
                    <a:pt x="14595" y="11913"/>
                  </a:lnTo>
                  <a:lnTo>
                    <a:pt x="14848" y="11672"/>
                  </a:lnTo>
                  <a:lnTo>
                    <a:pt x="15458" y="11071"/>
                  </a:lnTo>
                  <a:lnTo>
                    <a:pt x="15762" y="10650"/>
                  </a:lnTo>
                  <a:lnTo>
                    <a:pt x="16016" y="10168"/>
                  </a:lnTo>
                  <a:lnTo>
                    <a:pt x="16321" y="9627"/>
                  </a:lnTo>
                  <a:lnTo>
                    <a:pt x="16625" y="9025"/>
                  </a:lnTo>
                  <a:lnTo>
                    <a:pt x="16879" y="8303"/>
                  </a:lnTo>
                  <a:lnTo>
                    <a:pt x="17158" y="7521"/>
                  </a:lnTo>
                  <a:lnTo>
                    <a:pt x="17158" y="7461"/>
                  </a:lnTo>
                  <a:lnTo>
                    <a:pt x="17336" y="6919"/>
                  </a:lnTo>
                  <a:lnTo>
                    <a:pt x="17539" y="6378"/>
                  </a:lnTo>
                  <a:lnTo>
                    <a:pt x="17717" y="5957"/>
                  </a:lnTo>
                  <a:lnTo>
                    <a:pt x="17920" y="5596"/>
                  </a:lnTo>
                  <a:lnTo>
                    <a:pt x="18123" y="5355"/>
                  </a:lnTo>
                  <a:lnTo>
                    <a:pt x="18351" y="5174"/>
                  </a:lnTo>
                  <a:lnTo>
                    <a:pt x="18554" y="5054"/>
                  </a:lnTo>
                  <a:lnTo>
                    <a:pt x="18808" y="4994"/>
                  </a:lnTo>
                  <a:lnTo>
                    <a:pt x="19214" y="5114"/>
                  </a:lnTo>
                  <a:lnTo>
                    <a:pt x="19569" y="5355"/>
                  </a:lnTo>
                  <a:lnTo>
                    <a:pt x="19823" y="5656"/>
                  </a:lnTo>
                  <a:lnTo>
                    <a:pt x="20026" y="6017"/>
                  </a:lnTo>
                  <a:lnTo>
                    <a:pt x="20331" y="6679"/>
                  </a:lnTo>
                  <a:lnTo>
                    <a:pt x="20483" y="7100"/>
                  </a:lnTo>
                  <a:lnTo>
                    <a:pt x="20534" y="7340"/>
                  </a:lnTo>
                  <a:lnTo>
                    <a:pt x="20559" y="7401"/>
                  </a:lnTo>
                  <a:lnTo>
                    <a:pt x="20509" y="7701"/>
                  </a:lnTo>
                  <a:lnTo>
                    <a:pt x="20382" y="8183"/>
                  </a:lnTo>
                  <a:lnTo>
                    <a:pt x="20229" y="8604"/>
                  </a:lnTo>
                  <a:lnTo>
                    <a:pt x="20102" y="8965"/>
                  </a:lnTo>
                  <a:lnTo>
                    <a:pt x="19849" y="9567"/>
                  </a:lnTo>
                  <a:lnTo>
                    <a:pt x="19569" y="10349"/>
                  </a:lnTo>
                  <a:lnTo>
                    <a:pt x="19239" y="11071"/>
                  </a:lnTo>
                  <a:lnTo>
                    <a:pt x="18859" y="11913"/>
                  </a:lnTo>
                  <a:lnTo>
                    <a:pt x="18427" y="12635"/>
                  </a:lnTo>
                  <a:lnTo>
                    <a:pt x="17970" y="13477"/>
                  </a:lnTo>
                  <a:lnTo>
                    <a:pt x="17463" y="14320"/>
                  </a:lnTo>
                  <a:lnTo>
                    <a:pt x="16904" y="15102"/>
                  </a:lnTo>
                  <a:lnTo>
                    <a:pt x="16321" y="15824"/>
                  </a:lnTo>
                  <a:lnTo>
                    <a:pt x="15686" y="16486"/>
                  </a:lnTo>
                  <a:lnTo>
                    <a:pt x="15026" y="17148"/>
                  </a:lnTo>
                  <a:lnTo>
                    <a:pt x="14315" y="17629"/>
                  </a:lnTo>
                  <a:lnTo>
                    <a:pt x="13554" y="18110"/>
                  </a:lnTo>
                  <a:lnTo>
                    <a:pt x="12818" y="18471"/>
                  </a:lnTo>
                  <a:lnTo>
                    <a:pt x="12412" y="18531"/>
                  </a:lnTo>
                  <a:lnTo>
                    <a:pt x="12006" y="18652"/>
                  </a:lnTo>
                  <a:lnTo>
                    <a:pt x="11574" y="18772"/>
                  </a:lnTo>
                  <a:lnTo>
                    <a:pt x="5127" y="18772"/>
                  </a:lnTo>
                  <a:lnTo>
                    <a:pt x="4949" y="18652"/>
                  </a:lnTo>
                  <a:lnTo>
                    <a:pt x="4746" y="18531"/>
                  </a:lnTo>
                  <a:lnTo>
                    <a:pt x="4594" y="18411"/>
                  </a:lnTo>
                  <a:lnTo>
                    <a:pt x="4239" y="18110"/>
                  </a:lnTo>
                  <a:lnTo>
                    <a:pt x="3909" y="17809"/>
                  </a:lnTo>
                  <a:lnTo>
                    <a:pt x="3452" y="17087"/>
                  </a:lnTo>
                  <a:lnTo>
                    <a:pt x="3274" y="16787"/>
                  </a:lnTo>
                  <a:lnTo>
                    <a:pt x="3122" y="16546"/>
                  </a:lnTo>
                  <a:lnTo>
                    <a:pt x="3046" y="16546"/>
                  </a:lnTo>
                  <a:lnTo>
                    <a:pt x="2970" y="16486"/>
                  </a:lnTo>
                  <a:lnTo>
                    <a:pt x="2944" y="16486"/>
                  </a:lnTo>
                  <a:lnTo>
                    <a:pt x="2944" y="4994"/>
                  </a:lnTo>
                  <a:lnTo>
                    <a:pt x="2970" y="4994"/>
                  </a:lnTo>
                  <a:close/>
                  <a:moveTo>
                    <a:pt x="914" y="4753"/>
                  </a:moveTo>
                  <a:lnTo>
                    <a:pt x="914" y="2166"/>
                  </a:lnTo>
                  <a:lnTo>
                    <a:pt x="1980" y="2166"/>
                  </a:lnTo>
                  <a:lnTo>
                    <a:pt x="1980" y="4753"/>
                  </a:lnTo>
                  <a:lnTo>
                    <a:pt x="914" y="4753"/>
                  </a:lnTo>
                  <a:close/>
                  <a:moveTo>
                    <a:pt x="2944" y="0"/>
                  </a:moveTo>
                  <a:lnTo>
                    <a:pt x="0" y="0"/>
                  </a:lnTo>
                  <a:lnTo>
                    <a:pt x="0" y="21600"/>
                  </a:lnTo>
                  <a:lnTo>
                    <a:pt x="2944" y="21600"/>
                  </a:lnTo>
                  <a:lnTo>
                    <a:pt x="2944" y="19374"/>
                  </a:lnTo>
                  <a:lnTo>
                    <a:pt x="3122" y="19614"/>
                  </a:lnTo>
                  <a:lnTo>
                    <a:pt x="3224" y="19795"/>
                  </a:lnTo>
                  <a:lnTo>
                    <a:pt x="3655" y="20336"/>
                  </a:lnTo>
                  <a:lnTo>
                    <a:pt x="4163" y="20878"/>
                  </a:lnTo>
                  <a:lnTo>
                    <a:pt x="4721" y="21239"/>
                  </a:lnTo>
                  <a:lnTo>
                    <a:pt x="5330" y="21359"/>
                  </a:lnTo>
                  <a:lnTo>
                    <a:pt x="11625" y="21359"/>
                  </a:lnTo>
                  <a:lnTo>
                    <a:pt x="12056" y="21299"/>
                  </a:lnTo>
                  <a:lnTo>
                    <a:pt x="12513" y="21179"/>
                  </a:lnTo>
                  <a:lnTo>
                    <a:pt x="12945" y="21058"/>
                  </a:lnTo>
                  <a:lnTo>
                    <a:pt x="13376" y="20878"/>
                  </a:lnTo>
                  <a:lnTo>
                    <a:pt x="13782" y="20637"/>
                  </a:lnTo>
                  <a:lnTo>
                    <a:pt x="14214" y="20457"/>
                  </a:lnTo>
                  <a:lnTo>
                    <a:pt x="14595" y="20216"/>
                  </a:lnTo>
                  <a:lnTo>
                    <a:pt x="15381" y="19554"/>
                  </a:lnTo>
                  <a:lnTo>
                    <a:pt x="16092" y="18953"/>
                  </a:lnTo>
                  <a:lnTo>
                    <a:pt x="16777" y="18170"/>
                  </a:lnTo>
                  <a:lnTo>
                    <a:pt x="17412" y="17328"/>
                  </a:lnTo>
                  <a:lnTo>
                    <a:pt x="18021" y="16486"/>
                  </a:lnTo>
                  <a:lnTo>
                    <a:pt x="18554" y="15583"/>
                  </a:lnTo>
                  <a:lnTo>
                    <a:pt x="19087" y="14801"/>
                  </a:lnTo>
                  <a:lnTo>
                    <a:pt x="19544" y="13899"/>
                  </a:lnTo>
                  <a:lnTo>
                    <a:pt x="19950" y="12996"/>
                  </a:lnTo>
                  <a:lnTo>
                    <a:pt x="20610" y="11432"/>
                  </a:lnTo>
                  <a:lnTo>
                    <a:pt x="20864" y="10710"/>
                  </a:lnTo>
                  <a:lnTo>
                    <a:pt x="21169" y="9928"/>
                  </a:lnTo>
                  <a:lnTo>
                    <a:pt x="21372" y="9085"/>
                  </a:lnTo>
                  <a:lnTo>
                    <a:pt x="21473" y="8604"/>
                  </a:lnTo>
                  <a:lnTo>
                    <a:pt x="21524" y="8183"/>
                  </a:lnTo>
                  <a:lnTo>
                    <a:pt x="21600" y="7701"/>
                  </a:lnTo>
                  <a:lnTo>
                    <a:pt x="21600" y="7220"/>
                  </a:lnTo>
                  <a:lnTo>
                    <a:pt x="21549" y="6739"/>
                  </a:lnTo>
                  <a:lnTo>
                    <a:pt x="21498" y="6318"/>
                  </a:lnTo>
                  <a:lnTo>
                    <a:pt x="21422" y="5957"/>
                  </a:lnTo>
                  <a:lnTo>
                    <a:pt x="21321" y="5535"/>
                  </a:lnTo>
                  <a:lnTo>
                    <a:pt x="21016" y="4693"/>
                  </a:lnTo>
                  <a:lnTo>
                    <a:pt x="20661" y="3971"/>
                  </a:lnTo>
                  <a:lnTo>
                    <a:pt x="20356" y="3369"/>
                  </a:lnTo>
                  <a:lnTo>
                    <a:pt x="20128" y="3129"/>
                  </a:lnTo>
                  <a:lnTo>
                    <a:pt x="19874" y="2828"/>
                  </a:lnTo>
                  <a:lnTo>
                    <a:pt x="19646" y="2647"/>
                  </a:lnTo>
                  <a:lnTo>
                    <a:pt x="19366" y="2527"/>
                  </a:lnTo>
                  <a:lnTo>
                    <a:pt x="19113" y="2407"/>
                  </a:lnTo>
                  <a:lnTo>
                    <a:pt x="18808" y="2347"/>
                  </a:lnTo>
                  <a:lnTo>
                    <a:pt x="18250" y="2467"/>
                  </a:lnTo>
                  <a:lnTo>
                    <a:pt x="17945" y="2708"/>
                  </a:lnTo>
                  <a:lnTo>
                    <a:pt x="17615" y="3069"/>
                  </a:lnTo>
                  <a:lnTo>
                    <a:pt x="17285" y="3490"/>
                  </a:lnTo>
                  <a:lnTo>
                    <a:pt x="16980" y="4152"/>
                  </a:lnTo>
                  <a:lnTo>
                    <a:pt x="16803" y="4513"/>
                  </a:lnTo>
                  <a:lnTo>
                    <a:pt x="16651" y="4934"/>
                  </a:lnTo>
                  <a:lnTo>
                    <a:pt x="16473" y="5415"/>
                  </a:lnTo>
                  <a:lnTo>
                    <a:pt x="16321" y="5957"/>
                  </a:lnTo>
                  <a:lnTo>
                    <a:pt x="16041" y="6739"/>
                  </a:lnTo>
                  <a:lnTo>
                    <a:pt x="15762" y="7461"/>
                  </a:lnTo>
                  <a:lnTo>
                    <a:pt x="15432" y="8062"/>
                  </a:lnTo>
                  <a:lnTo>
                    <a:pt x="15128" y="8544"/>
                  </a:lnTo>
                  <a:lnTo>
                    <a:pt x="14798" y="8965"/>
                  </a:lnTo>
                  <a:lnTo>
                    <a:pt x="14493" y="9266"/>
                  </a:lnTo>
                  <a:lnTo>
                    <a:pt x="14188" y="9506"/>
                  </a:lnTo>
                  <a:lnTo>
                    <a:pt x="13884" y="9627"/>
                  </a:lnTo>
                  <a:lnTo>
                    <a:pt x="13935" y="9326"/>
                  </a:lnTo>
                  <a:lnTo>
                    <a:pt x="13960" y="8965"/>
                  </a:lnTo>
                  <a:lnTo>
                    <a:pt x="14011" y="8002"/>
                  </a:lnTo>
                  <a:lnTo>
                    <a:pt x="13985" y="7220"/>
                  </a:lnTo>
                  <a:lnTo>
                    <a:pt x="13884" y="5776"/>
                  </a:lnTo>
                  <a:lnTo>
                    <a:pt x="13782" y="5174"/>
                  </a:lnTo>
                  <a:lnTo>
                    <a:pt x="13681" y="4513"/>
                  </a:lnTo>
                  <a:lnTo>
                    <a:pt x="13503" y="3971"/>
                  </a:lnTo>
                  <a:lnTo>
                    <a:pt x="13351" y="3369"/>
                  </a:lnTo>
                  <a:lnTo>
                    <a:pt x="13148" y="2828"/>
                  </a:lnTo>
                  <a:lnTo>
                    <a:pt x="12945" y="2407"/>
                  </a:lnTo>
                  <a:lnTo>
                    <a:pt x="12691" y="2046"/>
                  </a:lnTo>
                  <a:lnTo>
                    <a:pt x="12463" y="1625"/>
                  </a:lnTo>
                  <a:lnTo>
                    <a:pt x="12183" y="1384"/>
                  </a:lnTo>
                  <a:lnTo>
                    <a:pt x="11879" y="1143"/>
                  </a:lnTo>
                  <a:lnTo>
                    <a:pt x="11600" y="963"/>
                  </a:lnTo>
                  <a:lnTo>
                    <a:pt x="11295" y="842"/>
                  </a:lnTo>
                  <a:lnTo>
                    <a:pt x="10965" y="782"/>
                  </a:lnTo>
                  <a:lnTo>
                    <a:pt x="4620" y="782"/>
                  </a:lnTo>
                  <a:lnTo>
                    <a:pt x="4416" y="842"/>
                  </a:lnTo>
                  <a:lnTo>
                    <a:pt x="4188" y="963"/>
                  </a:lnTo>
                  <a:lnTo>
                    <a:pt x="3960" y="1023"/>
                  </a:lnTo>
                  <a:lnTo>
                    <a:pt x="3757" y="1143"/>
                  </a:lnTo>
                  <a:lnTo>
                    <a:pt x="3528" y="1324"/>
                  </a:lnTo>
                  <a:lnTo>
                    <a:pt x="3350" y="1564"/>
                  </a:lnTo>
                  <a:lnTo>
                    <a:pt x="3122" y="1745"/>
                  </a:lnTo>
                  <a:lnTo>
                    <a:pt x="2944" y="2106"/>
                  </a:lnTo>
                  <a:lnTo>
                    <a:pt x="2944"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grpSp>
      <p:grpSp>
        <p:nvGrpSpPr>
          <p:cNvPr id="159" name="Group 186">
            <a:extLst>
              <a:ext uri="{FF2B5EF4-FFF2-40B4-BE49-F238E27FC236}">
                <a16:creationId xmlns:a16="http://schemas.microsoft.com/office/drawing/2014/main" id="{C7F6C1AE-361F-429E-AD7F-480AD5B9A5E4}"/>
              </a:ext>
            </a:extLst>
          </p:cNvPr>
          <p:cNvGrpSpPr>
            <a:grpSpLocks/>
          </p:cNvGrpSpPr>
          <p:nvPr/>
        </p:nvGrpSpPr>
        <p:grpSpPr bwMode="auto">
          <a:xfrm>
            <a:off x="4741526" y="1449750"/>
            <a:ext cx="323460" cy="255362"/>
            <a:chOff x="0" y="0"/>
            <a:chExt cx="393082" cy="310318"/>
          </a:xfrm>
        </p:grpSpPr>
        <p:sp>
          <p:nvSpPr>
            <p:cNvPr id="160" name="Freeform 5921">
              <a:extLst>
                <a:ext uri="{FF2B5EF4-FFF2-40B4-BE49-F238E27FC236}">
                  <a16:creationId xmlns:a16="http://schemas.microsoft.com/office/drawing/2014/main" id="{9B5652C0-4798-461A-A1B7-DE64F7639252}"/>
                </a:ext>
              </a:extLst>
            </p:cNvPr>
            <p:cNvSpPr/>
            <p:nvPr/>
          </p:nvSpPr>
          <p:spPr>
            <a:xfrm>
              <a:off x="273725" y="0"/>
              <a:ext cx="12731" cy="445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9496"/>
                  </a:lnTo>
                  <a:lnTo>
                    <a:pt x="10971" y="20478"/>
                  </a:lnTo>
                  <a:lnTo>
                    <a:pt x="16457" y="21039"/>
                  </a:lnTo>
                  <a:lnTo>
                    <a:pt x="21600" y="2160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1" name="Freeform 5922">
              <a:extLst>
                <a:ext uri="{FF2B5EF4-FFF2-40B4-BE49-F238E27FC236}">
                  <a16:creationId xmlns:a16="http://schemas.microsoft.com/office/drawing/2014/main" id="{1A83FCF2-7F2D-4C09-A79D-3463332931E3}"/>
                </a:ext>
              </a:extLst>
            </p:cNvPr>
            <p:cNvSpPr/>
            <p:nvPr/>
          </p:nvSpPr>
          <p:spPr>
            <a:xfrm>
              <a:off x="246671" y="0"/>
              <a:ext cx="12731" cy="3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0862"/>
                  </a:lnTo>
                  <a:lnTo>
                    <a:pt x="5738" y="20954"/>
                  </a:lnTo>
                  <a:lnTo>
                    <a:pt x="11137" y="21138"/>
                  </a:lnTo>
                  <a:lnTo>
                    <a:pt x="16200" y="21323"/>
                  </a:lnTo>
                  <a:lnTo>
                    <a:pt x="21600" y="2160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2" name="Freeform 5923">
              <a:extLst>
                <a:ext uri="{FF2B5EF4-FFF2-40B4-BE49-F238E27FC236}">
                  <a16:creationId xmlns:a16="http://schemas.microsoft.com/office/drawing/2014/main" id="{79BDFB1A-CBDD-4F45-A956-18368F691197}"/>
                </a:ext>
              </a:extLst>
            </p:cNvPr>
            <p:cNvSpPr/>
            <p:nvPr/>
          </p:nvSpPr>
          <p:spPr>
            <a:xfrm>
              <a:off x="227574" y="0"/>
              <a:ext cx="12731" cy="3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316"/>
                  </a:moveTo>
                  <a:lnTo>
                    <a:pt x="21600" y="0"/>
                  </a:lnTo>
                  <a:lnTo>
                    <a:pt x="0" y="0"/>
                  </a:lnTo>
                  <a:lnTo>
                    <a:pt x="0" y="21600"/>
                  </a:lnTo>
                  <a:lnTo>
                    <a:pt x="5554" y="21505"/>
                  </a:lnTo>
                  <a:lnTo>
                    <a:pt x="10491" y="21411"/>
                  </a:lnTo>
                  <a:lnTo>
                    <a:pt x="16046" y="21411"/>
                  </a:lnTo>
                  <a:lnTo>
                    <a:pt x="21600" y="21316"/>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3" name="Freeform 5924">
              <a:extLst>
                <a:ext uri="{FF2B5EF4-FFF2-40B4-BE49-F238E27FC236}">
                  <a16:creationId xmlns:a16="http://schemas.microsoft.com/office/drawing/2014/main" id="{3122EA8B-AAB3-4999-9C88-9E3EAD2A3E2C}"/>
                </a:ext>
              </a:extLst>
            </p:cNvPr>
            <p:cNvSpPr/>
            <p:nvPr/>
          </p:nvSpPr>
          <p:spPr>
            <a:xfrm>
              <a:off x="208477" y="0"/>
              <a:ext cx="15914" cy="39784"/>
            </a:xfrm>
            <a:custGeom>
              <a:avLst/>
              <a:gdLst/>
              <a:ahLst/>
              <a:cxnLst>
                <a:cxn ang="0">
                  <a:pos x="wd2" y="hd2"/>
                </a:cxn>
                <a:cxn ang="5400000">
                  <a:pos x="wd2" y="hd2"/>
                </a:cxn>
                <a:cxn ang="10800000">
                  <a:pos x="wd2" y="hd2"/>
                </a:cxn>
                <a:cxn ang="16200000">
                  <a:pos x="wd2" y="hd2"/>
                </a:cxn>
              </a:cxnLst>
              <a:rect l="0" t="0" r="r" b="b"/>
              <a:pathLst>
                <a:path w="21600" h="21600" extrusionOk="0">
                  <a:moveTo>
                    <a:pt x="13886" y="19417"/>
                  </a:moveTo>
                  <a:lnTo>
                    <a:pt x="15771" y="19183"/>
                  </a:lnTo>
                  <a:lnTo>
                    <a:pt x="17829" y="18949"/>
                  </a:lnTo>
                  <a:lnTo>
                    <a:pt x="19543" y="18793"/>
                  </a:lnTo>
                  <a:lnTo>
                    <a:pt x="21600" y="18637"/>
                  </a:lnTo>
                  <a:lnTo>
                    <a:pt x="21600" y="0"/>
                  </a:lnTo>
                  <a:lnTo>
                    <a:pt x="0" y="0"/>
                  </a:lnTo>
                  <a:lnTo>
                    <a:pt x="0" y="21600"/>
                  </a:lnTo>
                  <a:lnTo>
                    <a:pt x="3257" y="20976"/>
                  </a:lnTo>
                  <a:lnTo>
                    <a:pt x="6686" y="20430"/>
                  </a:lnTo>
                  <a:lnTo>
                    <a:pt x="10286" y="19884"/>
                  </a:lnTo>
                  <a:lnTo>
                    <a:pt x="13886" y="19417"/>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4" name="Freeform 5925">
              <a:extLst>
                <a:ext uri="{FF2B5EF4-FFF2-40B4-BE49-F238E27FC236}">
                  <a16:creationId xmlns:a16="http://schemas.microsoft.com/office/drawing/2014/main" id="{21F488ED-E4FC-4EF9-ABDE-C53611EC321E}"/>
                </a:ext>
              </a:extLst>
            </p:cNvPr>
            <p:cNvSpPr/>
            <p:nvPr/>
          </p:nvSpPr>
          <p:spPr>
            <a:xfrm>
              <a:off x="186197" y="0"/>
              <a:ext cx="12731" cy="50924"/>
            </a:xfrm>
            <a:custGeom>
              <a:avLst/>
              <a:gdLst/>
              <a:ahLst/>
              <a:cxnLst>
                <a:cxn ang="0">
                  <a:pos x="wd2" y="hd2"/>
                </a:cxn>
                <a:cxn ang="5400000">
                  <a:pos x="wd2" y="hd2"/>
                </a:cxn>
                <a:cxn ang="10800000">
                  <a:pos x="wd2" y="hd2"/>
                </a:cxn>
                <a:cxn ang="16200000">
                  <a:pos x="wd2" y="hd2"/>
                </a:cxn>
              </a:cxnLst>
              <a:rect l="0" t="0" r="r" b="b"/>
              <a:pathLst>
                <a:path w="21600" h="21600" extrusionOk="0">
                  <a:moveTo>
                    <a:pt x="21600" y="20193"/>
                  </a:moveTo>
                  <a:lnTo>
                    <a:pt x="21600" y="0"/>
                  </a:lnTo>
                  <a:lnTo>
                    <a:pt x="0" y="0"/>
                  </a:lnTo>
                  <a:lnTo>
                    <a:pt x="0" y="21600"/>
                  </a:lnTo>
                  <a:lnTo>
                    <a:pt x="11109" y="20866"/>
                  </a:lnTo>
                  <a:lnTo>
                    <a:pt x="16046" y="20560"/>
                  </a:lnTo>
                  <a:lnTo>
                    <a:pt x="21600" y="20193"/>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5" name="Rectangle 5926">
              <a:extLst>
                <a:ext uri="{FF2B5EF4-FFF2-40B4-BE49-F238E27FC236}">
                  <a16:creationId xmlns:a16="http://schemas.microsoft.com/office/drawing/2014/main" id="{9F89F564-1E88-4536-B915-55CF397679A1}"/>
                </a:ext>
              </a:extLst>
            </p:cNvPr>
            <p:cNvSpPr/>
            <p:nvPr/>
          </p:nvSpPr>
          <p:spPr>
            <a:xfrm>
              <a:off x="0" y="0"/>
              <a:ext cx="15914"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6" name="Rectangle 5927">
              <a:extLst>
                <a:ext uri="{FF2B5EF4-FFF2-40B4-BE49-F238E27FC236}">
                  <a16:creationId xmlns:a16="http://schemas.microsoft.com/office/drawing/2014/main" id="{0D45CFF8-3AEB-4C20-A67C-705FAA4DBC5F}"/>
                </a:ext>
              </a:extLst>
            </p:cNvPr>
            <p:cNvSpPr/>
            <p:nvPr/>
          </p:nvSpPr>
          <p:spPr>
            <a:xfrm>
              <a:off x="0" y="0"/>
              <a:ext cx="15914" cy="310318"/>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7" name="Rectangle 5928">
              <a:extLst>
                <a:ext uri="{FF2B5EF4-FFF2-40B4-BE49-F238E27FC236}">
                  <a16:creationId xmlns:a16="http://schemas.microsoft.com/office/drawing/2014/main" id="{26D52F54-0D41-4CA4-8E67-DE9877AF84E4}"/>
                </a:ext>
              </a:extLst>
            </p:cNvPr>
            <p:cNvSpPr/>
            <p:nvPr/>
          </p:nvSpPr>
          <p:spPr>
            <a:xfrm>
              <a:off x="28646"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8" name="Rectangle 5929">
              <a:extLst>
                <a:ext uri="{FF2B5EF4-FFF2-40B4-BE49-F238E27FC236}">
                  <a16:creationId xmlns:a16="http://schemas.microsoft.com/office/drawing/2014/main" id="{9BE6E162-CFA4-41BF-8213-8EB6C05AFE06}"/>
                </a:ext>
              </a:extLst>
            </p:cNvPr>
            <p:cNvSpPr/>
            <p:nvPr/>
          </p:nvSpPr>
          <p:spPr>
            <a:xfrm>
              <a:off x="54108"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69" name="Rectangle 5930">
              <a:extLst>
                <a:ext uri="{FF2B5EF4-FFF2-40B4-BE49-F238E27FC236}">
                  <a16:creationId xmlns:a16="http://schemas.microsoft.com/office/drawing/2014/main" id="{E7B37044-D197-445A-8BF1-DFF0CB24E8ED}"/>
                </a:ext>
              </a:extLst>
            </p:cNvPr>
            <p:cNvSpPr/>
            <p:nvPr/>
          </p:nvSpPr>
          <p:spPr>
            <a:xfrm>
              <a:off x="97077"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0" name="Rectangle 5931">
              <a:extLst>
                <a:ext uri="{FF2B5EF4-FFF2-40B4-BE49-F238E27FC236}">
                  <a16:creationId xmlns:a16="http://schemas.microsoft.com/office/drawing/2014/main" id="{848E5D5C-8D75-4264-AD4B-A98EEE87BC40}"/>
                </a:ext>
              </a:extLst>
            </p:cNvPr>
            <p:cNvSpPr/>
            <p:nvPr/>
          </p:nvSpPr>
          <p:spPr>
            <a:xfrm>
              <a:off x="66840"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1" name="Rectangle 5932">
              <a:extLst>
                <a:ext uri="{FF2B5EF4-FFF2-40B4-BE49-F238E27FC236}">
                  <a16:creationId xmlns:a16="http://schemas.microsoft.com/office/drawing/2014/main" id="{0A262C02-41F9-4937-852D-9016BB4E2DCE}"/>
                </a:ext>
              </a:extLst>
            </p:cNvPr>
            <p:cNvSpPr/>
            <p:nvPr/>
          </p:nvSpPr>
          <p:spPr>
            <a:xfrm>
              <a:off x="124131"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2" name="Rectangle 5933">
              <a:extLst>
                <a:ext uri="{FF2B5EF4-FFF2-40B4-BE49-F238E27FC236}">
                  <a16:creationId xmlns:a16="http://schemas.microsoft.com/office/drawing/2014/main" id="{159C5298-D1F2-4262-8D37-85307EE6E819}"/>
                </a:ext>
              </a:extLst>
            </p:cNvPr>
            <p:cNvSpPr/>
            <p:nvPr/>
          </p:nvSpPr>
          <p:spPr>
            <a:xfrm>
              <a:off x="109809"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3" name="Rectangle 5934">
              <a:extLst>
                <a:ext uri="{FF2B5EF4-FFF2-40B4-BE49-F238E27FC236}">
                  <a16:creationId xmlns:a16="http://schemas.microsoft.com/office/drawing/2014/main" id="{C13C1C2B-8DEB-42D9-8C41-C7531DA027E4}"/>
                </a:ext>
              </a:extLst>
            </p:cNvPr>
            <p:cNvSpPr/>
            <p:nvPr/>
          </p:nvSpPr>
          <p:spPr>
            <a:xfrm>
              <a:off x="81163" y="0"/>
              <a:ext cx="12731" cy="267351"/>
            </a:xfrm>
            <a:prstGeom prst="rect">
              <a:avLst/>
            </a:pr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4" name="Freeform 5935">
              <a:extLst>
                <a:ext uri="{FF2B5EF4-FFF2-40B4-BE49-F238E27FC236}">
                  <a16:creationId xmlns:a16="http://schemas.microsoft.com/office/drawing/2014/main" id="{82A3CAD8-4DBC-467E-8415-2F161363F014}"/>
                </a:ext>
              </a:extLst>
            </p:cNvPr>
            <p:cNvSpPr/>
            <p:nvPr/>
          </p:nvSpPr>
          <p:spPr>
            <a:xfrm>
              <a:off x="41377" y="276900"/>
              <a:ext cx="257811" cy="30236"/>
            </a:xfrm>
            <a:custGeom>
              <a:avLst/>
              <a:gdLst/>
              <a:ahLst/>
              <a:cxnLst>
                <a:cxn ang="0">
                  <a:pos x="wd2" y="hd2"/>
                </a:cxn>
                <a:cxn ang="5400000">
                  <a:pos x="wd2" y="hd2"/>
                </a:cxn>
                <a:cxn ang="10800000">
                  <a:pos x="wd2" y="hd2"/>
                </a:cxn>
                <a:cxn ang="16200000">
                  <a:pos x="wd2" y="hd2"/>
                </a:cxn>
              </a:cxnLst>
              <a:rect l="0" t="0" r="r" b="b"/>
              <a:pathLst>
                <a:path w="21600" h="21600" extrusionOk="0">
                  <a:moveTo>
                    <a:pt x="1941" y="17380"/>
                  </a:moveTo>
                  <a:lnTo>
                    <a:pt x="707" y="17380"/>
                  </a:lnTo>
                  <a:lnTo>
                    <a:pt x="749" y="16878"/>
                  </a:lnTo>
                  <a:lnTo>
                    <a:pt x="854" y="15873"/>
                  </a:lnTo>
                  <a:lnTo>
                    <a:pt x="928" y="15472"/>
                  </a:lnTo>
                  <a:lnTo>
                    <a:pt x="991" y="15070"/>
                  </a:lnTo>
                  <a:lnTo>
                    <a:pt x="1065" y="14768"/>
                  </a:lnTo>
                  <a:lnTo>
                    <a:pt x="1160" y="14266"/>
                  </a:lnTo>
                  <a:lnTo>
                    <a:pt x="1255" y="13864"/>
                  </a:lnTo>
                  <a:lnTo>
                    <a:pt x="1445" y="12860"/>
                  </a:lnTo>
                  <a:lnTo>
                    <a:pt x="1529" y="12357"/>
                  </a:lnTo>
                  <a:lnTo>
                    <a:pt x="1603" y="11955"/>
                  </a:lnTo>
                  <a:lnTo>
                    <a:pt x="1730" y="10951"/>
                  </a:lnTo>
                  <a:lnTo>
                    <a:pt x="1814" y="10047"/>
                  </a:lnTo>
                  <a:lnTo>
                    <a:pt x="1877" y="9243"/>
                  </a:lnTo>
                  <a:lnTo>
                    <a:pt x="1920" y="8238"/>
                  </a:lnTo>
                  <a:lnTo>
                    <a:pt x="1941" y="7434"/>
                  </a:lnTo>
                  <a:lnTo>
                    <a:pt x="1941" y="5727"/>
                  </a:lnTo>
                  <a:lnTo>
                    <a:pt x="1930" y="5124"/>
                  </a:lnTo>
                  <a:lnTo>
                    <a:pt x="1920" y="4621"/>
                  </a:lnTo>
                  <a:lnTo>
                    <a:pt x="1898" y="4019"/>
                  </a:lnTo>
                  <a:lnTo>
                    <a:pt x="1846" y="3114"/>
                  </a:lnTo>
                  <a:lnTo>
                    <a:pt x="1782" y="2311"/>
                  </a:lnTo>
                  <a:lnTo>
                    <a:pt x="1698" y="1708"/>
                  </a:lnTo>
                  <a:lnTo>
                    <a:pt x="1614" y="1206"/>
                  </a:lnTo>
                  <a:lnTo>
                    <a:pt x="1519" y="804"/>
                  </a:lnTo>
                  <a:lnTo>
                    <a:pt x="1424" y="502"/>
                  </a:lnTo>
                  <a:lnTo>
                    <a:pt x="1329" y="301"/>
                  </a:lnTo>
                  <a:lnTo>
                    <a:pt x="1245" y="100"/>
                  </a:lnTo>
                  <a:lnTo>
                    <a:pt x="1160" y="100"/>
                  </a:lnTo>
                  <a:lnTo>
                    <a:pt x="1097" y="0"/>
                  </a:lnTo>
                  <a:lnTo>
                    <a:pt x="886" y="0"/>
                  </a:lnTo>
                  <a:lnTo>
                    <a:pt x="675" y="201"/>
                  </a:lnTo>
                  <a:lnTo>
                    <a:pt x="580" y="402"/>
                  </a:lnTo>
                  <a:lnTo>
                    <a:pt x="506" y="603"/>
                  </a:lnTo>
                  <a:lnTo>
                    <a:pt x="422" y="904"/>
                  </a:lnTo>
                  <a:lnTo>
                    <a:pt x="359" y="1306"/>
                  </a:lnTo>
                  <a:lnTo>
                    <a:pt x="306" y="1607"/>
                  </a:lnTo>
                  <a:lnTo>
                    <a:pt x="243" y="1909"/>
                  </a:lnTo>
                  <a:lnTo>
                    <a:pt x="200" y="2311"/>
                  </a:lnTo>
                  <a:lnTo>
                    <a:pt x="158" y="2813"/>
                  </a:lnTo>
                  <a:lnTo>
                    <a:pt x="116" y="3215"/>
                  </a:lnTo>
                  <a:lnTo>
                    <a:pt x="63" y="4220"/>
                  </a:lnTo>
                  <a:lnTo>
                    <a:pt x="21" y="5124"/>
                  </a:lnTo>
                  <a:lnTo>
                    <a:pt x="11" y="6128"/>
                  </a:lnTo>
                  <a:lnTo>
                    <a:pt x="0" y="6932"/>
                  </a:lnTo>
                  <a:lnTo>
                    <a:pt x="0" y="7635"/>
                  </a:lnTo>
                  <a:lnTo>
                    <a:pt x="548" y="7635"/>
                  </a:lnTo>
                  <a:lnTo>
                    <a:pt x="548" y="6329"/>
                  </a:lnTo>
                  <a:lnTo>
                    <a:pt x="559" y="5927"/>
                  </a:lnTo>
                  <a:lnTo>
                    <a:pt x="580" y="5425"/>
                  </a:lnTo>
                  <a:lnTo>
                    <a:pt x="612" y="5124"/>
                  </a:lnTo>
                  <a:lnTo>
                    <a:pt x="633" y="4722"/>
                  </a:lnTo>
                  <a:lnTo>
                    <a:pt x="664" y="4420"/>
                  </a:lnTo>
                  <a:lnTo>
                    <a:pt x="707" y="4220"/>
                  </a:lnTo>
                  <a:lnTo>
                    <a:pt x="749" y="3918"/>
                  </a:lnTo>
                  <a:lnTo>
                    <a:pt x="802" y="3717"/>
                  </a:lnTo>
                  <a:lnTo>
                    <a:pt x="907" y="3516"/>
                  </a:lnTo>
                  <a:lnTo>
                    <a:pt x="1055" y="3516"/>
                  </a:lnTo>
                  <a:lnTo>
                    <a:pt x="1129" y="3717"/>
                  </a:lnTo>
                  <a:lnTo>
                    <a:pt x="1192" y="3918"/>
                  </a:lnTo>
                  <a:lnTo>
                    <a:pt x="1266" y="4320"/>
                  </a:lnTo>
                  <a:lnTo>
                    <a:pt x="1308" y="4621"/>
                  </a:lnTo>
                  <a:lnTo>
                    <a:pt x="1350" y="5124"/>
                  </a:lnTo>
                  <a:lnTo>
                    <a:pt x="1371" y="5827"/>
                  </a:lnTo>
                  <a:lnTo>
                    <a:pt x="1382" y="6530"/>
                  </a:lnTo>
                  <a:lnTo>
                    <a:pt x="1371" y="7334"/>
                  </a:lnTo>
                  <a:lnTo>
                    <a:pt x="1350" y="8037"/>
                  </a:lnTo>
                  <a:lnTo>
                    <a:pt x="1308" y="8540"/>
                  </a:lnTo>
                  <a:lnTo>
                    <a:pt x="1266" y="9142"/>
                  </a:lnTo>
                  <a:lnTo>
                    <a:pt x="1192" y="9645"/>
                  </a:lnTo>
                  <a:lnTo>
                    <a:pt x="1107" y="10247"/>
                  </a:lnTo>
                  <a:lnTo>
                    <a:pt x="1013" y="10750"/>
                  </a:lnTo>
                  <a:lnTo>
                    <a:pt x="896" y="11252"/>
                  </a:lnTo>
                  <a:lnTo>
                    <a:pt x="780" y="12056"/>
                  </a:lnTo>
                  <a:lnTo>
                    <a:pt x="654" y="12659"/>
                  </a:lnTo>
                  <a:lnTo>
                    <a:pt x="464" y="13764"/>
                  </a:lnTo>
                  <a:lnTo>
                    <a:pt x="327" y="14768"/>
                  </a:lnTo>
                  <a:lnTo>
                    <a:pt x="211" y="15673"/>
                  </a:lnTo>
                  <a:lnTo>
                    <a:pt x="137" y="16577"/>
                  </a:lnTo>
                  <a:lnTo>
                    <a:pt x="63" y="17380"/>
                  </a:lnTo>
                  <a:lnTo>
                    <a:pt x="32" y="18285"/>
                  </a:lnTo>
                  <a:lnTo>
                    <a:pt x="11" y="19088"/>
                  </a:lnTo>
                  <a:lnTo>
                    <a:pt x="11" y="20997"/>
                  </a:lnTo>
                  <a:lnTo>
                    <a:pt x="1941" y="20997"/>
                  </a:lnTo>
                  <a:lnTo>
                    <a:pt x="1941" y="17380"/>
                  </a:lnTo>
                  <a:close/>
                  <a:moveTo>
                    <a:pt x="2289" y="13965"/>
                  </a:moveTo>
                  <a:lnTo>
                    <a:pt x="2289" y="15472"/>
                  </a:lnTo>
                  <a:lnTo>
                    <a:pt x="2310" y="16074"/>
                  </a:lnTo>
                  <a:lnTo>
                    <a:pt x="2320" y="16778"/>
                  </a:lnTo>
                  <a:lnTo>
                    <a:pt x="2363" y="17380"/>
                  </a:lnTo>
                  <a:lnTo>
                    <a:pt x="2384" y="17983"/>
                  </a:lnTo>
                  <a:lnTo>
                    <a:pt x="2415" y="18385"/>
                  </a:lnTo>
                  <a:lnTo>
                    <a:pt x="2542" y="19591"/>
                  </a:lnTo>
                  <a:lnTo>
                    <a:pt x="2637" y="20193"/>
                  </a:lnTo>
                  <a:lnTo>
                    <a:pt x="2742" y="20595"/>
                  </a:lnTo>
                  <a:lnTo>
                    <a:pt x="2858" y="20997"/>
                  </a:lnTo>
                  <a:lnTo>
                    <a:pt x="2953" y="21299"/>
                  </a:lnTo>
                  <a:lnTo>
                    <a:pt x="3059" y="21399"/>
                  </a:lnTo>
                  <a:lnTo>
                    <a:pt x="3154" y="21500"/>
                  </a:lnTo>
                  <a:lnTo>
                    <a:pt x="3227" y="21500"/>
                  </a:lnTo>
                  <a:lnTo>
                    <a:pt x="3280" y="21600"/>
                  </a:lnTo>
                  <a:lnTo>
                    <a:pt x="3333" y="21600"/>
                  </a:lnTo>
                  <a:lnTo>
                    <a:pt x="3386" y="21500"/>
                  </a:lnTo>
                  <a:lnTo>
                    <a:pt x="3459" y="21500"/>
                  </a:lnTo>
                  <a:lnTo>
                    <a:pt x="3523" y="21399"/>
                  </a:lnTo>
                  <a:lnTo>
                    <a:pt x="3618" y="21299"/>
                  </a:lnTo>
                  <a:lnTo>
                    <a:pt x="3702" y="21198"/>
                  </a:lnTo>
                  <a:lnTo>
                    <a:pt x="3807" y="20997"/>
                  </a:lnTo>
                  <a:lnTo>
                    <a:pt x="3892" y="20595"/>
                  </a:lnTo>
                  <a:lnTo>
                    <a:pt x="3987" y="20193"/>
                  </a:lnTo>
                  <a:lnTo>
                    <a:pt x="4071" y="19691"/>
                  </a:lnTo>
                  <a:lnTo>
                    <a:pt x="4145" y="19088"/>
                  </a:lnTo>
                  <a:lnTo>
                    <a:pt x="4208" y="18385"/>
                  </a:lnTo>
                  <a:lnTo>
                    <a:pt x="4271" y="17481"/>
                  </a:lnTo>
                  <a:lnTo>
                    <a:pt x="4293" y="16476"/>
                  </a:lnTo>
                  <a:lnTo>
                    <a:pt x="4303" y="15873"/>
                  </a:lnTo>
                  <a:lnTo>
                    <a:pt x="4303" y="14768"/>
                  </a:lnTo>
                  <a:lnTo>
                    <a:pt x="4293" y="14166"/>
                  </a:lnTo>
                  <a:lnTo>
                    <a:pt x="4282" y="13663"/>
                  </a:lnTo>
                  <a:lnTo>
                    <a:pt x="4261" y="13060"/>
                  </a:lnTo>
                  <a:lnTo>
                    <a:pt x="4198" y="12357"/>
                  </a:lnTo>
                  <a:lnTo>
                    <a:pt x="4134" y="11553"/>
                  </a:lnTo>
                  <a:lnTo>
                    <a:pt x="3966" y="10750"/>
                  </a:lnTo>
                  <a:lnTo>
                    <a:pt x="3776" y="10348"/>
                  </a:lnTo>
                  <a:lnTo>
                    <a:pt x="3829" y="10247"/>
                  </a:lnTo>
                  <a:lnTo>
                    <a:pt x="3871" y="9946"/>
                  </a:lnTo>
                  <a:lnTo>
                    <a:pt x="3945" y="9745"/>
                  </a:lnTo>
                  <a:lnTo>
                    <a:pt x="4050" y="9142"/>
                  </a:lnTo>
                  <a:lnTo>
                    <a:pt x="4113" y="8540"/>
                  </a:lnTo>
                  <a:lnTo>
                    <a:pt x="4155" y="8037"/>
                  </a:lnTo>
                  <a:lnTo>
                    <a:pt x="4187" y="7434"/>
                  </a:lnTo>
                  <a:lnTo>
                    <a:pt x="4208" y="6631"/>
                  </a:lnTo>
                  <a:lnTo>
                    <a:pt x="4219" y="5827"/>
                  </a:lnTo>
                  <a:lnTo>
                    <a:pt x="4219" y="5023"/>
                  </a:lnTo>
                  <a:lnTo>
                    <a:pt x="4198" y="4220"/>
                  </a:lnTo>
                  <a:lnTo>
                    <a:pt x="4166" y="3416"/>
                  </a:lnTo>
                  <a:lnTo>
                    <a:pt x="4124" y="2713"/>
                  </a:lnTo>
                  <a:lnTo>
                    <a:pt x="4050" y="1909"/>
                  </a:lnTo>
                  <a:lnTo>
                    <a:pt x="3955" y="1306"/>
                  </a:lnTo>
                  <a:lnTo>
                    <a:pt x="3839" y="703"/>
                  </a:lnTo>
                  <a:lnTo>
                    <a:pt x="3691" y="301"/>
                  </a:lnTo>
                  <a:lnTo>
                    <a:pt x="3618" y="201"/>
                  </a:lnTo>
                  <a:lnTo>
                    <a:pt x="3523" y="100"/>
                  </a:lnTo>
                  <a:lnTo>
                    <a:pt x="3417" y="0"/>
                  </a:lnTo>
                  <a:lnTo>
                    <a:pt x="3196" y="0"/>
                  </a:lnTo>
                  <a:lnTo>
                    <a:pt x="3090" y="100"/>
                  </a:lnTo>
                  <a:lnTo>
                    <a:pt x="2995" y="201"/>
                  </a:lnTo>
                  <a:lnTo>
                    <a:pt x="2900" y="402"/>
                  </a:lnTo>
                  <a:lnTo>
                    <a:pt x="2827" y="703"/>
                  </a:lnTo>
                  <a:lnTo>
                    <a:pt x="2742" y="904"/>
                  </a:lnTo>
                  <a:lnTo>
                    <a:pt x="2679" y="1407"/>
                  </a:lnTo>
                  <a:lnTo>
                    <a:pt x="2616" y="1708"/>
                  </a:lnTo>
                  <a:lnTo>
                    <a:pt x="2563" y="2110"/>
                  </a:lnTo>
                  <a:lnTo>
                    <a:pt x="2531" y="2512"/>
                  </a:lnTo>
                  <a:lnTo>
                    <a:pt x="2479" y="3014"/>
                  </a:lnTo>
                  <a:lnTo>
                    <a:pt x="2447" y="3416"/>
                  </a:lnTo>
                  <a:lnTo>
                    <a:pt x="2405" y="4420"/>
                  </a:lnTo>
                  <a:lnTo>
                    <a:pt x="2373" y="5325"/>
                  </a:lnTo>
                  <a:lnTo>
                    <a:pt x="2352" y="7334"/>
                  </a:lnTo>
                  <a:lnTo>
                    <a:pt x="2879" y="7334"/>
                  </a:lnTo>
                  <a:lnTo>
                    <a:pt x="2890" y="6229"/>
                  </a:lnTo>
                  <a:lnTo>
                    <a:pt x="2911" y="5325"/>
                  </a:lnTo>
                  <a:lnTo>
                    <a:pt x="2953" y="4722"/>
                  </a:lnTo>
                  <a:lnTo>
                    <a:pt x="3016" y="4220"/>
                  </a:lnTo>
                  <a:lnTo>
                    <a:pt x="3069" y="3818"/>
                  </a:lnTo>
                  <a:lnTo>
                    <a:pt x="3143" y="3617"/>
                  </a:lnTo>
                  <a:lnTo>
                    <a:pt x="3217" y="3516"/>
                  </a:lnTo>
                  <a:lnTo>
                    <a:pt x="3280" y="3516"/>
                  </a:lnTo>
                  <a:lnTo>
                    <a:pt x="3396" y="3617"/>
                  </a:lnTo>
                  <a:lnTo>
                    <a:pt x="3491" y="3717"/>
                  </a:lnTo>
                  <a:lnTo>
                    <a:pt x="3554" y="4019"/>
                  </a:lnTo>
                  <a:lnTo>
                    <a:pt x="3618" y="4521"/>
                  </a:lnTo>
                  <a:lnTo>
                    <a:pt x="3649" y="4822"/>
                  </a:lnTo>
                  <a:lnTo>
                    <a:pt x="3681" y="5325"/>
                  </a:lnTo>
                  <a:lnTo>
                    <a:pt x="3691" y="5827"/>
                  </a:lnTo>
                  <a:lnTo>
                    <a:pt x="3691" y="6128"/>
                  </a:lnTo>
                  <a:lnTo>
                    <a:pt x="3681" y="6832"/>
                  </a:lnTo>
                  <a:lnTo>
                    <a:pt x="3660" y="7434"/>
                  </a:lnTo>
                  <a:lnTo>
                    <a:pt x="3628" y="7836"/>
                  </a:lnTo>
                  <a:lnTo>
                    <a:pt x="3586" y="8138"/>
                  </a:lnTo>
                  <a:lnTo>
                    <a:pt x="3533" y="8339"/>
                  </a:lnTo>
                  <a:lnTo>
                    <a:pt x="3491" y="8439"/>
                  </a:lnTo>
                  <a:lnTo>
                    <a:pt x="3428" y="8540"/>
                  </a:lnTo>
                  <a:lnTo>
                    <a:pt x="3375" y="8740"/>
                  </a:lnTo>
                  <a:lnTo>
                    <a:pt x="3090" y="8740"/>
                  </a:lnTo>
                  <a:lnTo>
                    <a:pt x="3090" y="12056"/>
                  </a:lnTo>
                  <a:lnTo>
                    <a:pt x="3343" y="12056"/>
                  </a:lnTo>
                  <a:lnTo>
                    <a:pt x="3459" y="12156"/>
                  </a:lnTo>
                  <a:lnTo>
                    <a:pt x="3544" y="12357"/>
                  </a:lnTo>
                  <a:lnTo>
                    <a:pt x="3628" y="12659"/>
                  </a:lnTo>
                  <a:lnTo>
                    <a:pt x="3670" y="12960"/>
                  </a:lnTo>
                  <a:lnTo>
                    <a:pt x="3702" y="13462"/>
                  </a:lnTo>
                  <a:lnTo>
                    <a:pt x="3723" y="13965"/>
                  </a:lnTo>
                  <a:lnTo>
                    <a:pt x="3734" y="14367"/>
                  </a:lnTo>
                  <a:lnTo>
                    <a:pt x="3744" y="14869"/>
                  </a:lnTo>
                  <a:lnTo>
                    <a:pt x="3734" y="15170"/>
                  </a:lnTo>
                  <a:lnTo>
                    <a:pt x="3734" y="15472"/>
                  </a:lnTo>
                  <a:lnTo>
                    <a:pt x="3723" y="15873"/>
                  </a:lnTo>
                  <a:lnTo>
                    <a:pt x="3702" y="16376"/>
                  </a:lnTo>
                  <a:lnTo>
                    <a:pt x="3681" y="16677"/>
                  </a:lnTo>
                  <a:lnTo>
                    <a:pt x="3639" y="17079"/>
                  </a:lnTo>
                  <a:lnTo>
                    <a:pt x="3575" y="17380"/>
                  </a:lnTo>
                  <a:lnTo>
                    <a:pt x="3512" y="17782"/>
                  </a:lnTo>
                  <a:lnTo>
                    <a:pt x="3417" y="17983"/>
                  </a:lnTo>
                  <a:lnTo>
                    <a:pt x="3238" y="17983"/>
                  </a:lnTo>
                  <a:lnTo>
                    <a:pt x="3185" y="17883"/>
                  </a:lnTo>
                  <a:lnTo>
                    <a:pt x="3122" y="17782"/>
                  </a:lnTo>
                  <a:lnTo>
                    <a:pt x="3080" y="17581"/>
                  </a:lnTo>
                  <a:lnTo>
                    <a:pt x="3006" y="17180"/>
                  </a:lnTo>
                  <a:lnTo>
                    <a:pt x="2932" y="16677"/>
                  </a:lnTo>
                  <a:lnTo>
                    <a:pt x="2890" y="15974"/>
                  </a:lnTo>
                  <a:lnTo>
                    <a:pt x="2869" y="15371"/>
                  </a:lnTo>
                  <a:lnTo>
                    <a:pt x="2848" y="14567"/>
                  </a:lnTo>
                  <a:lnTo>
                    <a:pt x="2848" y="13965"/>
                  </a:lnTo>
                  <a:lnTo>
                    <a:pt x="2289" y="13965"/>
                  </a:lnTo>
                  <a:close/>
                  <a:moveTo>
                    <a:pt x="5801" y="16476"/>
                  </a:moveTo>
                  <a:lnTo>
                    <a:pt x="5801" y="20997"/>
                  </a:lnTo>
                  <a:lnTo>
                    <a:pt x="6402" y="20997"/>
                  </a:lnTo>
                  <a:lnTo>
                    <a:pt x="6402" y="16476"/>
                  </a:lnTo>
                  <a:lnTo>
                    <a:pt x="6708" y="16476"/>
                  </a:lnTo>
                  <a:lnTo>
                    <a:pt x="6708" y="12759"/>
                  </a:lnTo>
                  <a:lnTo>
                    <a:pt x="6402" y="12759"/>
                  </a:lnTo>
                  <a:lnTo>
                    <a:pt x="6402" y="502"/>
                  </a:lnTo>
                  <a:lnTo>
                    <a:pt x="5801" y="502"/>
                  </a:lnTo>
                  <a:lnTo>
                    <a:pt x="4609" y="12659"/>
                  </a:lnTo>
                  <a:lnTo>
                    <a:pt x="4609" y="16476"/>
                  </a:lnTo>
                  <a:lnTo>
                    <a:pt x="5801" y="16476"/>
                  </a:lnTo>
                  <a:close/>
                  <a:moveTo>
                    <a:pt x="5063" y="12759"/>
                  </a:moveTo>
                  <a:lnTo>
                    <a:pt x="5801" y="5124"/>
                  </a:lnTo>
                  <a:lnTo>
                    <a:pt x="5801" y="12759"/>
                  </a:lnTo>
                  <a:lnTo>
                    <a:pt x="5063" y="12759"/>
                  </a:lnTo>
                  <a:close/>
                  <a:moveTo>
                    <a:pt x="7014" y="15070"/>
                  </a:moveTo>
                  <a:lnTo>
                    <a:pt x="7024" y="15773"/>
                  </a:lnTo>
                  <a:lnTo>
                    <a:pt x="7045" y="16677"/>
                  </a:lnTo>
                  <a:lnTo>
                    <a:pt x="7077" y="17481"/>
                  </a:lnTo>
                  <a:lnTo>
                    <a:pt x="7140" y="18385"/>
                  </a:lnTo>
                  <a:lnTo>
                    <a:pt x="7214" y="19289"/>
                  </a:lnTo>
                  <a:lnTo>
                    <a:pt x="7309" y="19993"/>
                  </a:lnTo>
                  <a:lnTo>
                    <a:pt x="7362" y="20294"/>
                  </a:lnTo>
                  <a:lnTo>
                    <a:pt x="7436" y="20595"/>
                  </a:lnTo>
                  <a:lnTo>
                    <a:pt x="7499" y="20897"/>
                  </a:lnTo>
                  <a:lnTo>
                    <a:pt x="7668" y="21299"/>
                  </a:lnTo>
                  <a:lnTo>
                    <a:pt x="7773" y="21399"/>
                  </a:lnTo>
                  <a:lnTo>
                    <a:pt x="7868" y="21500"/>
                  </a:lnTo>
                  <a:lnTo>
                    <a:pt x="7984" y="21600"/>
                  </a:lnTo>
                  <a:lnTo>
                    <a:pt x="8089" y="21500"/>
                  </a:lnTo>
                  <a:lnTo>
                    <a:pt x="8374" y="21198"/>
                  </a:lnTo>
                  <a:lnTo>
                    <a:pt x="8522" y="20595"/>
                  </a:lnTo>
                  <a:lnTo>
                    <a:pt x="8648" y="19993"/>
                  </a:lnTo>
                  <a:lnTo>
                    <a:pt x="8712" y="19591"/>
                  </a:lnTo>
                  <a:lnTo>
                    <a:pt x="8754" y="19088"/>
                  </a:lnTo>
                  <a:lnTo>
                    <a:pt x="8796" y="18687"/>
                  </a:lnTo>
                  <a:lnTo>
                    <a:pt x="8849" y="18285"/>
                  </a:lnTo>
                  <a:lnTo>
                    <a:pt x="8912" y="17280"/>
                  </a:lnTo>
                  <a:lnTo>
                    <a:pt x="8954" y="16275"/>
                  </a:lnTo>
                  <a:lnTo>
                    <a:pt x="8996" y="13864"/>
                  </a:lnTo>
                  <a:lnTo>
                    <a:pt x="8996" y="13261"/>
                  </a:lnTo>
                  <a:lnTo>
                    <a:pt x="8975" y="12458"/>
                  </a:lnTo>
                  <a:lnTo>
                    <a:pt x="8954" y="11855"/>
                  </a:lnTo>
                  <a:lnTo>
                    <a:pt x="8933" y="11152"/>
                  </a:lnTo>
                  <a:lnTo>
                    <a:pt x="8902" y="10549"/>
                  </a:lnTo>
                  <a:lnTo>
                    <a:pt x="8859" y="9946"/>
                  </a:lnTo>
                  <a:lnTo>
                    <a:pt x="8712" y="8540"/>
                  </a:lnTo>
                  <a:lnTo>
                    <a:pt x="8638" y="8138"/>
                  </a:lnTo>
                  <a:lnTo>
                    <a:pt x="8575" y="7836"/>
                  </a:lnTo>
                  <a:lnTo>
                    <a:pt x="8490" y="7635"/>
                  </a:lnTo>
                  <a:lnTo>
                    <a:pt x="8416" y="7434"/>
                  </a:lnTo>
                  <a:lnTo>
                    <a:pt x="8321" y="7233"/>
                  </a:lnTo>
                  <a:lnTo>
                    <a:pt x="8237" y="7033"/>
                  </a:lnTo>
                  <a:lnTo>
                    <a:pt x="8016" y="7033"/>
                  </a:lnTo>
                  <a:lnTo>
                    <a:pt x="7921" y="7334"/>
                  </a:lnTo>
                  <a:lnTo>
                    <a:pt x="7815" y="7434"/>
                  </a:lnTo>
                  <a:lnTo>
                    <a:pt x="7668" y="7836"/>
                  </a:lnTo>
                  <a:lnTo>
                    <a:pt x="7615" y="8138"/>
                  </a:lnTo>
                  <a:lnTo>
                    <a:pt x="7530" y="8540"/>
                  </a:lnTo>
                  <a:lnTo>
                    <a:pt x="7615" y="4019"/>
                  </a:lnTo>
                  <a:lnTo>
                    <a:pt x="8838" y="4019"/>
                  </a:lnTo>
                  <a:lnTo>
                    <a:pt x="8838" y="502"/>
                  </a:lnTo>
                  <a:lnTo>
                    <a:pt x="7214" y="502"/>
                  </a:lnTo>
                  <a:lnTo>
                    <a:pt x="7056" y="11453"/>
                  </a:lnTo>
                  <a:lnTo>
                    <a:pt x="7625" y="11453"/>
                  </a:lnTo>
                  <a:lnTo>
                    <a:pt x="7657" y="11051"/>
                  </a:lnTo>
                  <a:lnTo>
                    <a:pt x="7699" y="10750"/>
                  </a:lnTo>
                  <a:lnTo>
                    <a:pt x="7805" y="10348"/>
                  </a:lnTo>
                  <a:lnTo>
                    <a:pt x="7857" y="10247"/>
                  </a:lnTo>
                  <a:lnTo>
                    <a:pt x="7910" y="10047"/>
                  </a:lnTo>
                  <a:lnTo>
                    <a:pt x="7963" y="10047"/>
                  </a:lnTo>
                  <a:lnTo>
                    <a:pt x="8005" y="9946"/>
                  </a:lnTo>
                  <a:lnTo>
                    <a:pt x="8089" y="10047"/>
                  </a:lnTo>
                  <a:lnTo>
                    <a:pt x="8153" y="10348"/>
                  </a:lnTo>
                  <a:lnTo>
                    <a:pt x="8237" y="10549"/>
                  </a:lnTo>
                  <a:lnTo>
                    <a:pt x="8290" y="10951"/>
                  </a:lnTo>
                  <a:lnTo>
                    <a:pt x="8343" y="11453"/>
                  </a:lnTo>
                  <a:lnTo>
                    <a:pt x="8395" y="12156"/>
                  </a:lnTo>
                  <a:lnTo>
                    <a:pt x="8416" y="12860"/>
                  </a:lnTo>
                  <a:lnTo>
                    <a:pt x="8427" y="13864"/>
                  </a:lnTo>
                  <a:lnTo>
                    <a:pt x="8427" y="14768"/>
                  </a:lnTo>
                  <a:lnTo>
                    <a:pt x="8416" y="15271"/>
                  </a:lnTo>
                  <a:lnTo>
                    <a:pt x="8395" y="15773"/>
                  </a:lnTo>
                  <a:lnTo>
                    <a:pt x="8374" y="16376"/>
                  </a:lnTo>
                  <a:lnTo>
                    <a:pt x="8321" y="16878"/>
                  </a:lnTo>
                  <a:lnTo>
                    <a:pt x="8269" y="17280"/>
                  </a:lnTo>
                  <a:lnTo>
                    <a:pt x="8205" y="17782"/>
                  </a:lnTo>
                  <a:lnTo>
                    <a:pt x="8111" y="17983"/>
                  </a:lnTo>
                  <a:lnTo>
                    <a:pt x="7995" y="18084"/>
                  </a:lnTo>
                  <a:lnTo>
                    <a:pt x="7900" y="17983"/>
                  </a:lnTo>
                  <a:lnTo>
                    <a:pt x="7805" y="17782"/>
                  </a:lnTo>
                  <a:lnTo>
                    <a:pt x="7678" y="16979"/>
                  </a:lnTo>
                  <a:lnTo>
                    <a:pt x="7636" y="16577"/>
                  </a:lnTo>
                  <a:lnTo>
                    <a:pt x="7604" y="15974"/>
                  </a:lnTo>
                  <a:lnTo>
                    <a:pt x="7594" y="15572"/>
                  </a:lnTo>
                  <a:lnTo>
                    <a:pt x="7583" y="15070"/>
                  </a:lnTo>
                  <a:lnTo>
                    <a:pt x="7014" y="15070"/>
                  </a:lnTo>
                  <a:close/>
                  <a:moveTo>
                    <a:pt x="11317" y="5325"/>
                  </a:moveTo>
                  <a:lnTo>
                    <a:pt x="11296" y="4621"/>
                  </a:lnTo>
                  <a:lnTo>
                    <a:pt x="11264" y="3918"/>
                  </a:lnTo>
                  <a:lnTo>
                    <a:pt x="11222" y="3215"/>
                  </a:lnTo>
                  <a:lnTo>
                    <a:pt x="11159" y="2411"/>
                  </a:lnTo>
                  <a:lnTo>
                    <a:pt x="11095" y="1808"/>
                  </a:lnTo>
                  <a:lnTo>
                    <a:pt x="10990" y="1206"/>
                  </a:lnTo>
                  <a:lnTo>
                    <a:pt x="10895" y="703"/>
                  </a:lnTo>
                  <a:lnTo>
                    <a:pt x="10758" y="301"/>
                  </a:lnTo>
                  <a:lnTo>
                    <a:pt x="10673" y="201"/>
                  </a:lnTo>
                  <a:lnTo>
                    <a:pt x="10600" y="100"/>
                  </a:lnTo>
                  <a:lnTo>
                    <a:pt x="10505" y="0"/>
                  </a:lnTo>
                  <a:lnTo>
                    <a:pt x="10304" y="0"/>
                  </a:lnTo>
                  <a:lnTo>
                    <a:pt x="10199" y="100"/>
                  </a:lnTo>
                  <a:lnTo>
                    <a:pt x="10114" y="201"/>
                  </a:lnTo>
                  <a:lnTo>
                    <a:pt x="10030" y="402"/>
                  </a:lnTo>
                  <a:lnTo>
                    <a:pt x="9956" y="703"/>
                  </a:lnTo>
                  <a:lnTo>
                    <a:pt x="9872" y="1005"/>
                  </a:lnTo>
                  <a:lnTo>
                    <a:pt x="9809" y="1407"/>
                  </a:lnTo>
                  <a:lnTo>
                    <a:pt x="9745" y="1708"/>
                  </a:lnTo>
                  <a:lnTo>
                    <a:pt x="9650" y="2713"/>
                  </a:lnTo>
                  <a:lnTo>
                    <a:pt x="9555" y="3617"/>
                  </a:lnTo>
                  <a:lnTo>
                    <a:pt x="9492" y="4621"/>
                  </a:lnTo>
                  <a:lnTo>
                    <a:pt x="9439" y="5727"/>
                  </a:lnTo>
                  <a:lnTo>
                    <a:pt x="9397" y="6731"/>
                  </a:lnTo>
                  <a:lnTo>
                    <a:pt x="9376" y="7736"/>
                  </a:lnTo>
                  <a:lnTo>
                    <a:pt x="9366" y="8740"/>
                  </a:lnTo>
                  <a:lnTo>
                    <a:pt x="9355" y="9544"/>
                  </a:lnTo>
                  <a:lnTo>
                    <a:pt x="9355" y="10348"/>
                  </a:lnTo>
                  <a:lnTo>
                    <a:pt x="9345" y="10850"/>
                  </a:lnTo>
                  <a:lnTo>
                    <a:pt x="9355" y="11955"/>
                  </a:lnTo>
                  <a:lnTo>
                    <a:pt x="9366" y="12960"/>
                  </a:lnTo>
                  <a:lnTo>
                    <a:pt x="9376" y="13864"/>
                  </a:lnTo>
                  <a:lnTo>
                    <a:pt x="9387" y="14869"/>
                  </a:lnTo>
                  <a:lnTo>
                    <a:pt x="9408" y="15572"/>
                  </a:lnTo>
                  <a:lnTo>
                    <a:pt x="9439" y="16376"/>
                  </a:lnTo>
                  <a:lnTo>
                    <a:pt x="9482" y="16979"/>
                  </a:lnTo>
                  <a:lnTo>
                    <a:pt x="9513" y="17581"/>
                  </a:lnTo>
                  <a:lnTo>
                    <a:pt x="9587" y="18586"/>
                  </a:lnTo>
                  <a:lnTo>
                    <a:pt x="9682" y="19490"/>
                  </a:lnTo>
                  <a:lnTo>
                    <a:pt x="9766" y="20093"/>
                  </a:lnTo>
                  <a:lnTo>
                    <a:pt x="9977" y="21098"/>
                  </a:lnTo>
                  <a:lnTo>
                    <a:pt x="10072" y="21299"/>
                  </a:lnTo>
                  <a:lnTo>
                    <a:pt x="10262" y="21500"/>
                  </a:lnTo>
                  <a:lnTo>
                    <a:pt x="10336" y="21500"/>
                  </a:lnTo>
                  <a:lnTo>
                    <a:pt x="10389" y="21600"/>
                  </a:lnTo>
                  <a:lnTo>
                    <a:pt x="10505" y="21500"/>
                  </a:lnTo>
                  <a:lnTo>
                    <a:pt x="10610" y="21399"/>
                  </a:lnTo>
                  <a:lnTo>
                    <a:pt x="10695" y="21299"/>
                  </a:lnTo>
                  <a:lnTo>
                    <a:pt x="10789" y="21098"/>
                  </a:lnTo>
                  <a:lnTo>
                    <a:pt x="10863" y="20897"/>
                  </a:lnTo>
                  <a:lnTo>
                    <a:pt x="10937" y="20495"/>
                  </a:lnTo>
                  <a:lnTo>
                    <a:pt x="11000" y="20193"/>
                  </a:lnTo>
                  <a:lnTo>
                    <a:pt x="11064" y="19792"/>
                  </a:lnTo>
                  <a:lnTo>
                    <a:pt x="11116" y="19390"/>
                  </a:lnTo>
                  <a:lnTo>
                    <a:pt x="11159" y="18887"/>
                  </a:lnTo>
                  <a:lnTo>
                    <a:pt x="11190" y="18486"/>
                  </a:lnTo>
                  <a:lnTo>
                    <a:pt x="11232" y="17983"/>
                  </a:lnTo>
                  <a:lnTo>
                    <a:pt x="11285" y="16979"/>
                  </a:lnTo>
                  <a:lnTo>
                    <a:pt x="11317" y="15873"/>
                  </a:lnTo>
                  <a:lnTo>
                    <a:pt x="11338" y="14969"/>
                  </a:lnTo>
                  <a:lnTo>
                    <a:pt x="11338" y="13261"/>
                  </a:lnTo>
                  <a:lnTo>
                    <a:pt x="11327" y="12458"/>
                  </a:lnTo>
                  <a:lnTo>
                    <a:pt x="11317" y="11855"/>
                  </a:lnTo>
                  <a:lnTo>
                    <a:pt x="11296" y="11252"/>
                  </a:lnTo>
                  <a:lnTo>
                    <a:pt x="11232" y="10247"/>
                  </a:lnTo>
                  <a:lnTo>
                    <a:pt x="11190" y="9645"/>
                  </a:lnTo>
                  <a:lnTo>
                    <a:pt x="11064" y="8439"/>
                  </a:lnTo>
                  <a:lnTo>
                    <a:pt x="10948" y="7937"/>
                  </a:lnTo>
                  <a:lnTo>
                    <a:pt x="10832" y="7535"/>
                  </a:lnTo>
                  <a:lnTo>
                    <a:pt x="10579" y="6932"/>
                  </a:lnTo>
                  <a:lnTo>
                    <a:pt x="10368" y="6932"/>
                  </a:lnTo>
                  <a:lnTo>
                    <a:pt x="10283" y="7033"/>
                  </a:lnTo>
                  <a:lnTo>
                    <a:pt x="10062" y="7635"/>
                  </a:lnTo>
                  <a:lnTo>
                    <a:pt x="10009" y="7937"/>
                  </a:lnTo>
                  <a:lnTo>
                    <a:pt x="9956" y="8339"/>
                  </a:lnTo>
                  <a:lnTo>
                    <a:pt x="9893" y="8740"/>
                  </a:lnTo>
                  <a:lnTo>
                    <a:pt x="9904" y="7736"/>
                  </a:lnTo>
                  <a:lnTo>
                    <a:pt x="9925" y="6731"/>
                  </a:lnTo>
                  <a:lnTo>
                    <a:pt x="9967" y="5827"/>
                  </a:lnTo>
                  <a:lnTo>
                    <a:pt x="10009" y="5023"/>
                  </a:lnTo>
                  <a:lnTo>
                    <a:pt x="10072" y="4420"/>
                  </a:lnTo>
                  <a:lnTo>
                    <a:pt x="10114" y="4220"/>
                  </a:lnTo>
                  <a:lnTo>
                    <a:pt x="10157" y="3918"/>
                  </a:lnTo>
                  <a:lnTo>
                    <a:pt x="10209" y="3717"/>
                  </a:lnTo>
                  <a:lnTo>
                    <a:pt x="10315" y="3516"/>
                  </a:lnTo>
                  <a:lnTo>
                    <a:pt x="10494" y="3516"/>
                  </a:lnTo>
                  <a:lnTo>
                    <a:pt x="10547" y="3617"/>
                  </a:lnTo>
                  <a:lnTo>
                    <a:pt x="10621" y="3818"/>
                  </a:lnTo>
                  <a:lnTo>
                    <a:pt x="10673" y="4019"/>
                  </a:lnTo>
                  <a:lnTo>
                    <a:pt x="10737" y="4420"/>
                  </a:lnTo>
                  <a:lnTo>
                    <a:pt x="10779" y="4822"/>
                  </a:lnTo>
                  <a:lnTo>
                    <a:pt x="10800" y="5325"/>
                  </a:lnTo>
                  <a:lnTo>
                    <a:pt x="11317" y="5325"/>
                  </a:lnTo>
                  <a:close/>
                  <a:moveTo>
                    <a:pt x="9893" y="13965"/>
                  </a:moveTo>
                  <a:lnTo>
                    <a:pt x="9904" y="12960"/>
                  </a:lnTo>
                  <a:lnTo>
                    <a:pt x="9925" y="12156"/>
                  </a:lnTo>
                  <a:lnTo>
                    <a:pt x="9977" y="11453"/>
                  </a:lnTo>
                  <a:lnTo>
                    <a:pt x="10041" y="10951"/>
                  </a:lnTo>
                  <a:lnTo>
                    <a:pt x="10188" y="10348"/>
                  </a:lnTo>
                  <a:lnTo>
                    <a:pt x="10273" y="10047"/>
                  </a:lnTo>
                  <a:lnTo>
                    <a:pt x="10431" y="10047"/>
                  </a:lnTo>
                  <a:lnTo>
                    <a:pt x="10484" y="10247"/>
                  </a:lnTo>
                  <a:lnTo>
                    <a:pt x="10536" y="10348"/>
                  </a:lnTo>
                  <a:lnTo>
                    <a:pt x="10600" y="10549"/>
                  </a:lnTo>
                  <a:lnTo>
                    <a:pt x="10684" y="11152"/>
                  </a:lnTo>
                  <a:lnTo>
                    <a:pt x="10737" y="11453"/>
                  </a:lnTo>
                  <a:lnTo>
                    <a:pt x="10768" y="11955"/>
                  </a:lnTo>
                  <a:lnTo>
                    <a:pt x="10789" y="12357"/>
                  </a:lnTo>
                  <a:lnTo>
                    <a:pt x="10811" y="12860"/>
                  </a:lnTo>
                  <a:lnTo>
                    <a:pt x="10821" y="13462"/>
                  </a:lnTo>
                  <a:lnTo>
                    <a:pt x="10821" y="14065"/>
                  </a:lnTo>
                  <a:lnTo>
                    <a:pt x="10811" y="14869"/>
                  </a:lnTo>
                  <a:lnTo>
                    <a:pt x="10800" y="15572"/>
                  </a:lnTo>
                  <a:lnTo>
                    <a:pt x="10758" y="16275"/>
                  </a:lnTo>
                  <a:lnTo>
                    <a:pt x="10705" y="16778"/>
                  </a:lnTo>
                  <a:lnTo>
                    <a:pt x="10642" y="17280"/>
                  </a:lnTo>
                  <a:lnTo>
                    <a:pt x="10557" y="17581"/>
                  </a:lnTo>
                  <a:lnTo>
                    <a:pt x="10473" y="17983"/>
                  </a:lnTo>
                  <a:lnTo>
                    <a:pt x="10262" y="17983"/>
                  </a:lnTo>
                  <a:lnTo>
                    <a:pt x="10157" y="17581"/>
                  </a:lnTo>
                  <a:lnTo>
                    <a:pt x="10072" y="17280"/>
                  </a:lnTo>
                  <a:lnTo>
                    <a:pt x="10009" y="16778"/>
                  </a:lnTo>
                  <a:lnTo>
                    <a:pt x="9967" y="16074"/>
                  </a:lnTo>
                  <a:lnTo>
                    <a:pt x="9914" y="15472"/>
                  </a:lnTo>
                  <a:lnTo>
                    <a:pt x="9893" y="14768"/>
                  </a:lnTo>
                  <a:lnTo>
                    <a:pt x="9893" y="13965"/>
                  </a:lnTo>
                  <a:close/>
                  <a:moveTo>
                    <a:pt x="12498" y="4019"/>
                  </a:moveTo>
                  <a:lnTo>
                    <a:pt x="13985" y="4019"/>
                  </a:lnTo>
                  <a:lnTo>
                    <a:pt x="13985" y="4420"/>
                  </a:lnTo>
                  <a:lnTo>
                    <a:pt x="13837" y="5727"/>
                  </a:lnTo>
                  <a:lnTo>
                    <a:pt x="13700" y="6932"/>
                  </a:lnTo>
                  <a:lnTo>
                    <a:pt x="13584" y="8138"/>
                  </a:lnTo>
                  <a:lnTo>
                    <a:pt x="13479" y="9343"/>
                  </a:lnTo>
                  <a:lnTo>
                    <a:pt x="13395" y="10448"/>
                  </a:lnTo>
                  <a:lnTo>
                    <a:pt x="13331" y="11252"/>
                  </a:lnTo>
                  <a:lnTo>
                    <a:pt x="13279" y="12156"/>
                  </a:lnTo>
                  <a:lnTo>
                    <a:pt x="13236" y="12759"/>
                  </a:lnTo>
                  <a:lnTo>
                    <a:pt x="13184" y="13965"/>
                  </a:lnTo>
                  <a:lnTo>
                    <a:pt x="13131" y="15271"/>
                  </a:lnTo>
                  <a:lnTo>
                    <a:pt x="13068" y="16577"/>
                  </a:lnTo>
                  <a:lnTo>
                    <a:pt x="13025" y="18084"/>
                  </a:lnTo>
                  <a:lnTo>
                    <a:pt x="13004" y="19490"/>
                  </a:lnTo>
                  <a:lnTo>
                    <a:pt x="12983" y="20997"/>
                  </a:lnTo>
                  <a:lnTo>
                    <a:pt x="13605" y="20997"/>
                  </a:lnTo>
                  <a:lnTo>
                    <a:pt x="13605" y="19892"/>
                  </a:lnTo>
                  <a:lnTo>
                    <a:pt x="13616" y="18687"/>
                  </a:lnTo>
                  <a:lnTo>
                    <a:pt x="13637" y="17481"/>
                  </a:lnTo>
                  <a:lnTo>
                    <a:pt x="13669" y="16376"/>
                  </a:lnTo>
                  <a:lnTo>
                    <a:pt x="13711" y="15271"/>
                  </a:lnTo>
                  <a:lnTo>
                    <a:pt x="13753" y="14065"/>
                  </a:lnTo>
                  <a:lnTo>
                    <a:pt x="13806" y="12960"/>
                  </a:lnTo>
                  <a:lnTo>
                    <a:pt x="13848" y="12056"/>
                  </a:lnTo>
                  <a:lnTo>
                    <a:pt x="13922" y="10951"/>
                  </a:lnTo>
                  <a:lnTo>
                    <a:pt x="13996" y="9645"/>
                  </a:lnTo>
                  <a:lnTo>
                    <a:pt x="14112" y="8339"/>
                  </a:lnTo>
                  <a:lnTo>
                    <a:pt x="14238" y="6832"/>
                  </a:lnTo>
                  <a:lnTo>
                    <a:pt x="14312" y="6229"/>
                  </a:lnTo>
                  <a:lnTo>
                    <a:pt x="14396" y="5425"/>
                  </a:lnTo>
                  <a:lnTo>
                    <a:pt x="14481" y="4722"/>
                  </a:lnTo>
                  <a:lnTo>
                    <a:pt x="14586" y="3918"/>
                  </a:lnTo>
                  <a:lnTo>
                    <a:pt x="14586" y="502"/>
                  </a:lnTo>
                  <a:lnTo>
                    <a:pt x="12498" y="502"/>
                  </a:lnTo>
                  <a:lnTo>
                    <a:pt x="12498" y="4019"/>
                  </a:lnTo>
                  <a:close/>
                  <a:moveTo>
                    <a:pt x="15304" y="10047"/>
                  </a:moveTo>
                  <a:lnTo>
                    <a:pt x="15177" y="10649"/>
                  </a:lnTo>
                  <a:lnTo>
                    <a:pt x="15061" y="11152"/>
                  </a:lnTo>
                  <a:lnTo>
                    <a:pt x="15019" y="11553"/>
                  </a:lnTo>
                  <a:lnTo>
                    <a:pt x="14966" y="11955"/>
                  </a:lnTo>
                  <a:lnTo>
                    <a:pt x="14934" y="12357"/>
                  </a:lnTo>
                  <a:lnTo>
                    <a:pt x="14913" y="12860"/>
                  </a:lnTo>
                  <a:lnTo>
                    <a:pt x="14882" y="13462"/>
                  </a:lnTo>
                  <a:lnTo>
                    <a:pt x="14861" y="14467"/>
                  </a:lnTo>
                  <a:lnTo>
                    <a:pt x="14861" y="15673"/>
                  </a:lnTo>
                  <a:lnTo>
                    <a:pt x="14882" y="16878"/>
                  </a:lnTo>
                  <a:lnTo>
                    <a:pt x="14945" y="18285"/>
                  </a:lnTo>
                  <a:lnTo>
                    <a:pt x="15093" y="19691"/>
                  </a:lnTo>
                  <a:lnTo>
                    <a:pt x="15198" y="20294"/>
                  </a:lnTo>
                  <a:lnTo>
                    <a:pt x="15325" y="20897"/>
                  </a:lnTo>
                  <a:lnTo>
                    <a:pt x="15483" y="21198"/>
                  </a:lnTo>
                  <a:lnTo>
                    <a:pt x="15557" y="21399"/>
                  </a:lnTo>
                  <a:lnTo>
                    <a:pt x="15662" y="21500"/>
                  </a:lnTo>
                  <a:lnTo>
                    <a:pt x="15757" y="21500"/>
                  </a:lnTo>
                  <a:lnTo>
                    <a:pt x="15884" y="21600"/>
                  </a:lnTo>
                  <a:lnTo>
                    <a:pt x="16000" y="21500"/>
                  </a:lnTo>
                  <a:lnTo>
                    <a:pt x="16095" y="21500"/>
                  </a:lnTo>
                  <a:lnTo>
                    <a:pt x="16200" y="21399"/>
                  </a:lnTo>
                  <a:lnTo>
                    <a:pt x="16284" y="21198"/>
                  </a:lnTo>
                  <a:lnTo>
                    <a:pt x="16443" y="20897"/>
                  </a:lnTo>
                  <a:lnTo>
                    <a:pt x="16559" y="20294"/>
                  </a:lnTo>
                  <a:lnTo>
                    <a:pt x="16664" y="19691"/>
                  </a:lnTo>
                  <a:lnTo>
                    <a:pt x="16748" y="18988"/>
                  </a:lnTo>
                  <a:lnTo>
                    <a:pt x="16812" y="18285"/>
                  </a:lnTo>
                  <a:lnTo>
                    <a:pt x="16875" y="16878"/>
                  </a:lnTo>
                  <a:lnTo>
                    <a:pt x="16886" y="16275"/>
                  </a:lnTo>
                  <a:lnTo>
                    <a:pt x="16907" y="15673"/>
                  </a:lnTo>
                  <a:lnTo>
                    <a:pt x="16907" y="14467"/>
                  </a:lnTo>
                  <a:lnTo>
                    <a:pt x="16864" y="13462"/>
                  </a:lnTo>
                  <a:lnTo>
                    <a:pt x="16843" y="12860"/>
                  </a:lnTo>
                  <a:lnTo>
                    <a:pt x="16822" y="12357"/>
                  </a:lnTo>
                  <a:lnTo>
                    <a:pt x="16791" y="11955"/>
                  </a:lnTo>
                  <a:lnTo>
                    <a:pt x="16748" y="11553"/>
                  </a:lnTo>
                  <a:lnTo>
                    <a:pt x="16696" y="11152"/>
                  </a:lnTo>
                  <a:lnTo>
                    <a:pt x="16590" y="10649"/>
                  </a:lnTo>
                  <a:lnTo>
                    <a:pt x="16453" y="10047"/>
                  </a:lnTo>
                  <a:lnTo>
                    <a:pt x="16548" y="9645"/>
                  </a:lnTo>
                  <a:lnTo>
                    <a:pt x="16643" y="9142"/>
                  </a:lnTo>
                  <a:lnTo>
                    <a:pt x="16717" y="8439"/>
                  </a:lnTo>
                  <a:lnTo>
                    <a:pt x="16780" y="7635"/>
                  </a:lnTo>
                  <a:lnTo>
                    <a:pt x="16801" y="7233"/>
                  </a:lnTo>
                  <a:lnTo>
                    <a:pt x="16822" y="6229"/>
                  </a:lnTo>
                  <a:lnTo>
                    <a:pt x="16822" y="5124"/>
                  </a:lnTo>
                  <a:lnTo>
                    <a:pt x="16812" y="4521"/>
                  </a:lnTo>
                  <a:lnTo>
                    <a:pt x="16791" y="3918"/>
                  </a:lnTo>
                  <a:lnTo>
                    <a:pt x="16770" y="3416"/>
                  </a:lnTo>
                  <a:lnTo>
                    <a:pt x="16727" y="3014"/>
                  </a:lnTo>
                  <a:lnTo>
                    <a:pt x="16685" y="2411"/>
                  </a:lnTo>
                  <a:lnTo>
                    <a:pt x="16643" y="2009"/>
                  </a:lnTo>
                  <a:lnTo>
                    <a:pt x="16590" y="1607"/>
                  </a:lnTo>
                  <a:lnTo>
                    <a:pt x="16527" y="1306"/>
                  </a:lnTo>
                  <a:lnTo>
                    <a:pt x="16464" y="904"/>
                  </a:lnTo>
                  <a:lnTo>
                    <a:pt x="16379" y="603"/>
                  </a:lnTo>
                  <a:lnTo>
                    <a:pt x="16295" y="402"/>
                  </a:lnTo>
                  <a:lnTo>
                    <a:pt x="16200" y="201"/>
                  </a:lnTo>
                  <a:lnTo>
                    <a:pt x="16095" y="100"/>
                  </a:lnTo>
                  <a:lnTo>
                    <a:pt x="16000" y="0"/>
                  </a:lnTo>
                  <a:lnTo>
                    <a:pt x="15768" y="0"/>
                  </a:lnTo>
                  <a:lnTo>
                    <a:pt x="15578" y="201"/>
                  </a:lnTo>
                  <a:lnTo>
                    <a:pt x="15504" y="301"/>
                  </a:lnTo>
                  <a:lnTo>
                    <a:pt x="15356" y="703"/>
                  </a:lnTo>
                  <a:lnTo>
                    <a:pt x="15230" y="1306"/>
                  </a:lnTo>
                  <a:lnTo>
                    <a:pt x="15124" y="1909"/>
                  </a:lnTo>
                  <a:lnTo>
                    <a:pt x="15061" y="2713"/>
                  </a:lnTo>
                  <a:lnTo>
                    <a:pt x="15008" y="3416"/>
                  </a:lnTo>
                  <a:lnTo>
                    <a:pt x="14966" y="4220"/>
                  </a:lnTo>
                  <a:lnTo>
                    <a:pt x="14945" y="4923"/>
                  </a:lnTo>
                  <a:lnTo>
                    <a:pt x="14934" y="5727"/>
                  </a:lnTo>
                  <a:lnTo>
                    <a:pt x="14934" y="6229"/>
                  </a:lnTo>
                  <a:lnTo>
                    <a:pt x="14945" y="6731"/>
                  </a:lnTo>
                  <a:lnTo>
                    <a:pt x="14966" y="7233"/>
                  </a:lnTo>
                  <a:lnTo>
                    <a:pt x="14977" y="7635"/>
                  </a:lnTo>
                  <a:lnTo>
                    <a:pt x="15040" y="8439"/>
                  </a:lnTo>
                  <a:lnTo>
                    <a:pt x="15114" y="9142"/>
                  </a:lnTo>
                  <a:lnTo>
                    <a:pt x="15209" y="9645"/>
                  </a:lnTo>
                  <a:lnTo>
                    <a:pt x="15304" y="10047"/>
                  </a:lnTo>
                  <a:close/>
                  <a:moveTo>
                    <a:pt x="15884" y="17983"/>
                  </a:moveTo>
                  <a:lnTo>
                    <a:pt x="15746" y="17983"/>
                  </a:lnTo>
                  <a:lnTo>
                    <a:pt x="15652" y="17782"/>
                  </a:lnTo>
                  <a:lnTo>
                    <a:pt x="15557" y="17280"/>
                  </a:lnTo>
                  <a:lnTo>
                    <a:pt x="15451" y="16476"/>
                  </a:lnTo>
                  <a:lnTo>
                    <a:pt x="15420" y="15873"/>
                  </a:lnTo>
                  <a:lnTo>
                    <a:pt x="15409" y="15271"/>
                  </a:lnTo>
                  <a:lnTo>
                    <a:pt x="15398" y="14768"/>
                  </a:lnTo>
                  <a:lnTo>
                    <a:pt x="15409" y="14367"/>
                  </a:lnTo>
                  <a:lnTo>
                    <a:pt x="15409" y="13965"/>
                  </a:lnTo>
                  <a:lnTo>
                    <a:pt x="15441" y="13060"/>
                  </a:lnTo>
                  <a:lnTo>
                    <a:pt x="15483" y="12759"/>
                  </a:lnTo>
                  <a:lnTo>
                    <a:pt x="15536" y="12357"/>
                  </a:lnTo>
                  <a:lnTo>
                    <a:pt x="15588" y="12056"/>
                  </a:lnTo>
                  <a:lnTo>
                    <a:pt x="15673" y="11754"/>
                  </a:lnTo>
                  <a:lnTo>
                    <a:pt x="15757" y="11553"/>
                  </a:lnTo>
                  <a:lnTo>
                    <a:pt x="15884" y="11453"/>
                  </a:lnTo>
                  <a:lnTo>
                    <a:pt x="16000" y="11553"/>
                  </a:lnTo>
                  <a:lnTo>
                    <a:pt x="16084" y="11754"/>
                  </a:lnTo>
                  <a:lnTo>
                    <a:pt x="16168" y="12056"/>
                  </a:lnTo>
                  <a:lnTo>
                    <a:pt x="16221" y="12357"/>
                  </a:lnTo>
                  <a:lnTo>
                    <a:pt x="16284" y="12659"/>
                  </a:lnTo>
                  <a:lnTo>
                    <a:pt x="16316" y="13060"/>
                  </a:lnTo>
                  <a:lnTo>
                    <a:pt x="16337" y="13563"/>
                  </a:lnTo>
                  <a:lnTo>
                    <a:pt x="16358" y="14367"/>
                  </a:lnTo>
                  <a:lnTo>
                    <a:pt x="16358" y="14768"/>
                  </a:lnTo>
                  <a:lnTo>
                    <a:pt x="16348" y="15271"/>
                  </a:lnTo>
                  <a:lnTo>
                    <a:pt x="16337" y="15873"/>
                  </a:lnTo>
                  <a:lnTo>
                    <a:pt x="16305" y="16476"/>
                  </a:lnTo>
                  <a:lnTo>
                    <a:pt x="16200" y="17280"/>
                  </a:lnTo>
                  <a:lnTo>
                    <a:pt x="16116" y="17782"/>
                  </a:lnTo>
                  <a:lnTo>
                    <a:pt x="16010" y="17983"/>
                  </a:lnTo>
                  <a:lnTo>
                    <a:pt x="15884" y="17983"/>
                  </a:lnTo>
                  <a:close/>
                  <a:moveTo>
                    <a:pt x="15884" y="8841"/>
                  </a:moveTo>
                  <a:lnTo>
                    <a:pt x="15820" y="8841"/>
                  </a:lnTo>
                  <a:lnTo>
                    <a:pt x="15736" y="8740"/>
                  </a:lnTo>
                  <a:lnTo>
                    <a:pt x="15673" y="8439"/>
                  </a:lnTo>
                  <a:lnTo>
                    <a:pt x="15599" y="8238"/>
                  </a:lnTo>
                  <a:lnTo>
                    <a:pt x="15546" y="7937"/>
                  </a:lnTo>
                  <a:lnTo>
                    <a:pt x="15504" y="7434"/>
                  </a:lnTo>
                  <a:lnTo>
                    <a:pt x="15493" y="7033"/>
                  </a:lnTo>
                  <a:lnTo>
                    <a:pt x="15462" y="6731"/>
                  </a:lnTo>
                  <a:lnTo>
                    <a:pt x="15462" y="6430"/>
                  </a:lnTo>
                  <a:lnTo>
                    <a:pt x="15451" y="6028"/>
                  </a:lnTo>
                  <a:lnTo>
                    <a:pt x="15462" y="5325"/>
                  </a:lnTo>
                  <a:lnTo>
                    <a:pt x="15504" y="4822"/>
                  </a:lnTo>
                  <a:lnTo>
                    <a:pt x="15536" y="4420"/>
                  </a:lnTo>
                  <a:lnTo>
                    <a:pt x="15588" y="4019"/>
                  </a:lnTo>
                  <a:lnTo>
                    <a:pt x="15652" y="3818"/>
                  </a:lnTo>
                  <a:lnTo>
                    <a:pt x="15725" y="3617"/>
                  </a:lnTo>
                  <a:lnTo>
                    <a:pt x="15799" y="3516"/>
                  </a:lnTo>
                  <a:lnTo>
                    <a:pt x="15884" y="3516"/>
                  </a:lnTo>
                  <a:lnTo>
                    <a:pt x="16000" y="3617"/>
                  </a:lnTo>
                  <a:lnTo>
                    <a:pt x="16095" y="3818"/>
                  </a:lnTo>
                  <a:lnTo>
                    <a:pt x="16179" y="4220"/>
                  </a:lnTo>
                  <a:lnTo>
                    <a:pt x="16242" y="4722"/>
                  </a:lnTo>
                  <a:lnTo>
                    <a:pt x="16274" y="4923"/>
                  </a:lnTo>
                  <a:lnTo>
                    <a:pt x="16295" y="5526"/>
                  </a:lnTo>
                  <a:lnTo>
                    <a:pt x="16305" y="6028"/>
                  </a:lnTo>
                  <a:lnTo>
                    <a:pt x="16295" y="6530"/>
                  </a:lnTo>
                  <a:lnTo>
                    <a:pt x="16284" y="6932"/>
                  </a:lnTo>
                  <a:lnTo>
                    <a:pt x="16242" y="7535"/>
                  </a:lnTo>
                  <a:lnTo>
                    <a:pt x="16200" y="7937"/>
                  </a:lnTo>
                  <a:lnTo>
                    <a:pt x="16147" y="8238"/>
                  </a:lnTo>
                  <a:lnTo>
                    <a:pt x="16073" y="8439"/>
                  </a:lnTo>
                  <a:lnTo>
                    <a:pt x="15989" y="8740"/>
                  </a:lnTo>
                  <a:lnTo>
                    <a:pt x="15884" y="8841"/>
                  </a:lnTo>
                  <a:close/>
                  <a:moveTo>
                    <a:pt x="17276" y="16275"/>
                  </a:moveTo>
                  <a:lnTo>
                    <a:pt x="17297" y="16878"/>
                  </a:lnTo>
                  <a:lnTo>
                    <a:pt x="17329" y="17481"/>
                  </a:lnTo>
                  <a:lnTo>
                    <a:pt x="17381" y="18285"/>
                  </a:lnTo>
                  <a:lnTo>
                    <a:pt x="17434" y="18988"/>
                  </a:lnTo>
                  <a:lnTo>
                    <a:pt x="17497" y="19691"/>
                  </a:lnTo>
                  <a:lnTo>
                    <a:pt x="17592" y="20294"/>
                  </a:lnTo>
                  <a:lnTo>
                    <a:pt x="17708" y="20796"/>
                  </a:lnTo>
                  <a:lnTo>
                    <a:pt x="17835" y="21198"/>
                  </a:lnTo>
                  <a:lnTo>
                    <a:pt x="17982" y="21500"/>
                  </a:lnTo>
                  <a:lnTo>
                    <a:pt x="18172" y="21600"/>
                  </a:lnTo>
                  <a:lnTo>
                    <a:pt x="18267" y="21500"/>
                  </a:lnTo>
                  <a:lnTo>
                    <a:pt x="18373" y="21399"/>
                  </a:lnTo>
                  <a:lnTo>
                    <a:pt x="18457" y="21299"/>
                  </a:lnTo>
                  <a:lnTo>
                    <a:pt x="18552" y="21098"/>
                  </a:lnTo>
                  <a:lnTo>
                    <a:pt x="18626" y="20796"/>
                  </a:lnTo>
                  <a:lnTo>
                    <a:pt x="18700" y="20394"/>
                  </a:lnTo>
                  <a:lnTo>
                    <a:pt x="18763" y="20093"/>
                  </a:lnTo>
                  <a:lnTo>
                    <a:pt x="18826" y="19691"/>
                  </a:lnTo>
                  <a:lnTo>
                    <a:pt x="19016" y="17883"/>
                  </a:lnTo>
                  <a:lnTo>
                    <a:pt x="19079" y="16778"/>
                  </a:lnTo>
                  <a:lnTo>
                    <a:pt x="19132" y="15673"/>
                  </a:lnTo>
                  <a:lnTo>
                    <a:pt x="19174" y="14467"/>
                  </a:lnTo>
                  <a:lnTo>
                    <a:pt x="19195" y="13462"/>
                  </a:lnTo>
                  <a:lnTo>
                    <a:pt x="19206" y="12458"/>
                  </a:lnTo>
                  <a:lnTo>
                    <a:pt x="19216" y="11553"/>
                  </a:lnTo>
                  <a:lnTo>
                    <a:pt x="19216" y="10850"/>
                  </a:lnTo>
                  <a:lnTo>
                    <a:pt x="19227" y="10348"/>
                  </a:lnTo>
                  <a:lnTo>
                    <a:pt x="19206" y="7937"/>
                  </a:lnTo>
                  <a:lnTo>
                    <a:pt x="19195" y="6932"/>
                  </a:lnTo>
                  <a:lnTo>
                    <a:pt x="19164" y="6028"/>
                  </a:lnTo>
                  <a:lnTo>
                    <a:pt x="19143" y="5124"/>
                  </a:lnTo>
                  <a:lnTo>
                    <a:pt x="19058" y="3717"/>
                  </a:lnTo>
                  <a:lnTo>
                    <a:pt x="18974" y="2512"/>
                  </a:lnTo>
                  <a:lnTo>
                    <a:pt x="18911" y="2110"/>
                  </a:lnTo>
                  <a:lnTo>
                    <a:pt x="18868" y="1708"/>
                  </a:lnTo>
                  <a:lnTo>
                    <a:pt x="18816" y="1407"/>
                  </a:lnTo>
                  <a:lnTo>
                    <a:pt x="18689" y="703"/>
                  </a:lnTo>
                  <a:lnTo>
                    <a:pt x="18573" y="402"/>
                  </a:lnTo>
                  <a:lnTo>
                    <a:pt x="18457" y="201"/>
                  </a:lnTo>
                  <a:lnTo>
                    <a:pt x="18362" y="0"/>
                  </a:lnTo>
                  <a:lnTo>
                    <a:pt x="18088" y="0"/>
                  </a:lnTo>
                  <a:lnTo>
                    <a:pt x="17982" y="100"/>
                  </a:lnTo>
                  <a:lnTo>
                    <a:pt x="17887" y="201"/>
                  </a:lnTo>
                  <a:lnTo>
                    <a:pt x="17793" y="402"/>
                  </a:lnTo>
                  <a:lnTo>
                    <a:pt x="17645" y="1005"/>
                  </a:lnTo>
                  <a:lnTo>
                    <a:pt x="17518" y="1808"/>
                  </a:lnTo>
                  <a:lnTo>
                    <a:pt x="17466" y="2110"/>
                  </a:lnTo>
                  <a:lnTo>
                    <a:pt x="17423" y="2713"/>
                  </a:lnTo>
                  <a:lnTo>
                    <a:pt x="17339" y="3516"/>
                  </a:lnTo>
                  <a:lnTo>
                    <a:pt x="17286" y="4621"/>
                  </a:lnTo>
                  <a:lnTo>
                    <a:pt x="17255" y="5727"/>
                  </a:lnTo>
                  <a:lnTo>
                    <a:pt x="17234" y="6631"/>
                  </a:lnTo>
                  <a:lnTo>
                    <a:pt x="17234" y="8439"/>
                  </a:lnTo>
                  <a:lnTo>
                    <a:pt x="17244" y="9142"/>
                  </a:lnTo>
                  <a:lnTo>
                    <a:pt x="17286" y="10549"/>
                  </a:lnTo>
                  <a:lnTo>
                    <a:pt x="17329" y="11152"/>
                  </a:lnTo>
                  <a:lnTo>
                    <a:pt x="17360" y="11754"/>
                  </a:lnTo>
                  <a:lnTo>
                    <a:pt x="17423" y="12257"/>
                  </a:lnTo>
                  <a:lnTo>
                    <a:pt x="17476" y="12659"/>
                  </a:lnTo>
                  <a:lnTo>
                    <a:pt x="17539" y="13060"/>
                  </a:lnTo>
                  <a:lnTo>
                    <a:pt x="17603" y="13563"/>
                  </a:lnTo>
                  <a:lnTo>
                    <a:pt x="17677" y="13864"/>
                  </a:lnTo>
                  <a:lnTo>
                    <a:pt x="17761" y="14166"/>
                  </a:lnTo>
                  <a:lnTo>
                    <a:pt x="17835" y="14367"/>
                  </a:lnTo>
                  <a:lnTo>
                    <a:pt x="18025" y="14567"/>
                  </a:lnTo>
                  <a:lnTo>
                    <a:pt x="18225" y="14567"/>
                  </a:lnTo>
                  <a:lnTo>
                    <a:pt x="18330" y="14367"/>
                  </a:lnTo>
                  <a:lnTo>
                    <a:pt x="18404" y="14166"/>
                  </a:lnTo>
                  <a:lnTo>
                    <a:pt x="18489" y="13965"/>
                  </a:lnTo>
                  <a:lnTo>
                    <a:pt x="18552" y="13663"/>
                  </a:lnTo>
                  <a:lnTo>
                    <a:pt x="18594" y="13362"/>
                  </a:lnTo>
                  <a:lnTo>
                    <a:pt x="18647" y="13060"/>
                  </a:lnTo>
                  <a:lnTo>
                    <a:pt x="18679" y="12759"/>
                  </a:lnTo>
                  <a:lnTo>
                    <a:pt x="18668" y="14166"/>
                  </a:lnTo>
                  <a:lnTo>
                    <a:pt x="18626" y="15271"/>
                  </a:lnTo>
                  <a:lnTo>
                    <a:pt x="18573" y="16275"/>
                  </a:lnTo>
                  <a:lnTo>
                    <a:pt x="18520" y="16878"/>
                  </a:lnTo>
                  <a:lnTo>
                    <a:pt x="18446" y="17380"/>
                  </a:lnTo>
                  <a:lnTo>
                    <a:pt x="18373" y="17782"/>
                  </a:lnTo>
                  <a:lnTo>
                    <a:pt x="18278" y="17983"/>
                  </a:lnTo>
                  <a:lnTo>
                    <a:pt x="18098" y="17983"/>
                  </a:lnTo>
                  <a:lnTo>
                    <a:pt x="18025" y="17883"/>
                  </a:lnTo>
                  <a:lnTo>
                    <a:pt x="17835" y="16979"/>
                  </a:lnTo>
                  <a:lnTo>
                    <a:pt x="17814" y="16778"/>
                  </a:lnTo>
                  <a:lnTo>
                    <a:pt x="17803" y="16476"/>
                  </a:lnTo>
                  <a:lnTo>
                    <a:pt x="17793" y="16275"/>
                  </a:lnTo>
                  <a:lnTo>
                    <a:pt x="17276" y="16275"/>
                  </a:lnTo>
                  <a:close/>
                  <a:moveTo>
                    <a:pt x="18679" y="7635"/>
                  </a:moveTo>
                  <a:lnTo>
                    <a:pt x="18679" y="8238"/>
                  </a:lnTo>
                  <a:lnTo>
                    <a:pt x="18657" y="9042"/>
                  </a:lnTo>
                  <a:lnTo>
                    <a:pt x="18573" y="10247"/>
                  </a:lnTo>
                  <a:lnTo>
                    <a:pt x="18510" y="10750"/>
                  </a:lnTo>
                  <a:lnTo>
                    <a:pt x="18425" y="11152"/>
                  </a:lnTo>
                  <a:lnTo>
                    <a:pt x="18330" y="11353"/>
                  </a:lnTo>
                  <a:lnTo>
                    <a:pt x="18214" y="11453"/>
                  </a:lnTo>
                  <a:lnTo>
                    <a:pt x="18141" y="11453"/>
                  </a:lnTo>
                  <a:lnTo>
                    <a:pt x="18088" y="11353"/>
                  </a:lnTo>
                  <a:lnTo>
                    <a:pt x="18035" y="11152"/>
                  </a:lnTo>
                  <a:lnTo>
                    <a:pt x="17972" y="10951"/>
                  </a:lnTo>
                  <a:lnTo>
                    <a:pt x="17919" y="10750"/>
                  </a:lnTo>
                  <a:lnTo>
                    <a:pt x="17887" y="10448"/>
                  </a:lnTo>
                  <a:lnTo>
                    <a:pt x="17835" y="10047"/>
                  </a:lnTo>
                  <a:lnTo>
                    <a:pt x="17803" y="9645"/>
                  </a:lnTo>
                  <a:lnTo>
                    <a:pt x="17782" y="9243"/>
                  </a:lnTo>
                  <a:lnTo>
                    <a:pt x="17761" y="8740"/>
                  </a:lnTo>
                  <a:lnTo>
                    <a:pt x="17750" y="8138"/>
                  </a:lnTo>
                  <a:lnTo>
                    <a:pt x="17750" y="6832"/>
                  </a:lnTo>
                  <a:lnTo>
                    <a:pt x="17771" y="6128"/>
                  </a:lnTo>
                  <a:lnTo>
                    <a:pt x="17803" y="5425"/>
                  </a:lnTo>
                  <a:lnTo>
                    <a:pt x="17856" y="4822"/>
                  </a:lnTo>
                  <a:lnTo>
                    <a:pt x="17919" y="4320"/>
                  </a:lnTo>
                  <a:lnTo>
                    <a:pt x="17993" y="3818"/>
                  </a:lnTo>
                  <a:lnTo>
                    <a:pt x="18088" y="3617"/>
                  </a:lnTo>
                  <a:lnTo>
                    <a:pt x="18204" y="3516"/>
                  </a:lnTo>
                  <a:lnTo>
                    <a:pt x="18330" y="3617"/>
                  </a:lnTo>
                  <a:lnTo>
                    <a:pt x="18415" y="3818"/>
                  </a:lnTo>
                  <a:lnTo>
                    <a:pt x="18499" y="4220"/>
                  </a:lnTo>
                  <a:lnTo>
                    <a:pt x="18552" y="4722"/>
                  </a:lnTo>
                  <a:lnTo>
                    <a:pt x="18594" y="5224"/>
                  </a:lnTo>
                  <a:lnTo>
                    <a:pt x="18626" y="5827"/>
                  </a:lnTo>
                  <a:lnTo>
                    <a:pt x="18657" y="6329"/>
                  </a:lnTo>
                  <a:lnTo>
                    <a:pt x="18679" y="6832"/>
                  </a:lnTo>
                  <a:lnTo>
                    <a:pt x="18679" y="7635"/>
                  </a:lnTo>
                  <a:close/>
                  <a:moveTo>
                    <a:pt x="20577" y="21600"/>
                  </a:moveTo>
                  <a:lnTo>
                    <a:pt x="20630" y="21500"/>
                  </a:lnTo>
                  <a:lnTo>
                    <a:pt x="20682" y="21500"/>
                  </a:lnTo>
                  <a:lnTo>
                    <a:pt x="20767" y="21399"/>
                  </a:lnTo>
                  <a:lnTo>
                    <a:pt x="20862" y="21299"/>
                  </a:lnTo>
                  <a:lnTo>
                    <a:pt x="20957" y="20997"/>
                  </a:lnTo>
                  <a:lnTo>
                    <a:pt x="21062" y="20595"/>
                  </a:lnTo>
                  <a:lnTo>
                    <a:pt x="21157" y="20093"/>
                  </a:lnTo>
                  <a:lnTo>
                    <a:pt x="21252" y="19490"/>
                  </a:lnTo>
                  <a:lnTo>
                    <a:pt x="21357" y="18586"/>
                  </a:lnTo>
                  <a:lnTo>
                    <a:pt x="21431" y="17481"/>
                  </a:lnTo>
                  <a:lnTo>
                    <a:pt x="21463" y="16878"/>
                  </a:lnTo>
                  <a:lnTo>
                    <a:pt x="21505" y="16275"/>
                  </a:lnTo>
                  <a:lnTo>
                    <a:pt x="21537" y="15472"/>
                  </a:lnTo>
                  <a:lnTo>
                    <a:pt x="21558" y="14768"/>
                  </a:lnTo>
                  <a:lnTo>
                    <a:pt x="21579" y="13864"/>
                  </a:lnTo>
                  <a:lnTo>
                    <a:pt x="21600" y="11855"/>
                  </a:lnTo>
                  <a:lnTo>
                    <a:pt x="21600" y="9645"/>
                  </a:lnTo>
                  <a:lnTo>
                    <a:pt x="21589" y="8740"/>
                  </a:lnTo>
                  <a:lnTo>
                    <a:pt x="21579" y="7736"/>
                  </a:lnTo>
                  <a:lnTo>
                    <a:pt x="21558" y="6832"/>
                  </a:lnTo>
                  <a:lnTo>
                    <a:pt x="21537" y="6028"/>
                  </a:lnTo>
                  <a:lnTo>
                    <a:pt x="21505" y="5224"/>
                  </a:lnTo>
                  <a:lnTo>
                    <a:pt x="21463" y="4621"/>
                  </a:lnTo>
                  <a:lnTo>
                    <a:pt x="21431" y="3918"/>
                  </a:lnTo>
                  <a:lnTo>
                    <a:pt x="21357" y="2913"/>
                  </a:lnTo>
                  <a:lnTo>
                    <a:pt x="21252" y="2009"/>
                  </a:lnTo>
                  <a:lnTo>
                    <a:pt x="21062" y="804"/>
                  </a:lnTo>
                  <a:lnTo>
                    <a:pt x="20957" y="502"/>
                  </a:lnTo>
                  <a:lnTo>
                    <a:pt x="20767" y="100"/>
                  </a:lnTo>
                  <a:lnTo>
                    <a:pt x="20682" y="0"/>
                  </a:lnTo>
                  <a:lnTo>
                    <a:pt x="20461" y="0"/>
                  </a:lnTo>
                  <a:lnTo>
                    <a:pt x="20387" y="100"/>
                  </a:lnTo>
                  <a:lnTo>
                    <a:pt x="20197" y="502"/>
                  </a:lnTo>
                  <a:lnTo>
                    <a:pt x="20102" y="804"/>
                  </a:lnTo>
                  <a:lnTo>
                    <a:pt x="19891" y="2009"/>
                  </a:lnTo>
                  <a:lnTo>
                    <a:pt x="19807" y="2913"/>
                  </a:lnTo>
                  <a:lnTo>
                    <a:pt x="19723" y="3918"/>
                  </a:lnTo>
                  <a:lnTo>
                    <a:pt x="19680" y="4621"/>
                  </a:lnTo>
                  <a:lnTo>
                    <a:pt x="19659" y="5224"/>
                  </a:lnTo>
                  <a:lnTo>
                    <a:pt x="19628" y="6028"/>
                  </a:lnTo>
                  <a:lnTo>
                    <a:pt x="19607" y="6832"/>
                  </a:lnTo>
                  <a:lnTo>
                    <a:pt x="19575" y="7736"/>
                  </a:lnTo>
                  <a:lnTo>
                    <a:pt x="19564" y="8740"/>
                  </a:lnTo>
                  <a:lnTo>
                    <a:pt x="19554" y="9645"/>
                  </a:lnTo>
                  <a:lnTo>
                    <a:pt x="19554" y="11855"/>
                  </a:lnTo>
                  <a:lnTo>
                    <a:pt x="19575" y="13864"/>
                  </a:lnTo>
                  <a:lnTo>
                    <a:pt x="19607" y="14768"/>
                  </a:lnTo>
                  <a:lnTo>
                    <a:pt x="19628" y="15472"/>
                  </a:lnTo>
                  <a:lnTo>
                    <a:pt x="19659" y="16275"/>
                  </a:lnTo>
                  <a:lnTo>
                    <a:pt x="19680" y="16878"/>
                  </a:lnTo>
                  <a:lnTo>
                    <a:pt x="19723" y="17481"/>
                  </a:lnTo>
                  <a:lnTo>
                    <a:pt x="19807" y="18586"/>
                  </a:lnTo>
                  <a:lnTo>
                    <a:pt x="19891" y="19490"/>
                  </a:lnTo>
                  <a:lnTo>
                    <a:pt x="19997" y="20093"/>
                  </a:lnTo>
                  <a:lnTo>
                    <a:pt x="20102" y="20595"/>
                  </a:lnTo>
                  <a:lnTo>
                    <a:pt x="20197" y="20997"/>
                  </a:lnTo>
                  <a:lnTo>
                    <a:pt x="20292" y="21299"/>
                  </a:lnTo>
                  <a:lnTo>
                    <a:pt x="20387" y="21399"/>
                  </a:lnTo>
                  <a:lnTo>
                    <a:pt x="20461" y="21500"/>
                  </a:lnTo>
                  <a:lnTo>
                    <a:pt x="20524" y="21500"/>
                  </a:lnTo>
                  <a:lnTo>
                    <a:pt x="20577" y="21600"/>
                  </a:lnTo>
                  <a:close/>
                  <a:moveTo>
                    <a:pt x="20577" y="17983"/>
                  </a:moveTo>
                  <a:lnTo>
                    <a:pt x="20514" y="17983"/>
                  </a:lnTo>
                  <a:lnTo>
                    <a:pt x="20461" y="17883"/>
                  </a:lnTo>
                  <a:lnTo>
                    <a:pt x="20419" y="17782"/>
                  </a:lnTo>
                  <a:lnTo>
                    <a:pt x="20366" y="17481"/>
                  </a:lnTo>
                  <a:lnTo>
                    <a:pt x="20334" y="17280"/>
                  </a:lnTo>
                  <a:lnTo>
                    <a:pt x="20292" y="16979"/>
                  </a:lnTo>
                  <a:lnTo>
                    <a:pt x="20271" y="16677"/>
                  </a:lnTo>
                  <a:lnTo>
                    <a:pt x="20239" y="16376"/>
                  </a:lnTo>
                  <a:lnTo>
                    <a:pt x="20187" y="15472"/>
                  </a:lnTo>
                  <a:lnTo>
                    <a:pt x="20145" y="13663"/>
                  </a:lnTo>
                  <a:lnTo>
                    <a:pt x="20134" y="12659"/>
                  </a:lnTo>
                  <a:lnTo>
                    <a:pt x="20123" y="11754"/>
                  </a:lnTo>
                  <a:lnTo>
                    <a:pt x="20123" y="9846"/>
                  </a:lnTo>
                  <a:lnTo>
                    <a:pt x="20134" y="8941"/>
                  </a:lnTo>
                  <a:lnTo>
                    <a:pt x="20145" y="7937"/>
                  </a:lnTo>
                  <a:lnTo>
                    <a:pt x="20166" y="6932"/>
                  </a:lnTo>
                  <a:lnTo>
                    <a:pt x="20187" y="6028"/>
                  </a:lnTo>
                  <a:lnTo>
                    <a:pt x="20239" y="5224"/>
                  </a:lnTo>
                  <a:lnTo>
                    <a:pt x="20271" y="4822"/>
                  </a:lnTo>
                  <a:lnTo>
                    <a:pt x="20292" y="4521"/>
                  </a:lnTo>
                  <a:lnTo>
                    <a:pt x="20334" y="4320"/>
                  </a:lnTo>
                  <a:lnTo>
                    <a:pt x="20366" y="3918"/>
                  </a:lnTo>
                  <a:lnTo>
                    <a:pt x="20419" y="3717"/>
                  </a:lnTo>
                  <a:lnTo>
                    <a:pt x="20461" y="3617"/>
                  </a:lnTo>
                  <a:lnTo>
                    <a:pt x="20514" y="3516"/>
                  </a:lnTo>
                  <a:lnTo>
                    <a:pt x="20640" y="3516"/>
                  </a:lnTo>
                  <a:lnTo>
                    <a:pt x="20704" y="3617"/>
                  </a:lnTo>
                  <a:lnTo>
                    <a:pt x="20746" y="3717"/>
                  </a:lnTo>
                  <a:lnTo>
                    <a:pt x="20788" y="3918"/>
                  </a:lnTo>
                  <a:lnTo>
                    <a:pt x="20820" y="4220"/>
                  </a:lnTo>
                  <a:lnTo>
                    <a:pt x="20872" y="4521"/>
                  </a:lnTo>
                  <a:lnTo>
                    <a:pt x="20893" y="4822"/>
                  </a:lnTo>
                  <a:lnTo>
                    <a:pt x="20925" y="5124"/>
                  </a:lnTo>
                  <a:lnTo>
                    <a:pt x="20967" y="6028"/>
                  </a:lnTo>
                  <a:lnTo>
                    <a:pt x="20988" y="6832"/>
                  </a:lnTo>
                  <a:lnTo>
                    <a:pt x="21020" y="7836"/>
                  </a:lnTo>
                  <a:lnTo>
                    <a:pt x="21030" y="8841"/>
                  </a:lnTo>
                  <a:lnTo>
                    <a:pt x="21030" y="9745"/>
                  </a:lnTo>
                  <a:lnTo>
                    <a:pt x="21041" y="10750"/>
                  </a:lnTo>
                  <a:lnTo>
                    <a:pt x="21030" y="11754"/>
                  </a:lnTo>
                  <a:lnTo>
                    <a:pt x="21030" y="12659"/>
                  </a:lnTo>
                  <a:lnTo>
                    <a:pt x="21020" y="13663"/>
                  </a:lnTo>
                  <a:lnTo>
                    <a:pt x="20988" y="14567"/>
                  </a:lnTo>
                  <a:lnTo>
                    <a:pt x="20967" y="15472"/>
                  </a:lnTo>
                  <a:lnTo>
                    <a:pt x="20925" y="16376"/>
                  </a:lnTo>
                  <a:lnTo>
                    <a:pt x="20893" y="16677"/>
                  </a:lnTo>
                  <a:lnTo>
                    <a:pt x="20872" y="16979"/>
                  </a:lnTo>
                  <a:lnTo>
                    <a:pt x="20820" y="17280"/>
                  </a:lnTo>
                  <a:lnTo>
                    <a:pt x="20788" y="17481"/>
                  </a:lnTo>
                  <a:lnTo>
                    <a:pt x="20746" y="17782"/>
                  </a:lnTo>
                  <a:lnTo>
                    <a:pt x="20704" y="17883"/>
                  </a:lnTo>
                  <a:lnTo>
                    <a:pt x="20640" y="17983"/>
                  </a:lnTo>
                  <a:lnTo>
                    <a:pt x="20577" y="17983"/>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5" name="Freeform 5936">
              <a:extLst>
                <a:ext uri="{FF2B5EF4-FFF2-40B4-BE49-F238E27FC236}">
                  <a16:creationId xmlns:a16="http://schemas.microsoft.com/office/drawing/2014/main" id="{4638ADE7-AC4A-4DF7-974F-214CA5CA8725}"/>
                </a:ext>
              </a:extLst>
            </p:cNvPr>
            <p:cNvSpPr/>
            <p:nvPr/>
          </p:nvSpPr>
          <p:spPr>
            <a:xfrm>
              <a:off x="299188" y="0"/>
              <a:ext cx="15914" cy="763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5924"/>
                  </a:lnTo>
                  <a:lnTo>
                    <a:pt x="8813" y="17884"/>
                  </a:lnTo>
                  <a:lnTo>
                    <a:pt x="11578" y="18578"/>
                  </a:lnTo>
                  <a:lnTo>
                    <a:pt x="16762" y="20048"/>
                  </a:lnTo>
                  <a:lnTo>
                    <a:pt x="19354" y="20824"/>
                  </a:lnTo>
                  <a:lnTo>
                    <a:pt x="21600" y="2160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6" name="Freeform 5937">
              <a:extLst>
                <a:ext uri="{FF2B5EF4-FFF2-40B4-BE49-F238E27FC236}">
                  <a16:creationId xmlns:a16="http://schemas.microsoft.com/office/drawing/2014/main" id="{AB1FA63A-1FD6-44B7-A5C8-EBF7972B71D5}"/>
                </a:ext>
              </a:extLst>
            </p:cNvPr>
            <p:cNvSpPr/>
            <p:nvPr/>
          </p:nvSpPr>
          <p:spPr>
            <a:xfrm>
              <a:off x="299188" y="205287"/>
              <a:ext cx="15914" cy="62064"/>
            </a:xfrm>
            <a:custGeom>
              <a:avLst/>
              <a:gdLst/>
              <a:ahLst/>
              <a:cxnLst>
                <a:cxn ang="0">
                  <a:pos x="wd2" y="hd2"/>
                </a:cxn>
                <a:cxn ang="5400000">
                  <a:pos x="wd2" y="hd2"/>
                </a:cxn>
                <a:cxn ang="10800000">
                  <a:pos x="wd2" y="hd2"/>
                </a:cxn>
                <a:cxn ang="16200000">
                  <a:pos x="wd2" y="hd2"/>
                </a:cxn>
              </a:cxnLst>
              <a:rect l="0" t="0" r="r" b="b"/>
              <a:pathLst>
                <a:path w="21600" h="21600" extrusionOk="0">
                  <a:moveTo>
                    <a:pt x="4666" y="0"/>
                  </a:moveTo>
                  <a:lnTo>
                    <a:pt x="2246" y="603"/>
                  </a:lnTo>
                  <a:lnTo>
                    <a:pt x="0" y="1206"/>
                  </a:lnTo>
                  <a:lnTo>
                    <a:pt x="0" y="21600"/>
                  </a:lnTo>
                  <a:lnTo>
                    <a:pt x="21600" y="21600"/>
                  </a:lnTo>
                  <a:lnTo>
                    <a:pt x="21600" y="2813"/>
                  </a:lnTo>
                  <a:lnTo>
                    <a:pt x="4666" y="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7" name="Freeform 5938">
              <a:extLst>
                <a:ext uri="{FF2B5EF4-FFF2-40B4-BE49-F238E27FC236}">
                  <a16:creationId xmlns:a16="http://schemas.microsoft.com/office/drawing/2014/main" id="{29F78896-BFB9-4C3B-8959-32FD93FEE5B8}"/>
                </a:ext>
              </a:extLst>
            </p:cNvPr>
            <p:cNvSpPr/>
            <p:nvPr/>
          </p:nvSpPr>
          <p:spPr>
            <a:xfrm>
              <a:off x="273725" y="221201"/>
              <a:ext cx="12731" cy="46150"/>
            </a:xfrm>
            <a:custGeom>
              <a:avLst/>
              <a:gdLst/>
              <a:ahLst/>
              <a:cxnLst>
                <a:cxn ang="0">
                  <a:pos x="wd2" y="hd2"/>
                </a:cxn>
                <a:cxn ang="5400000">
                  <a:pos x="wd2" y="hd2"/>
                </a:cxn>
                <a:cxn ang="10800000">
                  <a:pos x="wd2" y="hd2"/>
                </a:cxn>
                <a:cxn ang="16200000">
                  <a:pos x="wd2" y="hd2"/>
                </a:cxn>
              </a:cxnLst>
              <a:rect l="0" t="0" r="r" b="b"/>
              <a:pathLst>
                <a:path w="21600" h="21600" extrusionOk="0">
                  <a:moveTo>
                    <a:pt x="0" y="2000"/>
                  </a:moveTo>
                  <a:lnTo>
                    <a:pt x="0" y="21600"/>
                  </a:lnTo>
                  <a:lnTo>
                    <a:pt x="21600" y="21600"/>
                  </a:lnTo>
                  <a:lnTo>
                    <a:pt x="21600" y="0"/>
                  </a:lnTo>
                  <a:lnTo>
                    <a:pt x="16457" y="533"/>
                  </a:lnTo>
                  <a:lnTo>
                    <a:pt x="10971" y="1067"/>
                  </a:lnTo>
                  <a:lnTo>
                    <a:pt x="0" y="200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8" name="Freeform 5939">
              <a:extLst>
                <a:ext uri="{FF2B5EF4-FFF2-40B4-BE49-F238E27FC236}">
                  <a16:creationId xmlns:a16="http://schemas.microsoft.com/office/drawing/2014/main" id="{2391AA6D-C06B-41EF-AD2F-3E250C6F1763}"/>
                </a:ext>
              </a:extLst>
            </p:cNvPr>
            <p:cNvSpPr/>
            <p:nvPr/>
          </p:nvSpPr>
          <p:spPr>
            <a:xfrm>
              <a:off x="246671" y="230749"/>
              <a:ext cx="12731" cy="36602"/>
            </a:xfrm>
            <a:custGeom>
              <a:avLst/>
              <a:gdLst/>
              <a:ahLst/>
              <a:cxnLst>
                <a:cxn ang="0">
                  <a:pos x="wd2" y="hd2"/>
                </a:cxn>
                <a:cxn ang="5400000">
                  <a:pos x="wd2" y="hd2"/>
                </a:cxn>
                <a:cxn ang="10800000">
                  <a:pos x="wd2" y="hd2"/>
                </a:cxn>
                <a:cxn ang="16200000">
                  <a:pos x="wd2" y="hd2"/>
                </a:cxn>
              </a:cxnLst>
              <a:rect l="0" t="0" r="r" b="b"/>
              <a:pathLst>
                <a:path w="21600" h="21600" extrusionOk="0">
                  <a:moveTo>
                    <a:pt x="0" y="691"/>
                  </a:moveTo>
                  <a:lnTo>
                    <a:pt x="0" y="21600"/>
                  </a:lnTo>
                  <a:lnTo>
                    <a:pt x="21600" y="21600"/>
                  </a:lnTo>
                  <a:lnTo>
                    <a:pt x="21600" y="0"/>
                  </a:lnTo>
                  <a:lnTo>
                    <a:pt x="16200" y="173"/>
                  </a:lnTo>
                  <a:lnTo>
                    <a:pt x="11137" y="346"/>
                  </a:lnTo>
                  <a:lnTo>
                    <a:pt x="5738" y="518"/>
                  </a:lnTo>
                  <a:lnTo>
                    <a:pt x="0" y="691"/>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79" name="Freeform 5940">
              <a:extLst>
                <a:ext uri="{FF2B5EF4-FFF2-40B4-BE49-F238E27FC236}">
                  <a16:creationId xmlns:a16="http://schemas.microsoft.com/office/drawing/2014/main" id="{777ED3A1-E57F-49F8-B6C0-2C9098C3918F}"/>
                </a:ext>
              </a:extLst>
            </p:cNvPr>
            <p:cNvSpPr/>
            <p:nvPr/>
          </p:nvSpPr>
          <p:spPr>
            <a:xfrm>
              <a:off x="227574" y="232341"/>
              <a:ext cx="12731" cy="35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66"/>
                  </a:lnTo>
                  <a:lnTo>
                    <a:pt x="10491" y="89"/>
                  </a:lnTo>
                  <a:lnTo>
                    <a:pt x="5554" y="0"/>
                  </a:lnTo>
                  <a:lnTo>
                    <a:pt x="0" y="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0" name="Freeform 5941">
              <a:extLst>
                <a:ext uri="{FF2B5EF4-FFF2-40B4-BE49-F238E27FC236}">
                  <a16:creationId xmlns:a16="http://schemas.microsoft.com/office/drawing/2014/main" id="{0510631B-7FAA-4BAB-AA8F-EFED0CF92FBC}"/>
                </a:ext>
              </a:extLst>
            </p:cNvPr>
            <p:cNvSpPr/>
            <p:nvPr/>
          </p:nvSpPr>
          <p:spPr>
            <a:xfrm>
              <a:off x="208477" y="225976"/>
              <a:ext cx="15914" cy="41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801"/>
                  </a:lnTo>
                  <a:lnTo>
                    <a:pt x="16114" y="2285"/>
                  </a:lnTo>
                  <a:lnTo>
                    <a:pt x="10629" y="1622"/>
                  </a:lnTo>
                  <a:lnTo>
                    <a:pt x="0" y="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1" name="Freeform 5942">
              <a:extLst>
                <a:ext uri="{FF2B5EF4-FFF2-40B4-BE49-F238E27FC236}">
                  <a16:creationId xmlns:a16="http://schemas.microsoft.com/office/drawing/2014/main" id="{12AF61EC-F0FD-4BE7-80C3-1214FE8CB96C}"/>
                </a:ext>
              </a:extLst>
            </p:cNvPr>
            <p:cNvSpPr/>
            <p:nvPr/>
          </p:nvSpPr>
          <p:spPr>
            <a:xfrm>
              <a:off x="186197" y="214835"/>
              <a:ext cx="12731" cy="52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288"/>
                  </a:lnTo>
                  <a:lnTo>
                    <a:pt x="16046" y="995"/>
                  </a:lnTo>
                  <a:lnTo>
                    <a:pt x="11109" y="585"/>
                  </a:lnTo>
                  <a:lnTo>
                    <a:pt x="0" y="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2" name="Freeform 5943">
              <a:extLst>
                <a:ext uri="{FF2B5EF4-FFF2-40B4-BE49-F238E27FC236}">
                  <a16:creationId xmlns:a16="http://schemas.microsoft.com/office/drawing/2014/main" id="{BD36C376-57CC-4E90-93EE-0F4579388F02}"/>
                </a:ext>
              </a:extLst>
            </p:cNvPr>
            <p:cNvSpPr/>
            <p:nvPr/>
          </p:nvSpPr>
          <p:spPr>
            <a:xfrm>
              <a:off x="175057" y="202104"/>
              <a:ext cx="12731" cy="65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718"/>
                  </a:lnTo>
                  <a:lnTo>
                    <a:pt x="16114" y="2098"/>
                  </a:lnTo>
                  <a:lnTo>
                    <a:pt x="10629" y="1383"/>
                  </a:lnTo>
                  <a:lnTo>
                    <a:pt x="5143" y="715"/>
                  </a:lnTo>
                  <a:lnTo>
                    <a:pt x="0" y="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3" name="Freeform 5944">
              <a:extLst>
                <a:ext uri="{FF2B5EF4-FFF2-40B4-BE49-F238E27FC236}">
                  <a16:creationId xmlns:a16="http://schemas.microsoft.com/office/drawing/2014/main" id="{1D52025E-B589-48E8-94B9-E25B61DBABBA}"/>
                </a:ext>
              </a:extLst>
            </p:cNvPr>
            <p:cNvSpPr/>
            <p:nvPr/>
          </p:nvSpPr>
          <p:spPr>
            <a:xfrm>
              <a:off x="175057" y="0"/>
              <a:ext cx="12731" cy="63655"/>
            </a:xfrm>
            <a:custGeom>
              <a:avLst/>
              <a:gdLst/>
              <a:ahLst/>
              <a:cxnLst>
                <a:cxn ang="0">
                  <a:pos x="wd2" y="hd2"/>
                </a:cxn>
                <a:cxn ang="5400000">
                  <a:pos x="wd2" y="hd2"/>
                </a:cxn>
                <a:cxn ang="10800000">
                  <a:pos x="wd2" y="hd2"/>
                </a:cxn>
                <a:cxn ang="16200000">
                  <a:pos x="wd2" y="hd2"/>
                </a:cxn>
              </a:cxnLst>
              <a:rect l="0" t="0" r="r" b="b"/>
              <a:pathLst>
                <a:path w="21600" h="21600" extrusionOk="0">
                  <a:moveTo>
                    <a:pt x="21600" y="18733"/>
                  </a:moveTo>
                  <a:lnTo>
                    <a:pt x="21600" y="0"/>
                  </a:lnTo>
                  <a:lnTo>
                    <a:pt x="0" y="0"/>
                  </a:lnTo>
                  <a:lnTo>
                    <a:pt x="0" y="21600"/>
                  </a:lnTo>
                  <a:lnTo>
                    <a:pt x="5143" y="20859"/>
                  </a:lnTo>
                  <a:lnTo>
                    <a:pt x="10629" y="20117"/>
                  </a:lnTo>
                  <a:lnTo>
                    <a:pt x="21600" y="18733"/>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4" name="Freeform 5945">
              <a:extLst>
                <a:ext uri="{FF2B5EF4-FFF2-40B4-BE49-F238E27FC236}">
                  <a16:creationId xmlns:a16="http://schemas.microsoft.com/office/drawing/2014/main" id="{89FD5F88-9C2D-45D0-A0AA-3965A192C223}"/>
                </a:ext>
              </a:extLst>
            </p:cNvPr>
            <p:cNvSpPr/>
            <p:nvPr/>
          </p:nvSpPr>
          <p:spPr>
            <a:xfrm>
              <a:off x="154369" y="0"/>
              <a:ext cx="12731" cy="97073"/>
            </a:xfrm>
            <a:custGeom>
              <a:avLst/>
              <a:gdLst/>
              <a:ahLst/>
              <a:cxnLst>
                <a:cxn ang="0">
                  <a:pos x="wd2" y="hd2"/>
                </a:cxn>
                <a:cxn ang="5400000">
                  <a:pos x="wd2" y="hd2"/>
                </a:cxn>
                <a:cxn ang="10800000">
                  <a:pos x="wd2" y="hd2"/>
                </a:cxn>
                <a:cxn ang="16200000">
                  <a:pos x="wd2" y="hd2"/>
                </a:cxn>
              </a:cxnLst>
              <a:rect l="0" t="0" r="r" b="b"/>
              <a:pathLst>
                <a:path w="21600" h="21600" extrusionOk="0">
                  <a:moveTo>
                    <a:pt x="21600" y="19133"/>
                  </a:moveTo>
                  <a:lnTo>
                    <a:pt x="21600" y="0"/>
                  </a:lnTo>
                  <a:lnTo>
                    <a:pt x="0" y="0"/>
                  </a:lnTo>
                  <a:lnTo>
                    <a:pt x="0" y="21600"/>
                  </a:lnTo>
                  <a:lnTo>
                    <a:pt x="4447" y="20967"/>
                  </a:lnTo>
                  <a:lnTo>
                    <a:pt x="10165" y="20367"/>
                  </a:lnTo>
                  <a:lnTo>
                    <a:pt x="15247" y="19734"/>
                  </a:lnTo>
                  <a:lnTo>
                    <a:pt x="21600" y="19133"/>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5" name="Freeform 5946">
              <a:extLst>
                <a:ext uri="{FF2B5EF4-FFF2-40B4-BE49-F238E27FC236}">
                  <a16:creationId xmlns:a16="http://schemas.microsoft.com/office/drawing/2014/main" id="{E789030E-5047-42C9-83B3-7D97452A6A1A}"/>
                </a:ext>
              </a:extLst>
            </p:cNvPr>
            <p:cNvSpPr/>
            <p:nvPr/>
          </p:nvSpPr>
          <p:spPr>
            <a:xfrm>
              <a:off x="154369" y="167094"/>
              <a:ext cx="12731" cy="10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410"/>
                  </a:lnTo>
                  <a:lnTo>
                    <a:pt x="15247" y="1854"/>
                  </a:lnTo>
                  <a:lnTo>
                    <a:pt x="10165" y="1205"/>
                  </a:lnTo>
                  <a:lnTo>
                    <a:pt x="4447" y="618"/>
                  </a:lnTo>
                  <a:lnTo>
                    <a:pt x="0" y="0"/>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6" name="Freeform 5947">
              <a:extLst>
                <a:ext uri="{FF2B5EF4-FFF2-40B4-BE49-F238E27FC236}">
                  <a16:creationId xmlns:a16="http://schemas.microsoft.com/office/drawing/2014/main" id="{608AF7A4-CCB6-4BD9-9586-59AF062CE582}"/>
                </a:ext>
              </a:extLst>
            </p:cNvPr>
            <p:cNvSpPr/>
            <p:nvPr/>
          </p:nvSpPr>
          <p:spPr>
            <a:xfrm>
              <a:off x="160734" y="41376"/>
              <a:ext cx="232348" cy="203696"/>
            </a:xfrm>
            <a:custGeom>
              <a:avLst/>
              <a:gdLst/>
              <a:ahLst/>
              <a:cxnLst>
                <a:cxn ang="0">
                  <a:pos x="wd2" y="hd2"/>
                </a:cxn>
                <a:cxn ang="5400000">
                  <a:pos x="wd2" y="hd2"/>
                </a:cxn>
                <a:cxn ang="10800000">
                  <a:pos x="wd2" y="hd2"/>
                </a:cxn>
                <a:cxn ang="16200000">
                  <a:pos x="wd2" y="hd2"/>
                </a:cxn>
              </a:cxnLst>
              <a:rect l="0" t="0" r="r" b="b"/>
              <a:pathLst>
                <a:path w="21600" h="21600" extrusionOk="0">
                  <a:moveTo>
                    <a:pt x="21119" y="19348"/>
                  </a:moveTo>
                  <a:lnTo>
                    <a:pt x="14083" y="14209"/>
                  </a:lnTo>
                  <a:lnTo>
                    <a:pt x="14259" y="13816"/>
                  </a:lnTo>
                  <a:lnTo>
                    <a:pt x="14400" y="13377"/>
                  </a:lnTo>
                  <a:lnTo>
                    <a:pt x="14541" y="12954"/>
                  </a:lnTo>
                  <a:lnTo>
                    <a:pt x="14752" y="12077"/>
                  </a:lnTo>
                  <a:lnTo>
                    <a:pt x="14893" y="11170"/>
                  </a:lnTo>
                  <a:lnTo>
                    <a:pt x="14939" y="10717"/>
                  </a:lnTo>
                  <a:lnTo>
                    <a:pt x="14975" y="10263"/>
                  </a:lnTo>
                  <a:lnTo>
                    <a:pt x="14986" y="9810"/>
                  </a:lnTo>
                  <a:lnTo>
                    <a:pt x="14986" y="9356"/>
                  </a:lnTo>
                  <a:lnTo>
                    <a:pt x="14963" y="8903"/>
                  </a:lnTo>
                  <a:lnTo>
                    <a:pt x="14928" y="8434"/>
                  </a:lnTo>
                  <a:lnTo>
                    <a:pt x="14881" y="7981"/>
                  </a:lnTo>
                  <a:lnTo>
                    <a:pt x="14717" y="7074"/>
                  </a:lnTo>
                  <a:lnTo>
                    <a:pt x="14599" y="6590"/>
                  </a:lnTo>
                  <a:lnTo>
                    <a:pt x="14470" y="6137"/>
                  </a:lnTo>
                  <a:lnTo>
                    <a:pt x="14318" y="5683"/>
                  </a:lnTo>
                  <a:lnTo>
                    <a:pt x="14165" y="5245"/>
                  </a:lnTo>
                  <a:lnTo>
                    <a:pt x="13990" y="4822"/>
                  </a:lnTo>
                  <a:lnTo>
                    <a:pt x="13790" y="4414"/>
                  </a:lnTo>
                  <a:lnTo>
                    <a:pt x="13368" y="3658"/>
                  </a:lnTo>
                  <a:lnTo>
                    <a:pt x="13134" y="3295"/>
                  </a:lnTo>
                  <a:lnTo>
                    <a:pt x="12876" y="2948"/>
                  </a:lnTo>
                  <a:lnTo>
                    <a:pt x="12629" y="2615"/>
                  </a:lnTo>
                  <a:lnTo>
                    <a:pt x="12360" y="2313"/>
                  </a:lnTo>
                  <a:lnTo>
                    <a:pt x="12078" y="2025"/>
                  </a:lnTo>
                  <a:lnTo>
                    <a:pt x="11785" y="1753"/>
                  </a:lnTo>
                  <a:lnTo>
                    <a:pt x="11480" y="1481"/>
                  </a:lnTo>
                  <a:lnTo>
                    <a:pt x="11187" y="1239"/>
                  </a:lnTo>
                  <a:lnTo>
                    <a:pt x="10859" y="1028"/>
                  </a:lnTo>
                  <a:lnTo>
                    <a:pt x="10542" y="846"/>
                  </a:lnTo>
                  <a:lnTo>
                    <a:pt x="10202" y="665"/>
                  </a:lnTo>
                  <a:lnTo>
                    <a:pt x="9862" y="499"/>
                  </a:lnTo>
                  <a:lnTo>
                    <a:pt x="9522" y="348"/>
                  </a:lnTo>
                  <a:lnTo>
                    <a:pt x="9170" y="242"/>
                  </a:lnTo>
                  <a:lnTo>
                    <a:pt x="8807" y="151"/>
                  </a:lnTo>
                  <a:lnTo>
                    <a:pt x="8455" y="76"/>
                  </a:lnTo>
                  <a:lnTo>
                    <a:pt x="8091" y="30"/>
                  </a:lnTo>
                  <a:lnTo>
                    <a:pt x="7728" y="0"/>
                  </a:lnTo>
                  <a:lnTo>
                    <a:pt x="7352" y="0"/>
                  </a:lnTo>
                  <a:lnTo>
                    <a:pt x="6989" y="15"/>
                  </a:lnTo>
                  <a:lnTo>
                    <a:pt x="6614" y="60"/>
                  </a:lnTo>
                  <a:lnTo>
                    <a:pt x="6227" y="121"/>
                  </a:lnTo>
                  <a:lnTo>
                    <a:pt x="5851" y="227"/>
                  </a:lnTo>
                  <a:lnTo>
                    <a:pt x="5488" y="348"/>
                  </a:lnTo>
                  <a:lnTo>
                    <a:pt x="5113" y="499"/>
                  </a:lnTo>
                  <a:lnTo>
                    <a:pt x="4761" y="665"/>
                  </a:lnTo>
                  <a:lnTo>
                    <a:pt x="4409" y="862"/>
                  </a:lnTo>
                  <a:lnTo>
                    <a:pt x="4069" y="1058"/>
                  </a:lnTo>
                  <a:lnTo>
                    <a:pt x="3741" y="1300"/>
                  </a:lnTo>
                  <a:lnTo>
                    <a:pt x="3436" y="1542"/>
                  </a:lnTo>
                  <a:lnTo>
                    <a:pt x="3131" y="1799"/>
                  </a:lnTo>
                  <a:lnTo>
                    <a:pt x="2838" y="2086"/>
                  </a:lnTo>
                  <a:lnTo>
                    <a:pt x="2568" y="2373"/>
                  </a:lnTo>
                  <a:lnTo>
                    <a:pt x="2287" y="2706"/>
                  </a:lnTo>
                  <a:lnTo>
                    <a:pt x="2040" y="3038"/>
                  </a:lnTo>
                  <a:lnTo>
                    <a:pt x="1794" y="3386"/>
                  </a:lnTo>
                  <a:lnTo>
                    <a:pt x="1571" y="3734"/>
                  </a:lnTo>
                  <a:lnTo>
                    <a:pt x="1360" y="4111"/>
                  </a:lnTo>
                  <a:lnTo>
                    <a:pt x="1161" y="4504"/>
                  </a:lnTo>
                  <a:lnTo>
                    <a:pt x="973" y="4897"/>
                  </a:lnTo>
                  <a:lnTo>
                    <a:pt x="809" y="5306"/>
                  </a:lnTo>
                  <a:lnTo>
                    <a:pt x="657" y="5729"/>
                  </a:lnTo>
                  <a:lnTo>
                    <a:pt x="516" y="6152"/>
                  </a:lnTo>
                  <a:lnTo>
                    <a:pt x="387" y="6590"/>
                  </a:lnTo>
                  <a:lnTo>
                    <a:pt x="281" y="7044"/>
                  </a:lnTo>
                  <a:lnTo>
                    <a:pt x="188" y="7497"/>
                  </a:lnTo>
                  <a:lnTo>
                    <a:pt x="117" y="7951"/>
                  </a:lnTo>
                  <a:lnTo>
                    <a:pt x="59" y="8419"/>
                  </a:lnTo>
                  <a:lnTo>
                    <a:pt x="23" y="8888"/>
                  </a:lnTo>
                  <a:lnTo>
                    <a:pt x="0" y="9356"/>
                  </a:lnTo>
                  <a:lnTo>
                    <a:pt x="0" y="9825"/>
                  </a:lnTo>
                  <a:lnTo>
                    <a:pt x="12" y="10309"/>
                  </a:lnTo>
                  <a:lnTo>
                    <a:pt x="47" y="10777"/>
                  </a:lnTo>
                  <a:lnTo>
                    <a:pt x="106" y="11276"/>
                  </a:lnTo>
                  <a:lnTo>
                    <a:pt x="176" y="11760"/>
                  </a:lnTo>
                  <a:lnTo>
                    <a:pt x="281" y="12244"/>
                  </a:lnTo>
                  <a:lnTo>
                    <a:pt x="375" y="12697"/>
                  </a:lnTo>
                  <a:lnTo>
                    <a:pt x="504" y="13150"/>
                  </a:lnTo>
                  <a:lnTo>
                    <a:pt x="645" y="13589"/>
                  </a:lnTo>
                  <a:lnTo>
                    <a:pt x="809" y="14027"/>
                  </a:lnTo>
                  <a:lnTo>
                    <a:pt x="985" y="14420"/>
                  </a:lnTo>
                  <a:lnTo>
                    <a:pt x="1173" y="14828"/>
                  </a:lnTo>
                  <a:lnTo>
                    <a:pt x="1372" y="15221"/>
                  </a:lnTo>
                  <a:lnTo>
                    <a:pt x="1583" y="15614"/>
                  </a:lnTo>
                  <a:lnTo>
                    <a:pt x="1818" y="15962"/>
                  </a:lnTo>
                  <a:lnTo>
                    <a:pt x="2064" y="16325"/>
                  </a:lnTo>
                  <a:lnTo>
                    <a:pt x="2322" y="16642"/>
                  </a:lnTo>
                  <a:lnTo>
                    <a:pt x="2592" y="16975"/>
                  </a:lnTo>
                  <a:lnTo>
                    <a:pt x="2873" y="17262"/>
                  </a:lnTo>
                  <a:lnTo>
                    <a:pt x="3178" y="17549"/>
                  </a:lnTo>
                  <a:lnTo>
                    <a:pt x="3483" y="17806"/>
                  </a:lnTo>
                  <a:lnTo>
                    <a:pt x="3811" y="18048"/>
                  </a:lnTo>
                  <a:lnTo>
                    <a:pt x="4139" y="18275"/>
                  </a:lnTo>
                  <a:lnTo>
                    <a:pt x="4468" y="18486"/>
                  </a:lnTo>
                  <a:lnTo>
                    <a:pt x="4808" y="18668"/>
                  </a:lnTo>
                  <a:lnTo>
                    <a:pt x="5148" y="18834"/>
                  </a:lnTo>
                  <a:lnTo>
                    <a:pt x="5500" y="18970"/>
                  </a:lnTo>
                  <a:lnTo>
                    <a:pt x="5851" y="19091"/>
                  </a:lnTo>
                  <a:lnTo>
                    <a:pt x="6215" y="19166"/>
                  </a:lnTo>
                  <a:lnTo>
                    <a:pt x="6579" y="19257"/>
                  </a:lnTo>
                  <a:lnTo>
                    <a:pt x="6930" y="19287"/>
                  </a:lnTo>
                  <a:lnTo>
                    <a:pt x="7306" y="19318"/>
                  </a:lnTo>
                  <a:lnTo>
                    <a:pt x="7669" y="19318"/>
                  </a:lnTo>
                  <a:lnTo>
                    <a:pt x="8044" y="19287"/>
                  </a:lnTo>
                  <a:lnTo>
                    <a:pt x="8408" y="19242"/>
                  </a:lnTo>
                  <a:lnTo>
                    <a:pt x="8771" y="19166"/>
                  </a:lnTo>
                  <a:lnTo>
                    <a:pt x="9135" y="19076"/>
                  </a:lnTo>
                  <a:lnTo>
                    <a:pt x="9498" y="18955"/>
                  </a:lnTo>
                  <a:lnTo>
                    <a:pt x="9745" y="18864"/>
                  </a:lnTo>
                  <a:lnTo>
                    <a:pt x="10003" y="18743"/>
                  </a:lnTo>
                  <a:lnTo>
                    <a:pt x="10237" y="18637"/>
                  </a:lnTo>
                  <a:lnTo>
                    <a:pt x="10495" y="18501"/>
                  </a:lnTo>
                  <a:lnTo>
                    <a:pt x="10730" y="18365"/>
                  </a:lnTo>
                  <a:lnTo>
                    <a:pt x="10952" y="18214"/>
                  </a:lnTo>
                  <a:lnTo>
                    <a:pt x="11187" y="18048"/>
                  </a:lnTo>
                  <a:lnTo>
                    <a:pt x="11410" y="17897"/>
                  </a:lnTo>
                  <a:lnTo>
                    <a:pt x="11621" y="17715"/>
                  </a:lnTo>
                  <a:lnTo>
                    <a:pt x="11832" y="17519"/>
                  </a:lnTo>
                  <a:lnTo>
                    <a:pt x="12055" y="17322"/>
                  </a:lnTo>
                  <a:lnTo>
                    <a:pt x="12453" y="16899"/>
                  </a:lnTo>
                  <a:lnTo>
                    <a:pt x="12641" y="16672"/>
                  </a:lnTo>
                  <a:lnTo>
                    <a:pt x="12817" y="16431"/>
                  </a:lnTo>
                  <a:lnTo>
                    <a:pt x="13005" y="16204"/>
                  </a:lnTo>
                  <a:lnTo>
                    <a:pt x="20205" y="21434"/>
                  </a:lnTo>
                  <a:lnTo>
                    <a:pt x="20275" y="21509"/>
                  </a:lnTo>
                  <a:lnTo>
                    <a:pt x="20556" y="21600"/>
                  </a:lnTo>
                  <a:lnTo>
                    <a:pt x="20732" y="21600"/>
                  </a:lnTo>
                  <a:lnTo>
                    <a:pt x="20814" y="21585"/>
                  </a:lnTo>
                  <a:lnTo>
                    <a:pt x="20908" y="21555"/>
                  </a:lnTo>
                  <a:lnTo>
                    <a:pt x="20990" y="21524"/>
                  </a:lnTo>
                  <a:lnTo>
                    <a:pt x="21154" y="21419"/>
                  </a:lnTo>
                  <a:lnTo>
                    <a:pt x="21236" y="21358"/>
                  </a:lnTo>
                  <a:lnTo>
                    <a:pt x="21295" y="21283"/>
                  </a:lnTo>
                  <a:lnTo>
                    <a:pt x="21354" y="21192"/>
                  </a:lnTo>
                  <a:lnTo>
                    <a:pt x="21424" y="21101"/>
                  </a:lnTo>
                  <a:lnTo>
                    <a:pt x="21471" y="20980"/>
                  </a:lnTo>
                  <a:lnTo>
                    <a:pt x="21518" y="20874"/>
                  </a:lnTo>
                  <a:lnTo>
                    <a:pt x="21553" y="20754"/>
                  </a:lnTo>
                  <a:lnTo>
                    <a:pt x="21577" y="20648"/>
                  </a:lnTo>
                  <a:lnTo>
                    <a:pt x="21588" y="20527"/>
                  </a:lnTo>
                  <a:lnTo>
                    <a:pt x="21600" y="20421"/>
                  </a:lnTo>
                  <a:lnTo>
                    <a:pt x="21588" y="20300"/>
                  </a:lnTo>
                  <a:lnTo>
                    <a:pt x="21588" y="20194"/>
                  </a:lnTo>
                  <a:lnTo>
                    <a:pt x="21565" y="20073"/>
                  </a:lnTo>
                  <a:lnTo>
                    <a:pt x="21530" y="19968"/>
                  </a:lnTo>
                  <a:lnTo>
                    <a:pt x="21494" y="19847"/>
                  </a:lnTo>
                  <a:lnTo>
                    <a:pt x="21448" y="19756"/>
                  </a:lnTo>
                  <a:lnTo>
                    <a:pt x="21401" y="19650"/>
                  </a:lnTo>
                  <a:lnTo>
                    <a:pt x="21272" y="19484"/>
                  </a:lnTo>
                  <a:lnTo>
                    <a:pt x="21201" y="19408"/>
                  </a:lnTo>
                  <a:lnTo>
                    <a:pt x="21119" y="19348"/>
                  </a:lnTo>
                  <a:close/>
                  <a:moveTo>
                    <a:pt x="4726" y="15962"/>
                  </a:moveTo>
                  <a:lnTo>
                    <a:pt x="4491" y="15765"/>
                  </a:lnTo>
                  <a:lnTo>
                    <a:pt x="4245" y="15569"/>
                  </a:lnTo>
                  <a:lnTo>
                    <a:pt x="4034" y="15372"/>
                  </a:lnTo>
                  <a:lnTo>
                    <a:pt x="3823" y="15146"/>
                  </a:lnTo>
                  <a:lnTo>
                    <a:pt x="3612" y="14889"/>
                  </a:lnTo>
                  <a:lnTo>
                    <a:pt x="3412" y="14647"/>
                  </a:lnTo>
                  <a:lnTo>
                    <a:pt x="3225" y="14390"/>
                  </a:lnTo>
                  <a:lnTo>
                    <a:pt x="3061" y="14118"/>
                  </a:lnTo>
                  <a:lnTo>
                    <a:pt x="2908" y="13831"/>
                  </a:lnTo>
                  <a:lnTo>
                    <a:pt x="2756" y="13528"/>
                  </a:lnTo>
                  <a:lnTo>
                    <a:pt x="2603" y="13241"/>
                  </a:lnTo>
                  <a:lnTo>
                    <a:pt x="2474" y="12924"/>
                  </a:lnTo>
                  <a:lnTo>
                    <a:pt x="2357" y="12591"/>
                  </a:lnTo>
                  <a:lnTo>
                    <a:pt x="2251" y="12274"/>
                  </a:lnTo>
                  <a:lnTo>
                    <a:pt x="2158" y="11926"/>
                  </a:lnTo>
                  <a:lnTo>
                    <a:pt x="2076" y="11594"/>
                  </a:lnTo>
                  <a:lnTo>
                    <a:pt x="2005" y="11231"/>
                  </a:lnTo>
                  <a:lnTo>
                    <a:pt x="1947" y="10868"/>
                  </a:lnTo>
                  <a:lnTo>
                    <a:pt x="1911" y="10505"/>
                  </a:lnTo>
                  <a:lnTo>
                    <a:pt x="1888" y="10158"/>
                  </a:lnTo>
                  <a:lnTo>
                    <a:pt x="1876" y="9780"/>
                  </a:lnTo>
                  <a:lnTo>
                    <a:pt x="1876" y="9417"/>
                  </a:lnTo>
                  <a:lnTo>
                    <a:pt x="1888" y="9084"/>
                  </a:lnTo>
                  <a:lnTo>
                    <a:pt x="1923" y="8722"/>
                  </a:lnTo>
                  <a:lnTo>
                    <a:pt x="1958" y="8374"/>
                  </a:lnTo>
                  <a:lnTo>
                    <a:pt x="2005" y="8026"/>
                  </a:lnTo>
                  <a:lnTo>
                    <a:pt x="2087" y="7694"/>
                  </a:lnTo>
                  <a:lnTo>
                    <a:pt x="2158" y="7361"/>
                  </a:lnTo>
                  <a:lnTo>
                    <a:pt x="2251" y="7029"/>
                  </a:lnTo>
                  <a:lnTo>
                    <a:pt x="2357" y="6696"/>
                  </a:lnTo>
                  <a:lnTo>
                    <a:pt x="2474" y="6394"/>
                  </a:lnTo>
                  <a:lnTo>
                    <a:pt x="2603" y="6092"/>
                  </a:lnTo>
                  <a:lnTo>
                    <a:pt x="2744" y="5789"/>
                  </a:lnTo>
                  <a:lnTo>
                    <a:pt x="2885" y="5502"/>
                  </a:lnTo>
                  <a:lnTo>
                    <a:pt x="3049" y="5215"/>
                  </a:lnTo>
                  <a:lnTo>
                    <a:pt x="3213" y="4958"/>
                  </a:lnTo>
                  <a:lnTo>
                    <a:pt x="3401" y="4701"/>
                  </a:lnTo>
                  <a:lnTo>
                    <a:pt x="3588" y="4429"/>
                  </a:lnTo>
                  <a:lnTo>
                    <a:pt x="3799" y="4202"/>
                  </a:lnTo>
                  <a:lnTo>
                    <a:pt x="3999" y="3975"/>
                  </a:lnTo>
                  <a:lnTo>
                    <a:pt x="4221" y="3764"/>
                  </a:lnTo>
                  <a:lnTo>
                    <a:pt x="4444" y="3567"/>
                  </a:lnTo>
                  <a:lnTo>
                    <a:pt x="4691" y="3386"/>
                  </a:lnTo>
                  <a:lnTo>
                    <a:pt x="4925" y="3204"/>
                  </a:lnTo>
                  <a:lnTo>
                    <a:pt x="5171" y="3038"/>
                  </a:lnTo>
                  <a:lnTo>
                    <a:pt x="5441" y="2917"/>
                  </a:lnTo>
                  <a:lnTo>
                    <a:pt x="5722" y="2781"/>
                  </a:lnTo>
                  <a:lnTo>
                    <a:pt x="5980" y="2675"/>
                  </a:lnTo>
                  <a:lnTo>
                    <a:pt x="6274" y="2585"/>
                  </a:lnTo>
                  <a:lnTo>
                    <a:pt x="6543" y="2509"/>
                  </a:lnTo>
                  <a:lnTo>
                    <a:pt x="6825" y="2464"/>
                  </a:lnTo>
                  <a:lnTo>
                    <a:pt x="7388" y="2403"/>
                  </a:lnTo>
                  <a:lnTo>
                    <a:pt x="7669" y="2403"/>
                  </a:lnTo>
                  <a:lnTo>
                    <a:pt x="7939" y="2434"/>
                  </a:lnTo>
                  <a:lnTo>
                    <a:pt x="8220" y="2479"/>
                  </a:lnTo>
                  <a:lnTo>
                    <a:pt x="8478" y="2524"/>
                  </a:lnTo>
                  <a:lnTo>
                    <a:pt x="8748" y="2585"/>
                  </a:lnTo>
                  <a:lnTo>
                    <a:pt x="9006" y="2691"/>
                  </a:lnTo>
                  <a:lnTo>
                    <a:pt x="9276" y="2781"/>
                  </a:lnTo>
                  <a:lnTo>
                    <a:pt x="9522" y="2902"/>
                  </a:lnTo>
                  <a:lnTo>
                    <a:pt x="9780" y="3038"/>
                  </a:lnTo>
                  <a:lnTo>
                    <a:pt x="10014" y="3189"/>
                  </a:lnTo>
                  <a:lnTo>
                    <a:pt x="10249" y="3356"/>
                  </a:lnTo>
                  <a:lnTo>
                    <a:pt x="10495" y="3522"/>
                  </a:lnTo>
                  <a:lnTo>
                    <a:pt x="10718" y="3718"/>
                  </a:lnTo>
                  <a:lnTo>
                    <a:pt x="11140" y="4142"/>
                  </a:lnTo>
                  <a:lnTo>
                    <a:pt x="11351" y="4383"/>
                  </a:lnTo>
                  <a:lnTo>
                    <a:pt x="11539" y="4625"/>
                  </a:lnTo>
                  <a:lnTo>
                    <a:pt x="11726" y="4882"/>
                  </a:lnTo>
                  <a:lnTo>
                    <a:pt x="11902" y="5154"/>
                  </a:lnTo>
                  <a:lnTo>
                    <a:pt x="12066" y="5442"/>
                  </a:lnTo>
                  <a:lnTo>
                    <a:pt x="12207" y="5729"/>
                  </a:lnTo>
                  <a:lnTo>
                    <a:pt x="12360" y="6031"/>
                  </a:lnTo>
                  <a:lnTo>
                    <a:pt x="12618" y="6666"/>
                  </a:lnTo>
                  <a:lnTo>
                    <a:pt x="12829" y="7361"/>
                  </a:lnTo>
                  <a:lnTo>
                    <a:pt x="12899" y="7724"/>
                  </a:lnTo>
                  <a:lnTo>
                    <a:pt x="12981" y="8057"/>
                  </a:lnTo>
                  <a:lnTo>
                    <a:pt x="13028" y="8419"/>
                  </a:lnTo>
                  <a:lnTo>
                    <a:pt x="13063" y="8782"/>
                  </a:lnTo>
                  <a:lnTo>
                    <a:pt x="13087" y="9130"/>
                  </a:lnTo>
                  <a:lnTo>
                    <a:pt x="13122" y="9477"/>
                  </a:lnTo>
                  <a:lnTo>
                    <a:pt x="13122" y="9825"/>
                  </a:lnTo>
                  <a:lnTo>
                    <a:pt x="13110" y="10188"/>
                  </a:lnTo>
                  <a:lnTo>
                    <a:pt x="13063" y="10535"/>
                  </a:lnTo>
                  <a:lnTo>
                    <a:pt x="13028" y="10883"/>
                  </a:lnTo>
                  <a:lnTo>
                    <a:pt x="12981" y="11231"/>
                  </a:lnTo>
                  <a:lnTo>
                    <a:pt x="12911" y="11578"/>
                  </a:lnTo>
                  <a:lnTo>
                    <a:pt x="12829" y="11911"/>
                  </a:lnTo>
                  <a:lnTo>
                    <a:pt x="12641" y="12576"/>
                  </a:lnTo>
                  <a:lnTo>
                    <a:pt x="12512" y="12909"/>
                  </a:lnTo>
                  <a:lnTo>
                    <a:pt x="12383" y="13211"/>
                  </a:lnTo>
                  <a:lnTo>
                    <a:pt x="12242" y="13528"/>
                  </a:lnTo>
                  <a:lnTo>
                    <a:pt x="12090" y="13831"/>
                  </a:lnTo>
                  <a:lnTo>
                    <a:pt x="11926" y="14118"/>
                  </a:lnTo>
                  <a:lnTo>
                    <a:pt x="11750" y="14390"/>
                  </a:lnTo>
                  <a:lnTo>
                    <a:pt x="11562" y="14647"/>
                  </a:lnTo>
                  <a:lnTo>
                    <a:pt x="11175" y="15146"/>
                  </a:lnTo>
                  <a:lnTo>
                    <a:pt x="10952" y="15372"/>
                  </a:lnTo>
                  <a:lnTo>
                    <a:pt x="10507" y="15765"/>
                  </a:lnTo>
                  <a:lnTo>
                    <a:pt x="10272" y="15947"/>
                  </a:lnTo>
                  <a:lnTo>
                    <a:pt x="9780" y="16279"/>
                  </a:lnTo>
                  <a:lnTo>
                    <a:pt x="9522" y="16400"/>
                  </a:lnTo>
                  <a:lnTo>
                    <a:pt x="9264" y="16536"/>
                  </a:lnTo>
                  <a:lnTo>
                    <a:pt x="8994" y="16627"/>
                  </a:lnTo>
                  <a:lnTo>
                    <a:pt x="8724" y="16733"/>
                  </a:lnTo>
                  <a:lnTo>
                    <a:pt x="8443" y="16793"/>
                  </a:lnTo>
                  <a:lnTo>
                    <a:pt x="8185" y="16839"/>
                  </a:lnTo>
                  <a:lnTo>
                    <a:pt x="7622" y="16899"/>
                  </a:lnTo>
                  <a:lnTo>
                    <a:pt x="7352" y="16899"/>
                  </a:lnTo>
                  <a:lnTo>
                    <a:pt x="7071" y="16884"/>
                  </a:lnTo>
                  <a:lnTo>
                    <a:pt x="6813" y="16839"/>
                  </a:lnTo>
                  <a:lnTo>
                    <a:pt x="6532" y="16793"/>
                  </a:lnTo>
                  <a:lnTo>
                    <a:pt x="6274" y="16733"/>
                  </a:lnTo>
                  <a:lnTo>
                    <a:pt x="6004" y="16642"/>
                  </a:lnTo>
                  <a:lnTo>
                    <a:pt x="5746" y="16536"/>
                  </a:lnTo>
                  <a:lnTo>
                    <a:pt x="5476" y="16415"/>
                  </a:lnTo>
                  <a:lnTo>
                    <a:pt x="5230" y="16294"/>
                  </a:lnTo>
                  <a:lnTo>
                    <a:pt x="4972" y="16128"/>
                  </a:lnTo>
                  <a:lnTo>
                    <a:pt x="4726" y="15962"/>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187" name="Freeform 5948">
              <a:extLst>
                <a:ext uri="{FF2B5EF4-FFF2-40B4-BE49-F238E27FC236}">
                  <a16:creationId xmlns:a16="http://schemas.microsoft.com/office/drawing/2014/main" id="{5AF313D6-6321-43D3-9DC8-B15AF032A213}"/>
                </a:ext>
              </a:extLst>
            </p:cNvPr>
            <p:cNvSpPr/>
            <p:nvPr/>
          </p:nvSpPr>
          <p:spPr>
            <a:xfrm>
              <a:off x="189380" y="82752"/>
              <a:ext cx="33419" cy="57290"/>
            </a:xfrm>
            <a:custGeom>
              <a:avLst/>
              <a:gdLst/>
              <a:ahLst/>
              <a:cxnLst>
                <a:cxn ang="0">
                  <a:pos x="wd2" y="hd2"/>
                </a:cxn>
                <a:cxn ang="5400000">
                  <a:pos x="wd2" y="hd2"/>
                </a:cxn>
                <a:cxn ang="10800000">
                  <a:pos x="wd2" y="hd2"/>
                </a:cxn>
                <a:cxn ang="16200000">
                  <a:pos x="wd2" y="hd2"/>
                </a:cxn>
              </a:cxnLst>
              <a:rect l="0" t="0" r="r" b="b"/>
              <a:pathLst>
                <a:path w="21600" h="21600" extrusionOk="0">
                  <a:moveTo>
                    <a:pt x="21600" y="4235"/>
                  </a:moveTo>
                  <a:lnTo>
                    <a:pt x="19807" y="0"/>
                  </a:lnTo>
                  <a:lnTo>
                    <a:pt x="18503" y="265"/>
                  </a:lnTo>
                  <a:lnTo>
                    <a:pt x="17117" y="582"/>
                  </a:lnTo>
                  <a:lnTo>
                    <a:pt x="15894" y="900"/>
                  </a:lnTo>
                  <a:lnTo>
                    <a:pt x="14672" y="1324"/>
                  </a:lnTo>
                  <a:lnTo>
                    <a:pt x="13449" y="1694"/>
                  </a:lnTo>
                  <a:lnTo>
                    <a:pt x="11330" y="2647"/>
                  </a:lnTo>
                  <a:lnTo>
                    <a:pt x="9211" y="3706"/>
                  </a:lnTo>
                  <a:lnTo>
                    <a:pt x="8232" y="4341"/>
                  </a:lnTo>
                  <a:lnTo>
                    <a:pt x="7336" y="4871"/>
                  </a:lnTo>
                  <a:lnTo>
                    <a:pt x="6521" y="5506"/>
                  </a:lnTo>
                  <a:lnTo>
                    <a:pt x="4891" y="6882"/>
                  </a:lnTo>
                  <a:lnTo>
                    <a:pt x="4238" y="7571"/>
                  </a:lnTo>
                  <a:lnTo>
                    <a:pt x="3505" y="8312"/>
                  </a:lnTo>
                  <a:lnTo>
                    <a:pt x="2934" y="9000"/>
                  </a:lnTo>
                  <a:lnTo>
                    <a:pt x="2364" y="9794"/>
                  </a:lnTo>
                  <a:lnTo>
                    <a:pt x="1875" y="10535"/>
                  </a:lnTo>
                  <a:lnTo>
                    <a:pt x="1467" y="11329"/>
                  </a:lnTo>
                  <a:lnTo>
                    <a:pt x="978" y="12176"/>
                  </a:lnTo>
                  <a:lnTo>
                    <a:pt x="734" y="12971"/>
                  </a:lnTo>
                  <a:lnTo>
                    <a:pt x="489" y="13871"/>
                  </a:lnTo>
                  <a:lnTo>
                    <a:pt x="245" y="14718"/>
                  </a:lnTo>
                  <a:lnTo>
                    <a:pt x="163" y="15565"/>
                  </a:lnTo>
                  <a:lnTo>
                    <a:pt x="0" y="16412"/>
                  </a:lnTo>
                  <a:lnTo>
                    <a:pt x="0" y="18106"/>
                  </a:lnTo>
                  <a:lnTo>
                    <a:pt x="245" y="19006"/>
                  </a:lnTo>
                  <a:lnTo>
                    <a:pt x="408" y="19853"/>
                  </a:lnTo>
                  <a:lnTo>
                    <a:pt x="652" y="20700"/>
                  </a:lnTo>
                  <a:lnTo>
                    <a:pt x="978" y="21600"/>
                  </a:lnTo>
                  <a:lnTo>
                    <a:pt x="7580" y="20435"/>
                  </a:lnTo>
                  <a:lnTo>
                    <a:pt x="7254" y="19800"/>
                  </a:lnTo>
                  <a:lnTo>
                    <a:pt x="7010" y="19112"/>
                  </a:lnTo>
                  <a:lnTo>
                    <a:pt x="6847" y="17841"/>
                  </a:lnTo>
                  <a:lnTo>
                    <a:pt x="6765" y="17153"/>
                  </a:lnTo>
                  <a:lnTo>
                    <a:pt x="6765" y="16518"/>
                  </a:lnTo>
                  <a:lnTo>
                    <a:pt x="6847" y="15882"/>
                  </a:lnTo>
                  <a:lnTo>
                    <a:pt x="6928" y="15194"/>
                  </a:lnTo>
                  <a:lnTo>
                    <a:pt x="7091" y="14559"/>
                  </a:lnTo>
                  <a:lnTo>
                    <a:pt x="7254" y="13976"/>
                  </a:lnTo>
                  <a:lnTo>
                    <a:pt x="7580" y="13341"/>
                  </a:lnTo>
                  <a:lnTo>
                    <a:pt x="7825" y="12759"/>
                  </a:lnTo>
                  <a:lnTo>
                    <a:pt x="8151" y="12124"/>
                  </a:lnTo>
                  <a:lnTo>
                    <a:pt x="8477" y="11594"/>
                  </a:lnTo>
                  <a:lnTo>
                    <a:pt x="8966" y="11012"/>
                  </a:lnTo>
                  <a:lnTo>
                    <a:pt x="9374" y="10429"/>
                  </a:lnTo>
                  <a:lnTo>
                    <a:pt x="9944" y="9953"/>
                  </a:lnTo>
                  <a:lnTo>
                    <a:pt x="10433" y="9371"/>
                  </a:lnTo>
                  <a:lnTo>
                    <a:pt x="11004" y="8841"/>
                  </a:lnTo>
                  <a:lnTo>
                    <a:pt x="11656" y="8418"/>
                  </a:lnTo>
                  <a:lnTo>
                    <a:pt x="12226" y="7888"/>
                  </a:lnTo>
                  <a:lnTo>
                    <a:pt x="12960" y="7412"/>
                  </a:lnTo>
                  <a:lnTo>
                    <a:pt x="13694" y="7041"/>
                  </a:lnTo>
                  <a:lnTo>
                    <a:pt x="14427" y="6565"/>
                  </a:lnTo>
                  <a:lnTo>
                    <a:pt x="15242" y="6247"/>
                  </a:lnTo>
                  <a:lnTo>
                    <a:pt x="16057" y="5824"/>
                  </a:lnTo>
                  <a:lnTo>
                    <a:pt x="16872" y="5506"/>
                  </a:lnTo>
                  <a:lnTo>
                    <a:pt x="17769" y="5241"/>
                  </a:lnTo>
                  <a:lnTo>
                    <a:pt x="19562" y="4659"/>
                  </a:lnTo>
                  <a:lnTo>
                    <a:pt x="20622" y="4447"/>
                  </a:lnTo>
                  <a:lnTo>
                    <a:pt x="21600" y="423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grpSp>
      <p:sp>
        <p:nvSpPr>
          <p:cNvPr id="188" name="Freeform 72">
            <a:extLst>
              <a:ext uri="{FF2B5EF4-FFF2-40B4-BE49-F238E27FC236}">
                <a16:creationId xmlns:a16="http://schemas.microsoft.com/office/drawing/2014/main" id="{F5421B4D-D3DA-4B49-BBAF-7DBA4E89A79D}"/>
              </a:ext>
            </a:extLst>
          </p:cNvPr>
          <p:cNvSpPr>
            <a:spLocks noChangeArrowheads="1"/>
          </p:cNvSpPr>
          <p:nvPr/>
        </p:nvSpPr>
        <p:spPr bwMode="auto">
          <a:xfrm>
            <a:off x="2359449" y="5284121"/>
            <a:ext cx="339174" cy="192504"/>
          </a:xfrm>
          <a:custGeom>
            <a:avLst/>
            <a:gdLst>
              <a:gd name="T0" fmla="*/ 3913310 w 21600"/>
              <a:gd name="T1" fmla="*/ 1260619 h 21600"/>
              <a:gd name="T2" fmla="*/ 3913310 w 21600"/>
              <a:gd name="T3" fmla="*/ 1260619 h 21600"/>
              <a:gd name="T4" fmla="*/ 3913310 w 21600"/>
              <a:gd name="T5" fmla="*/ 1260619 h 21600"/>
              <a:gd name="T6" fmla="*/ 3913310 w 21600"/>
              <a:gd name="T7" fmla="*/ 126061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38" y="21600"/>
                </a:moveTo>
                <a:lnTo>
                  <a:pt x="334" y="21600"/>
                </a:lnTo>
                <a:lnTo>
                  <a:pt x="250" y="21527"/>
                </a:lnTo>
                <a:lnTo>
                  <a:pt x="7777" y="11645"/>
                </a:lnTo>
                <a:lnTo>
                  <a:pt x="10300" y="15098"/>
                </a:lnTo>
                <a:lnTo>
                  <a:pt x="10404" y="15245"/>
                </a:lnTo>
                <a:lnTo>
                  <a:pt x="10529" y="15318"/>
                </a:lnTo>
                <a:lnTo>
                  <a:pt x="10675" y="15392"/>
                </a:lnTo>
                <a:lnTo>
                  <a:pt x="10925" y="15392"/>
                </a:lnTo>
                <a:lnTo>
                  <a:pt x="11071" y="15318"/>
                </a:lnTo>
                <a:lnTo>
                  <a:pt x="11196" y="15245"/>
                </a:lnTo>
                <a:lnTo>
                  <a:pt x="11300" y="15098"/>
                </a:lnTo>
                <a:lnTo>
                  <a:pt x="13823" y="11645"/>
                </a:lnTo>
                <a:lnTo>
                  <a:pt x="21350" y="21527"/>
                </a:lnTo>
                <a:lnTo>
                  <a:pt x="21266" y="21600"/>
                </a:lnTo>
                <a:lnTo>
                  <a:pt x="438" y="21600"/>
                </a:lnTo>
                <a:close/>
                <a:moveTo>
                  <a:pt x="14365" y="10947"/>
                </a:moveTo>
                <a:lnTo>
                  <a:pt x="14657" y="10506"/>
                </a:lnTo>
                <a:lnTo>
                  <a:pt x="15491" y="9404"/>
                </a:lnTo>
                <a:lnTo>
                  <a:pt x="16638" y="7824"/>
                </a:lnTo>
                <a:lnTo>
                  <a:pt x="17951" y="5988"/>
                </a:lnTo>
                <a:lnTo>
                  <a:pt x="19307" y="4224"/>
                </a:lnTo>
                <a:lnTo>
                  <a:pt x="20453" y="2608"/>
                </a:lnTo>
                <a:lnTo>
                  <a:pt x="21287" y="1506"/>
                </a:lnTo>
                <a:lnTo>
                  <a:pt x="21600" y="1065"/>
                </a:lnTo>
                <a:lnTo>
                  <a:pt x="21600" y="20498"/>
                </a:lnTo>
                <a:lnTo>
                  <a:pt x="14365" y="10947"/>
                </a:lnTo>
                <a:close/>
                <a:moveTo>
                  <a:pt x="0" y="1065"/>
                </a:moveTo>
                <a:lnTo>
                  <a:pt x="313" y="1506"/>
                </a:lnTo>
                <a:lnTo>
                  <a:pt x="1147" y="2608"/>
                </a:lnTo>
                <a:lnTo>
                  <a:pt x="2293" y="4224"/>
                </a:lnTo>
                <a:lnTo>
                  <a:pt x="3649" y="5988"/>
                </a:lnTo>
                <a:lnTo>
                  <a:pt x="4962" y="7824"/>
                </a:lnTo>
                <a:lnTo>
                  <a:pt x="6130" y="9404"/>
                </a:lnTo>
                <a:lnTo>
                  <a:pt x="6943" y="10506"/>
                </a:lnTo>
                <a:lnTo>
                  <a:pt x="7256" y="10947"/>
                </a:lnTo>
                <a:lnTo>
                  <a:pt x="0" y="20498"/>
                </a:lnTo>
                <a:lnTo>
                  <a:pt x="0" y="1065"/>
                </a:lnTo>
                <a:close/>
                <a:moveTo>
                  <a:pt x="10800" y="13555"/>
                </a:moveTo>
                <a:lnTo>
                  <a:pt x="10696" y="13518"/>
                </a:lnTo>
                <a:lnTo>
                  <a:pt x="10612" y="13482"/>
                </a:lnTo>
                <a:lnTo>
                  <a:pt x="10487" y="13445"/>
                </a:lnTo>
                <a:lnTo>
                  <a:pt x="10425" y="13371"/>
                </a:lnTo>
                <a:lnTo>
                  <a:pt x="250" y="147"/>
                </a:lnTo>
                <a:lnTo>
                  <a:pt x="334" y="37"/>
                </a:lnTo>
                <a:lnTo>
                  <a:pt x="438" y="0"/>
                </a:lnTo>
                <a:lnTo>
                  <a:pt x="21162" y="0"/>
                </a:lnTo>
                <a:lnTo>
                  <a:pt x="21266" y="37"/>
                </a:lnTo>
                <a:lnTo>
                  <a:pt x="21350" y="147"/>
                </a:lnTo>
                <a:lnTo>
                  <a:pt x="11175" y="13371"/>
                </a:lnTo>
                <a:lnTo>
                  <a:pt x="11113" y="13445"/>
                </a:lnTo>
                <a:lnTo>
                  <a:pt x="10800" y="13555"/>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89" name="Rounded Rectangle">
            <a:extLst>
              <a:ext uri="{FF2B5EF4-FFF2-40B4-BE49-F238E27FC236}">
                <a16:creationId xmlns:a16="http://schemas.microsoft.com/office/drawing/2014/main" id="{06DADA56-7D22-4442-B5B8-D5938A537567}"/>
              </a:ext>
            </a:extLst>
          </p:cNvPr>
          <p:cNvSpPr>
            <a:spLocks noChangeArrowheads="1"/>
          </p:cNvSpPr>
          <p:nvPr/>
        </p:nvSpPr>
        <p:spPr bwMode="auto">
          <a:xfrm>
            <a:off x="3705670" y="2672873"/>
            <a:ext cx="111312" cy="125717"/>
          </a:xfrm>
          <a:prstGeom prst="roundRect">
            <a:avLst>
              <a:gd name="adj" fmla="val 16667"/>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grpSp>
        <p:nvGrpSpPr>
          <p:cNvPr id="190" name="Rectangle 178">
            <a:extLst>
              <a:ext uri="{FF2B5EF4-FFF2-40B4-BE49-F238E27FC236}">
                <a16:creationId xmlns:a16="http://schemas.microsoft.com/office/drawing/2014/main" id="{1AFDFA68-B110-424A-BEBE-CE13EF7110D8}"/>
              </a:ext>
            </a:extLst>
          </p:cNvPr>
          <p:cNvGrpSpPr>
            <a:grpSpLocks/>
          </p:cNvGrpSpPr>
          <p:nvPr/>
        </p:nvGrpSpPr>
        <p:grpSpPr bwMode="auto">
          <a:xfrm>
            <a:off x="4084130" y="3081453"/>
            <a:ext cx="3631393" cy="345722"/>
            <a:chOff x="-2" y="0"/>
            <a:chExt cx="4402020" cy="418611"/>
          </a:xfrm>
        </p:grpSpPr>
        <p:sp>
          <p:nvSpPr>
            <p:cNvPr id="191" name="Rectangle">
              <a:extLst>
                <a:ext uri="{FF2B5EF4-FFF2-40B4-BE49-F238E27FC236}">
                  <a16:creationId xmlns:a16="http://schemas.microsoft.com/office/drawing/2014/main" id="{BC968CC6-3490-42E9-959A-CBFF4A60EA60}"/>
                </a:ext>
              </a:extLst>
            </p:cNvPr>
            <p:cNvSpPr/>
            <p:nvPr/>
          </p:nvSpPr>
          <p:spPr>
            <a:xfrm>
              <a:off x="-1" y="0"/>
              <a:ext cx="4402018" cy="418611"/>
            </a:xfrm>
            <a:prstGeom prst="rect">
              <a:avLst/>
            </a:prstGeom>
            <a:solidFill>
              <a:schemeClr val="accent4"/>
            </a:solidFill>
            <a:ln w="12700" cap="flat">
              <a:noFill/>
              <a:miter lim="400000"/>
            </a:ln>
            <a:effectLst/>
          </p:spPr>
          <p:txBody>
            <a:bodyPr lIns="45049" tIns="45049" rIns="45049" bIns="45049" anchor="ctr"/>
            <a:lstStyle/>
            <a:p>
              <a:pPr algn="ctr" hangingPunct="0">
                <a:defRPr>
                  <a:solidFill>
                    <a:srgbClr val="FFFFFF"/>
                  </a:solidFill>
                  <a:latin typeface="Arial"/>
                  <a:ea typeface="Arial"/>
                  <a:cs typeface="Arial"/>
                  <a:sym typeface="Arial"/>
                </a:defRPr>
              </a:pPr>
              <a:endParaRPr sz="1402" kern="0">
                <a:solidFill>
                  <a:srgbClr val="FFFFFF"/>
                </a:solidFill>
                <a:latin typeface="Helvetica" panose="020B0604020202020204" pitchFamily="2" charset="0"/>
                <a:ea typeface="Arial"/>
                <a:cs typeface="Arial"/>
                <a:sym typeface="Arial"/>
              </a:endParaRPr>
            </a:p>
          </p:txBody>
        </p:sp>
        <p:sp>
          <p:nvSpPr>
            <p:cNvPr id="192" name="FEATURES">
              <a:extLst>
                <a:ext uri="{FF2B5EF4-FFF2-40B4-BE49-F238E27FC236}">
                  <a16:creationId xmlns:a16="http://schemas.microsoft.com/office/drawing/2014/main" id="{3A7FF1DD-718D-41FB-94B2-2E23F47FA273}"/>
                </a:ext>
              </a:extLst>
            </p:cNvPr>
            <p:cNvSpPr txBox="1">
              <a:spLocks noChangeArrowheads="1"/>
            </p:cNvSpPr>
            <p:nvPr/>
          </p:nvSpPr>
          <p:spPr bwMode="auto">
            <a:xfrm>
              <a:off x="-2" y="61991"/>
              <a:ext cx="4402020" cy="29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r>
                <a:rPr lang="en-US" altLang="en-US" sz="990">
                  <a:solidFill>
                    <a:srgbClr val="FFFFFF"/>
                  </a:solidFill>
                  <a:latin typeface="Helvetica" panose="020B0604020202020204" pitchFamily="2" charset="0"/>
                  <a:sym typeface="Arial" panose="020B0604020202020204" pitchFamily="34" charset="0"/>
                </a:rPr>
                <a:t>FEATURES</a:t>
              </a:r>
            </a:p>
          </p:txBody>
        </p:sp>
      </p:grpSp>
      <p:sp>
        <p:nvSpPr>
          <p:cNvPr id="193" name="Rectangle 3071">
            <a:extLst>
              <a:ext uri="{FF2B5EF4-FFF2-40B4-BE49-F238E27FC236}">
                <a16:creationId xmlns:a16="http://schemas.microsoft.com/office/drawing/2014/main" id="{74158DBD-CEFF-4C6F-B2AA-F9CC21D0C38C}"/>
              </a:ext>
            </a:extLst>
          </p:cNvPr>
          <p:cNvSpPr/>
          <p:nvPr/>
        </p:nvSpPr>
        <p:spPr>
          <a:xfrm>
            <a:off x="3049583" y="2172623"/>
            <a:ext cx="6075018" cy="2536604"/>
          </a:xfrm>
          <a:prstGeom prst="rect">
            <a:avLst/>
          </a:prstGeom>
          <a:ln w="28575">
            <a:solidFill>
              <a:schemeClr val="accent4"/>
            </a:solidFill>
            <a:prstDash val="dash"/>
            <a:miter/>
          </a:ln>
        </p:spPr>
        <p:txBody>
          <a:bodyPr lIns="45049" tIns="45049" rIns="45049" bIns="45049" anchor="ctr"/>
          <a:lstStyle/>
          <a:p>
            <a:pPr hangingPunct="0">
              <a:defRPr sz="1500">
                <a:solidFill>
                  <a:srgbClr val="FFFFFF"/>
                </a:solidFill>
                <a:latin typeface="Arial"/>
                <a:ea typeface="Arial"/>
                <a:cs typeface="Arial"/>
                <a:sym typeface="Arial"/>
              </a:defRPr>
            </a:pPr>
            <a:endParaRPr sz="1237" kern="0">
              <a:solidFill>
                <a:srgbClr val="FFFFFF"/>
              </a:solidFill>
              <a:latin typeface="Helvetica" panose="020B0604020202020204" pitchFamily="2" charset="0"/>
              <a:ea typeface="Arial"/>
              <a:cs typeface="Arial"/>
              <a:sym typeface="Arial"/>
            </a:endParaRPr>
          </a:p>
        </p:txBody>
      </p:sp>
      <p:sp>
        <p:nvSpPr>
          <p:cNvPr id="194" name="Freeform 32">
            <a:extLst>
              <a:ext uri="{FF2B5EF4-FFF2-40B4-BE49-F238E27FC236}">
                <a16:creationId xmlns:a16="http://schemas.microsoft.com/office/drawing/2014/main" id="{386F3867-6859-4B95-8C13-C62A919E37B9}"/>
              </a:ext>
            </a:extLst>
          </p:cNvPr>
          <p:cNvSpPr>
            <a:spLocks noChangeArrowheads="1"/>
          </p:cNvSpPr>
          <p:nvPr/>
        </p:nvSpPr>
        <p:spPr bwMode="auto">
          <a:xfrm>
            <a:off x="8949122" y="1299151"/>
            <a:ext cx="295959" cy="370604"/>
          </a:xfrm>
          <a:custGeom>
            <a:avLst/>
            <a:gdLst>
              <a:gd name="T0" fmla="*/ 2979643 w 21600"/>
              <a:gd name="T1" fmla="*/ 4672168 h 21600"/>
              <a:gd name="T2" fmla="*/ 2979643 w 21600"/>
              <a:gd name="T3" fmla="*/ 4672168 h 21600"/>
              <a:gd name="T4" fmla="*/ 2979643 w 21600"/>
              <a:gd name="T5" fmla="*/ 4672168 h 21600"/>
              <a:gd name="T6" fmla="*/ 2979643 w 21600"/>
              <a:gd name="T7" fmla="*/ 467216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68" y="15695"/>
                </a:moveTo>
                <a:lnTo>
                  <a:pt x="20429" y="15505"/>
                </a:lnTo>
                <a:lnTo>
                  <a:pt x="20119" y="15276"/>
                </a:lnTo>
                <a:lnTo>
                  <a:pt x="19736" y="15067"/>
                </a:lnTo>
                <a:lnTo>
                  <a:pt x="19282" y="14857"/>
                </a:lnTo>
                <a:lnTo>
                  <a:pt x="18350" y="14495"/>
                </a:lnTo>
                <a:lnTo>
                  <a:pt x="17323" y="14152"/>
                </a:lnTo>
                <a:lnTo>
                  <a:pt x="16319" y="13810"/>
                </a:lnTo>
                <a:lnTo>
                  <a:pt x="15507" y="13505"/>
                </a:lnTo>
                <a:lnTo>
                  <a:pt x="13118" y="15962"/>
                </a:lnTo>
                <a:lnTo>
                  <a:pt x="11732" y="14457"/>
                </a:lnTo>
                <a:lnTo>
                  <a:pt x="14527" y="12648"/>
                </a:lnTo>
                <a:lnTo>
                  <a:pt x="14456" y="12476"/>
                </a:lnTo>
                <a:lnTo>
                  <a:pt x="14408" y="12286"/>
                </a:lnTo>
                <a:lnTo>
                  <a:pt x="14408" y="12076"/>
                </a:lnTo>
                <a:lnTo>
                  <a:pt x="14432" y="11848"/>
                </a:lnTo>
                <a:lnTo>
                  <a:pt x="14504" y="11638"/>
                </a:lnTo>
                <a:lnTo>
                  <a:pt x="14575" y="11448"/>
                </a:lnTo>
                <a:lnTo>
                  <a:pt x="14719" y="11200"/>
                </a:lnTo>
                <a:lnTo>
                  <a:pt x="14838" y="10952"/>
                </a:lnTo>
                <a:lnTo>
                  <a:pt x="14981" y="10724"/>
                </a:lnTo>
                <a:lnTo>
                  <a:pt x="15077" y="10457"/>
                </a:lnTo>
                <a:lnTo>
                  <a:pt x="15244" y="9905"/>
                </a:lnTo>
                <a:lnTo>
                  <a:pt x="15412" y="9333"/>
                </a:lnTo>
                <a:lnTo>
                  <a:pt x="15483" y="9333"/>
                </a:lnTo>
                <a:lnTo>
                  <a:pt x="15603" y="9352"/>
                </a:lnTo>
                <a:lnTo>
                  <a:pt x="15746" y="9333"/>
                </a:lnTo>
                <a:lnTo>
                  <a:pt x="15913" y="9295"/>
                </a:lnTo>
                <a:lnTo>
                  <a:pt x="16057" y="9238"/>
                </a:lnTo>
                <a:lnTo>
                  <a:pt x="16272" y="9067"/>
                </a:lnTo>
                <a:lnTo>
                  <a:pt x="16343" y="8933"/>
                </a:lnTo>
                <a:lnTo>
                  <a:pt x="16439" y="8743"/>
                </a:lnTo>
                <a:lnTo>
                  <a:pt x="16463" y="8648"/>
                </a:lnTo>
                <a:lnTo>
                  <a:pt x="16511" y="8495"/>
                </a:lnTo>
                <a:lnTo>
                  <a:pt x="16678" y="8171"/>
                </a:lnTo>
                <a:lnTo>
                  <a:pt x="16797" y="7829"/>
                </a:lnTo>
                <a:lnTo>
                  <a:pt x="16893" y="7581"/>
                </a:lnTo>
                <a:lnTo>
                  <a:pt x="16941" y="7429"/>
                </a:lnTo>
                <a:lnTo>
                  <a:pt x="17012" y="7219"/>
                </a:lnTo>
                <a:lnTo>
                  <a:pt x="17060" y="7105"/>
                </a:lnTo>
                <a:lnTo>
                  <a:pt x="17084" y="6990"/>
                </a:lnTo>
                <a:lnTo>
                  <a:pt x="17084" y="6838"/>
                </a:lnTo>
                <a:lnTo>
                  <a:pt x="17060" y="6705"/>
                </a:lnTo>
                <a:lnTo>
                  <a:pt x="17012" y="6571"/>
                </a:lnTo>
                <a:lnTo>
                  <a:pt x="16965" y="6476"/>
                </a:lnTo>
                <a:lnTo>
                  <a:pt x="16821" y="6324"/>
                </a:lnTo>
                <a:lnTo>
                  <a:pt x="16726" y="6286"/>
                </a:lnTo>
                <a:lnTo>
                  <a:pt x="16630" y="6229"/>
                </a:lnTo>
                <a:lnTo>
                  <a:pt x="16511" y="6210"/>
                </a:lnTo>
                <a:lnTo>
                  <a:pt x="16415" y="6190"/>
                </a:lnTo>
                <a:lnTo>
                  <a:pt x="16367" y="6190"/>
                </a:lnTo>
                <a:lnTo>
                  <a:pt x="16319" y="6210"/>
                </a:lnTo>
                <a:lnTo>
                  <a:pt x="16152" y="6267"/>
                </a:lnTo>
                <a:lnTo>
                  <a:pt x="16033" y="6324"/>
                </a:lnTo>
                <a:lnTo>
                  <a:pt x="16009" y="6343"/>
                </a:lnTo>
                <a:lnTo>
                  <a:pt x="15937" y="6343"/>
                </a:lnTo>
                <a:lnTo>
                  <a:pt x="15865" y="6305"/>
                </a:lnTo>
                <a:lnTo>
                  <a:pt x="15818" y="6229"/>
                </a:lnTo>
                <a:lnTo>
                  <a:pt x="15818" y="6152"/>
                </a:lnTo>
                <a:lnTo>
                  <a:pt x="15913" y="5657"/>
                </a:lnTo>
                <a:lnTo>
                  <a:pt x="15985" y="5143"/>
                </a:lnTo>
                <a:lnTo>
                  <a:pt x="16009" y="4648"/>
                </a:lnTo>
                <a:lnTo>
                  <a:pt x="16033" y="4133"/>
                </a:lnTo>
                <a:lnTo>
                  <a:pt x="16033" y="3924"/>
                </a:lnTo>
                <a:lnTo>
                  <a:pt x="15985" y="3505"/>
                </a:lnTo>
                <a:lnTo>
                  <a:pt x="15937" y="3295"/>
                </a:lnTo>
                <a:lnTo>
                  <a:pt x="15818" y="2914"/>
                </a:lnTo>
                <a:lnTo>
                  <a:pt x="15627" y="2533"/>
                </a:lnTo>
                <a:lnTo>
                  <a:pt x="15412" y="2152"/>
                </a:lnTo>
                <a:lnTo>
                  <a:pt x="15149" y="1810"/>
                </a:lnTo>
                <a:lnTo>
                  <a:pt x="14838" y="1486"/>
                </a:lnTo>
                <a:lnTo>
                  <a:pt x="14527" y="1219"/>
                </a:lnTo>
                <a:lnTo>
                  <a:pt x="14145" y="952"/>
                </a:lnTo>
                <a:lnTo>
                  <a:pt x="13763" y="705"/>
                </a:lnTo>
                <a:lnTo>
                  <a:pt x="13333" y="495"/>
                </a:lnTo>
                <a:lnTo>
                  <a:pt x="12879" y="324"/>
                </a:lnTo>
                <a:lnTo>
                  <a:pt x="12401" y="190"/>
                </a:lnTo>
                <a:lnTo>
                  <a:pt x="11875" y="76"/>
                </a:lnTo>
                <a:lnTo>
                  <a:pt x="11636" y="38"/>
                </a:lnTo>
                <a:lnTo>
                  <a:pt x="11111" y="0"/>
                </a:lnTo>
                <a:lnTo>
                  <a:pt x="10561" y="0"/>
                </a:lnTo>
                <a:lnTo>
                  <a:pt x="10035" y="38"/>
                </a:lnTo>
                <a:lnTo>
                  <a:pt x="9796" y="76"/>
                </a:lnTo>
                <a:lnTo>
                  <a:pt x="9271" y="190"/>
                </a:lnTo>
                <a:lnTo>
                  <a:pt x="8793" y="324"/>
                </a:lnTo>
                <a:lnTo>
                  <a:pt x="8339" y="495"/>
                </a:lnTo>
                <a:lnTo>
                  <a:pt x="7909" y="705"/>
                </a:lnTo>
                <a:lnTo>
                  <a:pt x="7527" y="952"/>
                </a:lnTo>
                <a:lnTo>
                  <a:pt x="7144" y="1219"/>
                </a:lnTo>
                <a:lnTo>
                  <a:pt x="6834" y="1486"/>
                </a:lnTo>
                <a:lnTo>
                  <a:pt x="6523" y="1810"/>
                </a:lnTo>
                <a:lnTo>
                  <a:pt x="6260" y="2152"/>
                </a:lnTo>
                <a:lnTo>
                  <a:pt x="6045" y="2533"/>
                </a:lnTo>
                <a:lnTo>
                  <a:pt x="5854" y="2914"/>
                </a:lnTo>
                <a:lnTo>
                  <a:pt x="5735" y="3295"/>
                </a:lnTo>
                <a:lnTo>
                  <a:pt x="5687" y="3505"/>
                </a:lnTo>
                <a:lnTo>
                  <a:pt x="5639" y="3924"/>
                </a:lnTo>
                <a:lnTo>
                  <a:pt x="5639" y="4133"/>
                </a:lnTo>
                <a:lnTo>
                  <a:pt x="5663" y="4648"/>
                </a:lnTo>
                <a:lnTo>
                  <a:pt x="5687" y="5143"/>
                </a:lnTo>
                <a:lnTo>
                  <a:pt x="5758" y="5657"/>
                </a:lnTo>
                <a:lnTo>
                  <a:pt x="5854" y="6152"/>
                </a:lnTo>
                <a:lnTo>
                  <a:pt x="5854" y="6229"/>
                </a:lnTo>
                <a:lnTo>
                  <a:pt x="5806" y="6305"/>
                </a:lnTo>
                <a:lnTo>
                  <a:pt x="5735" y="6343"/>
                </a:lnTo>
                <a:lnTo>
                  <a:pt x="5663" y="6343"/>
                </a:lnTo>
                <a:lnTo>
                  <a:pt x="5639" y="6324"/>
                </a:lnTo>
                <a:lnTo>
                  <a:pt x="5519" y="6267"/>
                </a:lnTo>
                <a:lnTo>
                  <a:pt x="5352" y="6210"/>
                </a:lnTo>
                <a:lnTo>
                  <a:pt x="5304" y="6190"/>
                </a:lnTo>
                <a:lnTo>
                  <a:pt x="5257" y="6190"/>
                </a:lnTo>
                <a:lnTo>
                  <a:pt x="5065" y="6229"/>
                </a:lnTo>
                <a:lnTo>
                  <a:pt x="4946" y="6286"/>
                </a:lnTo>
                <a:lnTo>
                  <a:pt x="4850" y="6324"/>
                </a:lnTo>
                <a:lnTo>
                  <a:pt x="4707" y="6476"/>
                </a:lnTo>
                <a:lnTo>
                  <a:pt x="4659" y="6571"/>
                </a:lnTo>
                <a:lnTo>
                  <a:pt x="4635" y="6705"/>
                </a:lnTo>
                <a:lnTo>
                  <a:pt x="4588" y="6838"/>
                </a:lnTo>
                <a:lnTo>
                  <a:pt x="4588" y="6990"/>
                </a:lnTo>
                <a:lnTo>
                  <a:pt x="4635" y="7105"/>
                </a:lnTo>
                <a:lnTo>
                  <a:pt x="4659" y="7219"/>
                </a:lnTo>
                <a:lnTo>
                  <a:pt x="4731" y="7429"/>
                </a:lnTo>
                <a:lnTo>
                  <a:pt x="4803" y="7581"/>
                </a:lnTo>
                <a:lnTo>
                  <a:pt x="4874" y="7829"/>
                </a:lnTo>
                <a:lnTo>
                  <a:pt x="5018" y="8171"/>
                </a:lnTo>
                <a:lnTo>
                  <a:pt x="5161" y="8495"/>
                </a:lnTo>
                <a:lnTo>
                  <a:pt x="5209" y="8648"/>
                </a:lnTo>
                <a:lnTo>
                  <a:pt x="5233" y="8743"/>
                </a:lnTo>
                <a:lnTo>
                  <a:pt x="5328" y="8933"/>
                </a:lnTo>
                <a:lnTo>
                  <a:pt x="5400" y="9067"/>
                </a:lnTo>
                <a:lnTo>
                  <a:pt x="5615" y="9238"/>
                </a:lnTo>
                <a:lnTo>
                  <a:pt x="5758" y="9295"/>
                </a:lnTo>
                <a:lnTo>
                  <a:pt x="5926" y="9333"/>
                </a:lnTo>
                <a:lnTo>
                  <a:pt x="6069" y="9352"/>
                </a:lnTo>
                <a:lnTo>
                  <a:pt x="6188" y="9333"/>
                </a:lnTo>
                <a:lnTo>
                  <a:pt x="6260" y="9333"/>
                </a:lnTo>
                <a:lnTo>
                  <a:pt x="6427" y="9905"/>
                </a:lnTo>
                <a:lnTo>
                  <a:pt x="6595" y="10457"/>
                </a:lnTo>
                <a:lnTo>
                  <a:pt x="6690" y="10724"/>
                </a:lnTo>
                <a:lnTo>
                  <a:pt x="6834" y="10952"/>
                </a:lnTo>
                <a:lnTo>
                  <a:pt x="6953" y="11200"/>
                </a:lnTo>
                <a:lnTo>
                  <a:pt x="7096" y="11448"/>
                </a:lnTo>
                <a:lnTo>
                  <a:pt x="7168" y="11638"/>
                </a:lnTo>
                <a:lnTo>
                  <a:pt x="7240" y="11848"/>
                </a:lnTo>
                <a:lnTo>
                  <a:pt x="7264" y="12095"/>
                </a:lnTo>
                <a:lnTo>
                  <a:pt x="7264" y="12305"/>
                </a:lnTo>
                <a:lnTo>
                  <a:pt x="7216" y="12514"/>
                </a:lnTo>
                <a:lnTo>
                  <a:pt x="7120" y="12686"/>
                </a:lnTo>
                <a:lnTo>
                  <a:pt x="9868" y="14457"/>
                </a:lnTo>
                <a:lnTo>
                  <a:pt x="8482" y="15962"/>
                </a:lnTo>
                <a:lnTo>
                  <a:pt x="6117" y="13524"/>
                </a:lnTo>
                <a:lnTo>
                  <a:pt x="5304" y="13829"/>
                </a:lnTo>
                <a:lnTo>
                  <a:pt x="4325" y="14152"/>
                </a:lnTo>
                <a:lnTo>
                  <a:pt x="3297" y="14514"/>
                </a:lnTo>
                <a:lnTo>
                  <a:pt x="2389" y="14857"/>
                </a:lnTo>
                <a:lnTo>
                  <a:pt x="1935" y="15067"/>
                </a:lnTo>
                <a:lnTo>
                  <a:pt x="1553" y="15276"/>
                </a:lnTo>
                <a:lnTo>
                  <a:pt x="1242" y="15505"/>
                </a:lnTo>
                <a:lnTo>
                  <a:pt x="1004" y="15695"/>
                </a:lnTo>
                <a:lnTo>
                  <a:pt x="908" y="15752"/>
                </a:lnTo>
                <a:lnTo>
                  <a:pt x="717" y="15943"/>
                </a:lnTo>
                <a:lnTo>
                  <a:pt x="645" y="16038"/>
                </a:lnTo>
                <a:lnTo>
                  <a:pt x="502" y="16286"/>
                </a:lnTo>
                <a:lnTo>
                  <a:pt x="382" y="16571"/>
                </a:lnTo>
                <a:lnTo>
                  <a:pt x="263" y="16876"/>
                </a:lnTo>
                <a:lnTo>
                  <a:pt x="167" y="17219"/>
                </a:lnTo>
                <a:lnTo>
                  <a:pt x="96" y="17562"/>
                </a:lnTo>
                <a:lnTo>
                  <a:pt x="48" y="17905"/>
                </a:lnTo>
                <a:lnTo>
                  <a:pt x="24" y="18248"/>
                </a:lnTo>
                <a:lnTo>
                  <a:pt x="0" y="18610"/>
                </a:lnTo>
                <a:lnTo>
                  <a:pt x="48" y="19257"/>
                </a:lnTo>
                <a:lnTo>
                  <a:pt x="96" y="19543"/>
                </a:lnTo>
                <a:lnTo>
                  <a:pt x="143" y="19790"/>
                </a:lnTo>
                <a:lnTo>
                  <a:pt x="239" y="20000"/>
                </a:lnTo>
                <a:lnTo>
                  <a:pt x="358" y="20190"/>
                </a:lnTo>
                <a:lnTo>
                  <a:pt x="550" y="20400"/>
                </a:lnTo>
                <a:lnTo>
                  <a:pt x="812" y="20648"/>
                </a:lnTo>
                <a:lnTo>
                  <a:pt x="980" y="20762"/>
                </a:lnTo>
                <a:lnTo>
                  <a:pt x="1242" y="20895"/>
                </a:lnTo>
                <a:lnTo>
                  <a:pt x="1553" y="21010"/>
                </a:lnTo>
                <a:lnTo>
                  <a:pt x="1983" y="21105"/>
                </a:lnTo>
                <a:lnTo>
                  <a:pt x="2533" y="21219"/>
                </a:lnTo>
                <a:lnTo>
                  <a:pt x="3178" y="21314"/>
                </a:lnTo>
                <a:lnTo>
                  <a:pt x="4014" y="21390"/>
                </a:lnTo>
                <a:lnTo>
                  <a:pt x="4970" y="21448"/>
                </a:lnTo>
                <a:lnTo>
                  <a:pt x="6141" y="21505"/>
                </a:lnTo>
                <a:lnTo>
                  <a:pt x="7479" y="21562"/>
                </a:lnTo>
                <a:lnTo>
                  <a:pt x="9056" y="21600"/>
                </a:lnTo>
                <a:lnTo>
                  <a:pt x="12616" y="21600"/>
                </a:lnTo>
                <a:lnTo>
                  <a:pt x="14193" y="21562"/>
                </a:lnTo>
                <a:lnTo>
                  <a:pt x="15531" y="21505"/>
                </a:lnTo>
                <a:lnTo>
                  <a:pt x="16702" y="21448"/>
                </a:lnTo>
                <a:lnTo>
                  <a:pt x="17658" y="21390"/>
                </a:lnTo>
                <a:lnTo>
                  <a:pt x="18494" y="21314"/>
                </a:lnTo>
                <a:lnTo>
                  <a:pt x="19139" y="21219"/>
                </a:lnTo>
                <a:lnTo>
                  <a:pt x="19688" y="21105"/>
                </a:lnTo>
                <a:lnTo>
                  <a:pt x="20119" y="21010"/>
                </a:lnTo>
                <a:lnTo>
                  <a:pt x="20429" y="20895"/>
                </a:lnTo>
                <a:lnTo>
                  <a:pt x="20692" y="20762"/>
                </a:lnTo>
                <a:lnTo>
                  <a:pt x="20859" y="20648"/>
                </a:lnTo>
                <a:lnTo>
                  <a:pt x="21122" y="20400"/>
                </a:lnTo>
                <a:lnTo>
                  <a:pt x="21313" y="20190"/>
                </a:lnTo>
                <a:lnTo>
                  <a:pt x="21433" y="20000"/>
                </a:lnTo>
                <a:lnTo>
                  <a:pt x="21504" y="19771"/>
                </a:lnTo>
                <a:lnTo>
                  <a:pt x="21552" y="19524"/>
                </a:lnTo>
                <a:lnTo>
                  <a:pt x="21576" y="19238"/>
                </a:lnTo>
                <a:lnTo>
                  <a:pt x="21600" y="18914"/>
                </a:lnTo>
                <a:lnTo>
                  <a:pt x="21600" y="18571"/>
                </a:lnTo>
                <a:lnTo>
                  <a:pt x="21576" y="18210"/>
                </a:lnTo>
                <a:lnTo>
                  <a:pt x="21481" y="17486"/>
                </a:lnTo>
                <a:lnTo>
                  <a:pt x="21409" y="17143"/>
                </a:lnTo>
                <a:lnTo>
                  <a:pt x="21289" y="16819"/>
                </a:lnTo>
                <a:lnTo>
                  <a:pt x="21194" y="16514"/>
                </a:lnTo>
                <a:lnTo>
                  <a:pt x="21098" y="16229"/>
                </a:lnTo>
                <a:lnTo>
                  <a:pt x="20979" y="16000"/>
                </a:lnTo>
                <a:lnTo>
                  <a:pt x="20812" y="15829"/>
                </a:lnTo>
                <a:lnTo>
                  <a:pt x="20668" y="15695"/>
                </a:lnTo>
                <a:close/>
                <a:moveTo>
                  <a:pt x="10370" y="15105"/>
                </a:moveTo>
                <a:lnTo>
                  <a:pt x="11254" y="15105"/>
                </a:lnTo>
                <a:lnTo>
                  <a:pt x="12042" y="16038"/>
                </a:lnTo>
                <a:lnTo>
                  <a:pt x="11684" y="16838"/>
                </a:lnTo>
                <a:lnTo>
                  <a:pt x="9916" y="16838"/>
                </a:lnTo>
                <a:lnTo>
                  <a:pt x="9558" y="16038"/>
                </a:lnTo>
                <a:lnTo>
                  <a:pt x="10370" y="15105"/>
                </a:lnTo>
                <a:close/>
                <a:moveTo>
                  <a:pt x="10776" y="21238"/>
                </a:moveTo>
                <a:lnTo>
                  <a:pt x="9175" y="20305"/>
                </a:lnTo>
                <a:lnTo>
                  <a:pt x="9988" y="17410"/>
                </a:lnTo>
                <a:lnTo>
                  <a:pt x="11612" y="17410"/>
                </a:lnTo>
                <a:lnTo>
                  <a:pt x="12425" y="20305"/>
                </a:lnTo>
                <a:lnTo>
                  <a:pt x="10776" y="21238"/>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95" name="Freeform 26">
            <a:extLst>
              <a:ext uri="{FF2B5EF4-FFF2-40B4-BE49-F238E27FC236}">
                <a16:creationId xmlns:a16="http://schemas.microsoft.com/office/drawing/2014/main" id="{B355BF5B-46EA-443C-9C64-373B0DFCED8B}"/>
              </a:ext>
            </a:extLst>
          </p:cNvPr>
          <p:cNvSpPr/>
          <p:nvPr/>
        </p:nvSpPr>
        <p:spPr>
          <a:xfrm>
            <a:off x="10308438" y="1944761"/>
            <a:ext cx="546083" cy="255362"/>
          </a:xfrm>
          <a:custGeom>
            <a:avLst/>
            <a:gdLst/>
            <a:ahLst/>
            <a:cxnLst>
              <a:cxn ang="0">
                <a:pos x="wd2" y="hd2"/>
              </a:cxn>
              <a:cxn ang="5400000">
                <a:pos x="wd2" y="hd2"/>
              </a:cxn>
              <a:cxn ang="10800000">
                <a:pos x="wd2" y="hd2"/>
              </a:cxn>
              <a:cxn ang="16200000">
                <a:pos x="wd2" y="hd2"/>
              </a:cxn>
            </a:cxnLst>
            <a:rect l="0" t="0" r="r" b="b"/>
            <a:pathLst>
              <a:path w="21600" h="21600" extrusionOk="0">
                <a:moveTo>
                  <a:pt x="5971" y="13032"/>
                </a:moveTo>
                <a:lnTo>
                  <a:pt x="6046" y="13032"/>
                </a:lnTo>
                <a:lnTo>
                  <a:pt x="6102" y="13111"/>
                </a:lnTo>
                <a:lnTo>
                  <a:pt x="6158" y="13151"/>
                </a:lnTo>
                <a:lnTo>
                  <a:pt x="6270" y="13390"/>
                </a:lnTo>
                <a:lnTo>
                  <a:pt x="6289" y="13550"/>
                </a:lnTo>
                <a:lnTo>
                  <a:pt x="6289" y="13829"/>
                </a:lnTo>
                <a:lnTo>
                  <a:pt x="6270" y="13908"/>
                </a:lnTo>
                <a:lnTo>
                  <a:pt x="6233" y="14028"/>
                </a:lnTo>
                <a:lnTo>
                  <a:pt x="6195" y="14108"/>
                </a:lnTo>
                <a:lnTo>
                  <a:pt x="6158" y="14148"/>
                </a:lnTo>
                <a:lnTo>
                  <a:pt x="6102" y="14267"/>
                </a:lnTo>
                <a:lnTo>
                  <a:pt x="6046" y="14307"/>
                </a:lnTo>
                <a:lnTo>
                  <a:pt x="5915" y="14307"/>
                </a:lnTo>
                <a:lnTo>
                  <a:pt x="5877" y="14267"/>
                </a:lnTo>
                <a:lnTo>
                  <a:pt x="5802" y="14148"/>
                </a:lnTo>
                <a:lnTo>
                  <a:pt x="5765" y="14108"/>
                </a:lnTo>
                <a:lnTo>
                  <a:pt x="5728" y="14028"/>
                </a:lnTo>
                <a:lnTo>
                  <a:pt x="5709" y="13908"/>
                </a:lnTo>
                <a:lnTo>
                  <a:pt x="5671" y="13829"/>
                </a:lnTo>
                <a:lnTo>
                  <a:pt x="5671" y="13550"/>
                </a:lnTo>
                <a:lnTo>
                  <a:pt x="5728" y="13311"/>
                </a:lnTo>
                <a:lnTo>
                  <a:pt x="5802" y="13151"/>
                </a:lnTo>
                <a:lnTo>
                  <a:pt x="5877" y="13111"/>
                </a:lnTo>
                <a:lnTo>
                  <a:pt x="5915" y="13032"/>
                </a:lnTo>
                <a:lnTo>
                  <a:pt x="5971" y="13032"/>
                </a:lnTo>
                <a:close/>
                <a:moveTo>
                  <a:pt x="693" y="20803"/>
                </a:moveTo>
                <a:lnTo>
                  <a:pt x="655" y="20883"/>
                </a:lnTo>
                <a:lnTo>
                  <a:pt x="524" y="20883"/>
                </a:lnTo>
                <a:lnTo>
                  <a:pt x="449" y="20803"/>
                </a:lnTo>
                <a:lnTo>
                  <a:pt x="393" y="20763"/>
                </a:lnTo>
                <a:lnTo>
                  <a:pt x="262" y="20484"/>
                </a:lnTo>
                <a:lnTo>
                  <a:pt x="243" y="20325"/>
                </a:lnTo>
                <a:lnTo>
                  <a:pt x="243" y="20125"/>
                </a:lnTo>
                <a:lnTo>
                  <a:pt x="262" y="19966"/>
                </a:lnTo>
                <a:lnTo>
                  <a:pt x="281" y="19846"/>
                </a:lnTo>
                <a:lnTo>
                  <a:pt x="337" y="19767"/>
                </a:lnTo>
                <a:lnTo>
                  <a:pt x="374" y="19647"/>
                </a:lnTo>
                <a:lnTo>
                  <a:pt x="431" y="19568"/>
                </a:lnTo>
                <a:lnTo>
                  <a:pt x="730" y="19328"/>
                </a:lnTo>
                <a:lnTo>
                  <a:pt x="1029" y="19169"/>
                </a:lnTo>
                <a:lnTo>
                  <a:pt x="1310" y="19089"/>
                </a:lnTo>
                <a:lnTo>
                  <a:pt x="1628" y="19089"/>
                </a:lnTo>
                <a:lnTo>
                  <a:pt x="1947" y="19169"/>
                </a:lnTo>
                <a:lnTo>
                  <a:pt x="2227" y="19289"/>
                </a:lnTo>
                <a:lnTo>
                  <a:pt x="2471" y="19488"/>
                </a:lnTo>
                <a:lnTo>
                  <a:pt x="2920" y="19886"/>
                </a:lnTo>
                <a:lnTo>
                  <a:pt x="3107" y="20046"/>
                </a:lnTo>
                <a:lnTo>
                  <a:pt x="3313" y="20205"/>
                </a:lnTo>
                <a:lnTo>
                  <a:pt x="3538" y="20245"/>
                </a:lnTo>
                <a:lnTo>
                  <a:pt x="3856" y="20245"/>
                </a:lnTo>
                <a:lnTo>
                  <a:pt x="4006" y="20205"/>
                </a:lnTo>
                <a:lnTo>
                  <a:pt x="4155" y="20125"/>
                </a:lnTo>
                <a:lnTo>
                  <a:pt x="4436" y="19926"/>
                </a:lnTo>
                <a:lnTo>
                  <a:pt x="4717" y="19687"/>
                </a:lnTo>
                <a:lnTo>
                  <a:pt x="5353" y="19209"/>
                </a:lnTo>
                <a:lnTo>
                  <a:pt x="5540" y="19169"/>
                </a:lnTo>
                <a:lnTo>
                  <a:pt x="5709" y="19089"/>
                </a:lnTo>
                <a:lnTo>
                  <a:pt x="6102" y="19089"/>
                </a:lnTo>
                <a:lnTo>
                  <a:pt x="6420" y="19169"/>
                </a:lnTo>
                <a:lnTo>
                  <a:pt x="6682" y="19289"/>
                </a:lnTo>
                <a:lnTo>
                  <a:pt x="6944" y="19488"/>
                </a:lnTo>
                <a:lnTo>
                  <a:pt x="7169" y="19687"/>
                </a:lnTo>
                <a:lnTo>
                  <a:pt x="7356" y="19886"/>
                </a:lnTo>
                <a:lnTo>
                  <a:pt x="7562" y="20046"/>
                </a:lnTo>
                <a:lnTo>
                  <a:pt x="7786" y="20205"/>
                </a:lnTo>
                <a:lnTo>
                  <a:pt x="7992" y="20245"/>
                </a:lnTo>
                <a:lnTo>
                  <a:pt x="8329" y="20245"/>
                </a:lnTo>
                <a:lnTo>
                  <a:pt x="8498" y="20205"/>
                </a:lnTo>
                <a:lnTo>
                  <a:pt x="8666" y="20125"/>
                </a:lnTo>
                <a:lnTo>
                  <a:pt x="8797" y="20006"/>
                </a:lnTo>
                <a:lnTo>
                  <a:pt x="9134" y="19767"/>
                </a:lnTo>
                <a:lnTo>
                  <a:pt x="9303" y="19568"/>
                </a:lnTo>
                <a:lnTo>
                  <a:pt x="9602" y="19328"/>
                </a:lnTo>
                <a:lnTo>
                  <a:pt x="9902" y="19169"/>
                </a:lnTo>
                <a:lnTo>
                  <a:pt x="10201" y="19089"/>
                </a:lnTo>
                <a:lnTo>
                  <a:pt x="10501" y="19089"/>
                </a:lnTo>
                <a:lnTo>
                  <a:pt x="10819" y="19169"/>
                </a:lnTo>
                <a:lnTo>
                  <a:pt x="11099" y="19289"/>
                </a:lnTo>
                <a:lnTo>
                  <a:pt x="11586" y="19687"/>
                </a:lnTo>
                <a:lnTo>
                  <a:pt x="11792" y="19886"/>
                </a:lnTo>
                <a:lnTo>
                  <a:pt x="11998" y="20046"/>
                </a:lnTo>
                <a:lnTo>
                  <a:pt x="12185" y="20205"/>
                </a:lnTo>
                <a:lnTo>
                  <a:pt x="12410" y="20245"/>
                </a:lnTo>
                <a:lnTo>
                  <a:pt x="12747" y="20245"/>
                </a:lnTo>
                <a:lnTo>
                  <a:pt x="12896" y="20205"/>
                </a:lnTo>
                <a:lnTo>
                  <a:pt x="13046" y="20125"/>
                </a:lnTo>
                <a:lnTo>
                  <a:pt x="13308" y="19926"/>
                </a:lnTo>
                <a:lnTo>
                  <a:pt x="13589" y="19687"/>
                </a:lnTo>
                <a:lnTo>
                  <a:pt x="13907" y="19448"/>
                </a:lnTo>
                <a:lnTo>
                  <a:pt x="14244" y="19209"/>
                </a:lnTo>
                <a:lnTo>
                  <a:pt x="14412" y="19169"/>
                </a:lnTo>
                <a:lnTo>
                  <a:pt x="14600" y="19089"/>
                </a:lnTo>
                <a:lnTo>
                  <a:pt x="14974" y="19089"/>
                </a:lnTo>
                <a:lnTo>
                  <a:pt x="15292" y="19169"/>
                </a:lnTo>
                <a:lnTo>
                  <a:pt x="15554" y="19289"/>
                </a:lnTo>
                <a:lnTo>
                  <a:pt x="15816" y="19488"/>
                </a:lnTo>
                <a:lnTo>
                  <a:pt x="16060" y="19687"/>
                </a:lnTo>
                <a:lnTo>
                  <a:pt x="16247" y="19886"/>
                </a:lnTo>
                <a:lnTo>
                  <a:pt x="16434" y="20046"/>
                </a:lnTo>
                <a:lnTo>
                  <a:pt x="16640" y="20205"/>
                </a:lnTo>
                <a:lnTo>
                  <a:pt x="16883" y="20245"/>
                </a:lnTo>
                <a:lnTo>
                  <a:pt x="17201" y="20245"/>
                </a:lnTo>
                <a:lnTo>
                  <a:pt x="17370" y="20205"/>
                </a:lnTo>
                <a:lnTo>
                  <a:pt x="17538" y="20125"/>
                </a:lnTo>
                <a:lnTo>
                  <a:pt x="17688" y="20006"/>
                </a:lnTo>
                <a:lnTo>
                  <a:pt x="18025" y="19767"/>
                </a:lnTo>
                <a:lnTo>
                  <a:pt x="18175" y="19568"/>
                </a:lnTo>
                <a:lnTo>
                  <a:pt x="18493" y="19328"/>
                </a:lnTo>
                <a:lnTo>
                  <a:pt x="18792" y="19169"/>
                </a:lnTo>
                <a:lnTo>
                  <a:pt x="19073" y="19089"/>
                </a:lnTo>
                <a:lnTo>
                  <a:pt x="19391" y="19089"/>
                </a:lnTo>
                <a:lnTo>
                  <a:pt x="19710" y="19169"/>
                </a:lnTo>
                <a:lnTo>
                  <a:pt x="19990" y="19289"/>
                </a:lnTo>
                <a:lnTo>
                  <a:pt x="20234" y="19488"/>
                </a:lnTo>
                <a:lnTo>
                  <a:pt x="20458" y="19687"/>
                </a:lnTo>
                <a:lnTo>
                  <a:pt x="20645" y="19886"/>
                </a:lnTo>
                <a:lnTo>
                  <a:pt x="20870" y="20046"/>
                </a:lnTo>
                <a:lnTo>
                  <a:pt x="21076" y="20205"/>
                </a:lnTo>
                <a:lnTo>
                  <a:pt x="21301" y="20245"/>
                </a:lnTo>
                <a:lnTo>
                  <a:pt x="21375" y="20285"/>
                </a:lnTo>
                <a:lnTo>
                  <a:pt x="21413" y="20325"/>
                </a:lnTo>
                <a:lnTo>
                  <a:pt x="21469" y="20365"/>
                </a:lnTo>
                <a:lnTo>
                  <a:pt x="21506" y="20484"/>
                </a:lnTo>
                <a:lnTo>
                  <a:pt x="21563" y="20604"/>
                </a:lnTo>
                <a:lnTo>
                  <a:pt x="21581" y="20683"/>
                </a:lnTo>
                <a:lnTo>
                  <a:pt x="21581" y="20803"/>
                </a:lnTo>
                <a:lnTo>
                  <a:pt x="21600" y="20962"/>
                </a:lnTo>
                <a:lnTo>
                  <a:pt x="21581" y="21082"/>
                </a:lnTo>
                <a:lnTo>
                  <a:pt x="21563" y="21241"/>
                </a:lnTo>
                <a:lnTo>
                  <a:pt x="21506" y="21321"/>
                </a:lnTo>
                <a:lnTo>
                  <a:pt x="21432" y="21480"/>
                </a:lnTo>
                <a:lnTo>
                  <a:pt x="21375" y="21520"/>
                </a:lnTo>
                <a:lnTo>
                  <a:pt x="21319" y="21600"/>
                </a:lnTo>
                <a:lnTo>
                  <a:pt x="21263" y="21600"/>
                </a:lnTo>
                <a:lnTo>
                  <a:pt x="20964" y="21480"/>
                </a:lnTo>
                <a:lnTo>
                  <a:pt x="20702" y="21361"/>
                </a:lnTo>
                <a:lnTo>
                  <a:pt x="20440" y="21162"/>
                </a:lnTo>
                <a:lnTo>
                  <a:pt x="20215" y="20962"/>
                </a:lnTo>
                <a:lnTo>
                  <a:pt x="20028" y="20763"/>
                </a:lnTo>
                <a:lnTo>
                  <a:pt x="19822" y="20604"/>
                </a:lnTo>
                <a:lnTo>
                  <a:pt x="19597" y="20484"/>
                </a:lnTo>
                <a:lnTo>
                  <a:pt x="19354" y="20404"/>
                </a:lnTo>
                <a:lnTo>
                  <a:pt x="19148" y="20404"/>
                </a:lnTo>
                <a:lnTo>
                  <a:pt x="18905" y="20484"/>
                </a:lnTo>
                <a:lnTo>
                  <a:pt x="18680" y="20604"/>
                </a:lnTo>
                <a:lnTo>
                  <a:pt x="18455" y="20803"/>
                </a:lnTo>
                <a:lnTo>
                  <a:pt x="18268" y="21002"/>
                </a:lnTo>
                <a:lnTo>
                  <a:pt x="18081" y="21122"/>
                </a:lnTo>
                <a:lnTo>
                  <a:pt x="17894" y="21321"/>
                </a:lnTo>
                <a:lnTo>
                  <a:pt x="17669" y="21401"/>
                </a:lnTo>
                <a:lnTo>
                  <a:pt x="17463" y="21480"/>
                </a:lnTo>
                <a:lnTo>
                  <a:pt x="17258" y="21600"/>
                </a:lnTo>
                <a:lnTo>
                  <a:pt x="16846" y="21600"/>
                </a:lnTo>
                <a:lnTo>
                  <a:pt x="16546" y="21480"/>
                </a:lnTo>
                <a:lnTo>
                  <a:pt x="16266" y="21361"/>
                </a:lnTo>
                <a:lnTo>
                  <a:pt x="16041" y="21162"/>
                </a:lnTo>
                <a:lnTo>
                  <a:pt x="15798" y="20962"/>
                </a:lnTo>
                <a:lnTo>
                  <a:pt x="15592" y="20763"/>
                </a:lnTo>
                <a:lnTo>
                  <a:pt x="15386" y="20604"/>
                </a:lnTo>
                <a:lnTo>
                  <a:pt x="15180" y="20484"/>
                </a:lnTo>
                <a:lnTo>
                  <a:pt x="14955" y="20404"/>
                </a:lnTo>
                <a:lnTo>
                  <a:pt x="14637" y="20404"/>
                </a:lnTo>
                <a:lnTo>
                  <a:pt x="14487" y="20484"/>
                </a:lnTo>
                <a:lnTo>
                  <a:pt x="14094" y="20723"/>
                </a:lnTo>
                <a:lnTo>
                  <a:pt x="13814" y="20962"/>
                </a:lnTo>
                <a:lnTo>
                  <a:pt x="13495" y="21241"/>
                </a:lnTo>
                <a:lnTo>
                  <a:pt x="13158" y="21441"/>
                </a:lnTo>
                <a:lnTo>
                  <a:pt x="12784" y="21600"/>
                </a:lnTo>
                <a:lnTo>
                  <a:pt x="12372" y="21600"/>
                </a:lnTo>
                <a:lnTo>
                  <a:pt x="12073" y="21480"/>
                </a:lnTo>
                <a:lnTo>
                  <a:pt x="11811" y="21361"/>
                </a:lnTo>
                <a:lnTo>
                  <a:pt x="11567" y="21162"/>
                </a:lnTo>
                <a:lnTo>
                  <a:pt x="11343" y="20962"/>
                </a:lnTo>
                <a:lnTo>
                  <a:pt x="11137" y="20763"/>
                </a:lnTo>
                <a:lnTo>
                  <a:pt x="10931" y="20604"/>
                </a:lnTo>
                <a:lnTo>
                  <a:pt x="10706" y="20484"/>
                </a:lnTo>
                <a:lnTo>
                  <a:pt x="10482" y="20404"/>
                </a:lnTo>
                <a:lnTo>
                  <a:pt x="10257" y="20404"/>
                </a:lnTo>
                <a:lnTo>
                  <a:pt x="10014" y="20484"/>
                </a:lnTo>
                <a:lnTo>
                  <a:pt x="9808" y="20604"/>
                </a:lnTo>
                <a:lnTo>
                  <a:pt x="9583" y="20803"/>
                </a:lnTo>
                <a:lnTo>
                  <a:pt x="9396" y="21002"/>
                </a:lnTo>
                <a:lnTo>
                  <a:pt x="9190" y="21122"/>
                </a:lnTo>
                <a:lnTo>
                  <a:pt x="8984" y="21321"/>
                </a:lnTo>
                <a:lnTo>
                  <a:pt x="8797" y="21401"/>
                </a:lnTo>
                <a:lnTo>
                  <a:pt x="8591" y="21480"/>
                </a:lnTo>
                <a:lnTo>
                  <a:pt x="8385" y="21600"/>
                </a:lnTo>
                <a:lnTo>
                  <a:pt x="7936" y="21600"/>
                </a:lnTo>
                <a:lnTo>
                  <a:pt x="7655" y="21480"/>
                </a:lnTo>
                <a:lnTo>
                  <a:pt x="7393" y="21361"/>
                </a:lnTo>
                <a:lnTo>
                  <a:pt x="7150" y="21162"/>
                </a:lnTo>
                <a:lnTo>
                  <a:pt x="6701" y="20763"/>
                </a:lnTo>
                <a:lnTo>
                  <a:pt x="6514" y="20604"/>
                </a:lnTo>
                <a:lnTo>
                  <a:pt x="6289" y="20484"/>
                </a:lnTo>
                <a:lnTo>
                  <a:pt x="6064" y="20404"/>
                </a:lnTo>
                <a:lnTo>
                  <a:pt x="5765" y="20404"/>
                </a:lnTo>
                <a:lnTo>
                  <a:pt x="5466" y="20564"/>
                </a:lnTo>
                <a:lnTo>
                  <a:pt x="5222" y="20723"/>
                </a:lnTo>
                <a:lnTo>
                  <a:pt x="4941" y="20962"/>
                </a:lnTo>
                <a:lnTo>
                  <a:pt x="4605" y="21241"/>
                </a:lnTo>
                <a:lnTo>
                  <a:pt x="4268" y="21441"/>
                </a:lnTo>
                <a:lnTo>
                  <a:pt x="4099" y="21520"/>
                </a:lnTo>
                <a:lnTo>
                  <a:pt x="3893" y="21600"/>
                </a:lnTo>
                <a:lnTo>
                  <a:pt x="3500" y="21600"/>
                </a:lnTo>
                <a:lnTo>
                  <a:pt x="3201" y="21480"/>
                </a:lnTo>
                <a:lnTo>
                  <a:pt x="2939" y="21361"/>
                </a:lnTo>
                <a:lnTo>
                  <a:pt x="2677" y="21162"/>
                </a:lnTo>
                <a:lnTo>
                  <a:pt x="2452" y="20962"/>
                </a:lnTo>
                <a:lnTo>
                  <a:pt x="2265" y="20763"/>
                </a:lnTo>
                <a:lnTo>
                  <a:pt x="2059" y="20604"/>
                </a:lnTo>
                <a:lnTo>
                  <a:pt x="1834" y="20484"/>
                </a:lnTo>
                <a:lnTo>
                  <a:pt x="1591" y="20404"/>
                </a:lnTo>
                <a:lnTo>
                  <a:pt x="1385" y="20404"/>
                </a:lnTo>
                <a:lnTo>
                  <a:pt x="1142" y="20484"/>
                </a:lnTo>
                <a:lnTo>
                  <a:pt x="917" y="20604"/>
                </a:lnTo>
                <a:lnTo>
                  <a:pt x="693" y="20803"/>
                </a:lnTo>
                <a:close/>
                <a:moveTo>
                  <a:pt x="7918" y="13032"/>
                </a:moveTo>
                <a:lnTo>
                  <a:pt x="7992" y="13032"/>
                </a:lnTo>
                <a:lnTo>
                  <a:pt x="8049" y="13111"/>
                </a:lnTo>
                <a:lnTo>
                  <a:pt x="8086" y="13151"/>
                </a:lnTo>
                <a:lnTo>
                  <a:pt x="8142" y="13231"/>
                </a:lnTo>
                <a:lnTo>
                  <a:pt x="8180" y="13311"/>
                </a:lnTo>
                <a:lnTo>
                  <a:pt x="8198" y="13390"/>
                </a:lnTo>
                <a:lnTo>
                  <a:pt x="8217" y="13550"/>
                </a:lnTo>
                <a:lnTo>
                  <a:pt x="8236" y="13669"/>
                </a:lnTo>
                <a:lnTo>
                  <a:pt x="8217" y="13829"/>
                </a:lnTo>
                <a:lnTo>
                  <a:pt x="8198" y="13908"/>
                </a:lnTo>
                <a:lnTo>
                  <a:pt x="8180" y="14028"/>
                </a:lnTo>
                <a:lnTo>
                  <a:pt x="8142" y="14108"/>
                </a:lnTo>
                <a:lnTo>
                  <a:pt x="8086" y="14148"/>
                </a:lnTo>
                <a:lnTo>
                  <a:pt x="8049" y="14267"/>
                </a:lnTo>
                <a:lnTo>
                  <a:pt x="7992" y="14307"/>
                </a:lnTo>
                <a:lnTo>
                  <a:pt x="7861" y="14307"/>
                </a:lnTo>
                <a:lnTo>
                  <a:pt x="7805" y="14267"/>
                </a:lnTo>
                <a:lnTo>
                  <a:pt x="7749" y="14148"/>
                </a:lnTo>
                <a:lnTo>
                  <a:pt x="7712" y="14108"/>
                </a:lnTo>
                <a:lnTo>
                  <a:pt x="7674" y="14028"/>
                </a:lnTo>
                <a:lnTo>
                  <a:pt x="7655" y="13908"/>
                </a:lnTo>
                <a:lnTo>
                  <a:pt x="7637" y="13829"/>
                </a:lnTo>
                <a:lnTo>
                  <a:pt x="7637" y="13550"/>
                </a:lnTo>
                <a:lnTo>
                  <a:pt x="7655" y="13390"/>
                </a:lnTo>
                <a:lnTo>
                  <a:pt x="7674" y="13311"/>
                </a:lnTo>
                <a:lnTo>
                  <a:pt x="7749" y="13151"/>
                </a:lnTo>
                <a:lnTo>
                  <a:pt x="7805" y="13111"/>
                </a:lnTo>
                <a:lnTo>
                  <a:pt x="7861" y="13032"/>
                </a:lnTo>
                <a:lnTo>
                  <a:pt x="7918" y="13032"/>
                </a:lnTo>
                <a:close/>
                <a:moveTo>
                  <a:pt x="4043" y="13032"/>
                </a:moveTo>
                <a:lnTo>
                  <a:pt x="4099" y="13032"/>
                </a:lnTo>
                <a:lnTo>
                  <a:pt x="4211" y="13151"/>
                </a:lnTo>
                <a:lnTo>
                  <a:pt x="4268" y="13231"/>
                </a:lnTo>
                <a:lnTo>
                  <a:pt x="4286" y="13311"/>
                </a:lnTo>
                <a:lnTo>
                  <a:pt x="4342" y="13390"/>
                </a:lnTo>
                <a:lnTo>
                  <a:pt x="4361" y="13550"/>
                </a:lnTo>
                <a:lnTo>
                  <a:pt x="4361" y="13829"/>
                </a:lnTo>
                <a:lnTo>
                  <a:pt x="4342" y="13908"/>
                </a:lnTo>
                <a:lnTo>
                  <a:pt x="4286" y="14028"/>
                </a:lnTo>
                <a:lnTo>
                  <a:pt x="4268" y="14108"/>
                </a:lnTo>
                <a:lnTo>
                  <a:pt x="4211" y="14148"/>
                </a:lnTo>
                <a:lnTo>
                  <a:pt x="4174" y="14267"/>
                </a:lnTo>
                <a:lnTo>
                  <a:pt x="4099" y="14307"/>
                </a:lnTo>
                <a:lnTo>
                  <a:pt x="3987" y="14307"/>
                </a:lnTo>
                <a:lnTo>
                  <a:pt x="3931" y="14267"/>
                </a:lnTo>
                <a:lnTo>
                  <a:pt x="3875" y="14148"/>
                </a:lnTo>
                <a:lnTo>
                  <a:pt x="3837" y="14108"/>
                </a:lnTo>
                <a:lnTo>
                  <a:pt x="3800" y="14028"/>
                </a:lnTo>
                <a:lnTo>
                  <a:pt x="3762" y="13908"/>
                </a:lnTo>
                <a:lnTo>
                  <a:pt x="3744" y="13829"/>
                </a:lnTo>
                <a:lnTo>
                  <a:pt x="3744" y="13550"/>
                </a:lnTo>
                <a:lnTo>
                  <a:pt x="3762" y="13390"/>
                </a:lnTo>
                <a:lnTo>
                  <a:pt x="3875" y="13151"/>
                </a:lnTo>
                <a:lnTo>
                  <a:pt x="3931" y="13111"/>
                </a:lnTo>
                <a:lnTo>
                  <a:pt x="3987" y="13032"/>
                </a:lnTo>
                <a:lnTo>
                  <a:pt x="4043" y="13032"/>
                </a:lnTo>
                <a:close/>
                <a:moveTo>
                  <a:pt x="9920" y="7253"/>
                </a:moveTo>
                <a:lnTo>
                  <a:pt x="14132" y="7253"/>
                </a:lnTo>
                <a:lnTo>
                  <a:pt x="14132" y="11159"/>
                </a:lnTo>
                <a:lnTo>
                  <a:pt x="9920" y="11159"/>
                </a:lnTo>
                <a:lnTo>
                  <a:pt x="9920" y="7253"/>
                </a:lnTo>
                <a:close/>
                <a:moveTo>
                  <a:pt x="5297" y="7253"/>
                </a:moveTo>
                <a:lnTo>
                  <a:pt x="9527" y="7253"/>
                </a:lnTo>
                <a:lnTo>
                  <a:pt x="9527" y="11159"/>
                </a:lnTo>
                <a:lnTo>
                  <a:pt x="5297" y="11159"/>
                </a:lnTo>
                <a:lnTo>
                  <a:pt x="5297" y="7253"/>
                </a:lnTo>
                <a:close/>
                <a:moveTo>
                  <a:pt x="9920" y="0"/>
                </a:moveTo>
                <a:lnTo>
                  <a:pt x="14132" y="0"/>
                </a:lnTo>
                <a:lnTo>
                  <a:pt x="14132" y="6615"/>
                </a:lnTo>
                <a:lnTo>
                  <a:pt x="9920" y="6615"/>
                </a:lnTo>
                <a:lnTo>
                  <a:pt x="9920" y="0"/>
                </a:lnTo>
                <a:close/>
                <a:moveTo>
                  <a:pt x="5297" y="0"/>
                </a:moveTo>
                <a:lnTo>
                  <a:pt x="9527" y="0"/>
                </a:lnTo>
                <a:lnTo>
                  <a:pt x="9527" y="6615"/>
                </a:lnTo>
                <a:lnTo>
                  <a:pt x="5297" y="6615"/>
                </a:lnTo>
                <a:lnTo>
                  <a:pt x="5297" y="0"/>
                </a:lnTo>
                <a:close/>
                <a:moveTo>
                  <a:pt x="0" y="10242"/>
                </a:moveTo>
                <a:lnTo>
                  <a:pt x="131" y="10760"/>
                </a:lnTo>
                <a:lnTo>
                  <a:pt x="262" y="11358"/>
                </a:lnTo>
                <a:lnTo>
                  <a:pt x="431" y="11916"/>
                </a:lnTo>
                <a:lnTo>
                  <a:pt x="618" y="12514"/>
                </a:lnTo>
                <a:lnTo>
                  <a:pt x="842" y="13151"/>
                </a:lnTo>
                <a:lnTo>
                  <a:pt x="1067" y="13749"/>
                </a:lnTo>
                <a:lnTo>
                  <a:pt x="1310" y="14347"/>
                </a:lnTo>
                <a:lnTo>
                  <a:pt x="1572" y="14985"/>
                </a:lnTo>
                <a:lnTo>
                  <a:pt x="2096" y="16100"/>
                </a:lnTo>
                <a:lnTo>
                  <a:pt x="2358" y="16579"/>
                </a:lnTo>
                <a:lnTo>
                  <a:pt x="2658" y="17017"/>
                </a:lnTo>
                <a:lnTo>
                  <a:pt x="2939" y="17415"/>
                </a:lnTo>
                <a:lnTo>
                  <a:pt x="3219" y="17774"/>
                </a:lnTo>
                <a:lnTo>
                  <a:pt x="3500" y="18093"/>
                </a:lnTo>
                <a:lnTo>
                  <a:pt x="3762" y="18292"/>
                </a:lnTo>
                <a:lnTo>
                  <a:pt x="19373" y="18292"/>
                </a:lnTo>
                <a:lnTo>
                  <a:pt x="19504" y="17894"/>
                </a:lnTo>
                <a:lnTo>
                  <a:pt x="19635" y="17455"/>
                </a:lnTo>
                <a:lnTo>
                  <a:pt x="19728" y="16977"/>
                </a:lnTo>
                <a:lnTo>
                  <a:pt x="19859" y="16459"/>
                </a:lnTo>
                <a:lnTo>
                  <a:pt x="20046" y="15383"/>
                </a:lnTo>
                <a:lnTo>
                  <a:pt x="20215" y="14227"/>
                </a:lnTo>
                <a:lnTo>
                  <a:pt x="20346" y="13032"/>
                </a:lnTo>
                <a:lnTo>
                  <a:pt x="20440" y="11996"/>
                </a:lnTo>
                <a:lnTo>
                  <a:pt x="20496" y="11039"/>
                </a:lnTo>
                <a:lnTo>
                  <a:pt x="20496" y="10242"/>
                </a:lnTo>
                <a:lnTo>
                  <a:pt x="15835" y="10242"/>
                </a:lnTo>
                <a:lnTo>
                  <a:pt x="15461" y="11796"/>
                </a:lnTo>
                <a:lnTo>
                  <a:pt x="4792" y="11796"/>
                </a:lnTo>
                <a:lnTo>
                  <a:pt x="4193" y="10242"/>
                </a:lnTo>
                <a:lnTo>
                  <a:pt x="0" y="10242"/>
                </a:lnTo>
                <a:close/>
                <a:moveTo>
                  <a:pt x="19579" y="9445"/>
                </a:moveTo>
                <a:lnTo>
                  <a:pt x="19579" y="2869"/>
                </a:lnTo>
                <a:lnTo>
                  <a:pt x="19560" y="2551"/>
                </a:lnTo>
                <a:lnTo>
                  <a:pt x="19522" y="2272"/>
                </a:lnTo>
                <a:lnTo>
                  <a:pt x="19466" y="2032"/>
                </a:lnTo>
                <a:lnTo>
                  <a:pt x="19373" y="1793"/>
                </a:lnTo>
                <a:lnTo>
                  <a:pt x="19279" y="1634"/>
                </a:lnTo>
                <a:lnTo>
                  <a:pt x="19148" y="1475"/>
                </a:lnTo>
                <a:lnTo>
                  <a:pt x="19017" y="1395"/>
                </a:lnTo>
                <a:lnTo>
                  <a:pt x="18867" y="1355"/>
                </a:lnTo>
                <a:lnTo>
                  <a:pt x="16584" y="1355"/>
                </a:lnTo>
                <a:lnTo>
                  <a:pt x="16434" y="1395"/>
                </a:lnTo>
                <a:lnTo>
                  <a:pt x="16322" y="1475"/>
                </a:lnTo>
                <a:lnTo>
                  <a:pt x="16191" y="1634"/>
                </a:lnTo>
                <a:lnTo>
                  <a:pt x="16078" y="1793"/>
                </a:lnTo>
                <a:lnTo>
                  <a:pt x="15929" y="2272"/>
                </a:lnTo>
                <a:lnTo>
                  <a:pt x="15891" y="2551"/>
                </a:lnTo>
                <a:lnTo>
                  <a:pt x="15891" y="2949"/>
                </a:lnTo>
                <a:lnTo>
                  <a:pt x="16977" y="2949"/>
                </a:lnTo>
                <a:lnTo>
                  <a:pt x="16977" y="4344"/>
                </a:lnTo>
                <a:lnTo>
                  <a:pt x="15891" y="4344"/>
                </a:lnTo>
                <a:lnTo>
                  <a:pt x="15891" y="9445"/>
                </a:lnTo>
                <a:lnTo>
                  <a:pt x="19579" y="9445"/>
                </a:lnTo>
                <a:close/>
              </a:path>
            </a:pathLst>
          </a:custGeom>
          <a:solidFill>
            <a:schemeClr val="accent3"/>
          </a:solidFill>
          <a:ln w="12700">
            <a:miter lim="400000"/>
          </a:ln>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grpSp>
        <p:nvGrpSpPr>
          <p:cNvPr id="196" name="Group 226">
            <a:extLst>
              <a:ext uri="{FF2B5EF4-FFF2-40B4-BE49-F238E27FC236}">
                <a16:creationId xmlns:a16="http://schemas.microsoft.com/office/drawing/2014/main" id="{2212CBA7-C4BE-457D-A15A-A90AD83BB45C}"/>
              </a:ext>
            </a:extLst>
          </p:cNvPr>
          <p:cNvGrpSpPr>
            <a:grpSpLocks/>
          </p:cNvGrpSpPr>
          <p:nvPr/>
        </p:nvGrpSpPr>
        <p:grpSpPr bwMode="auto">
          <a:xfrm>
            <a:off x="10271769" y="4346481"/>
            <a:ext cx="297268" cy="286792"/>
            <a:chOff x="0" y="0"/>
            <a:chExt cx="360610" cy="346705"/>
          </a:xfrm>
        </p:grpSpPr>
        <p:sp>
          <p:nvSpPr>
            <p:cNvPr id="197" name="Freeform 5972">
              <a:extLst>
                <a:ext uri="{FF2B5EF4-FFF2-40B4-BE49-F238E27FC236}">
                  <a16:creationId xmlns:a16="http://schemas.microsoft.com/office/drawing/2014/main" id="{7D0D112E-A795-4321-95AE-7C449F869281}"/>
                </a:ext>
              </a:extLst>
            </p:cNvPr>
            <p:cNvSpPr>
              <a:spLocks noChangeArrowheads="1"/>
            </p:cNvSpPr>
            <p:nvPr/>
          </p:nvSpPr>
          <p:spPr bwMode="auto">
            <a:xfrm>
              <a:off x="-1" y="-1"/>
              <a:ext cx="360612" cy="346706"/>
            </a:xfrm>
            <a:custGeom>
              <a:avLst/>
              <a:gdLst>
                <a:gd name="T0" fmla="*/ 3010209 w 21600"/>
                <a:gd name="T1" fmla="*/ 2782524 h 21600"/>
                <a:gd name="T2" fmla="*/ 3010209 w 21600"/>
                <a:gd name="T3" fmla="*/ 2782524 h 21600"/>
                <a:gd name="T4" fmla="*/ 3010209 w 21600"/>
                <a:gd name="T5" fmla="*/ 2782524 h 21600"/>
                <a:gd name="T6" fmla="*/ 3010209 w 21600"/>
                <a:gd name="T7" fmla="*/ 278252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8842" y="15338"/>
                  </a:moveTo>
                  <a:lnTo>
                    <a:pt x="18658" y="15492"/>
                  </a:lnTo>
                  <a:lnTo>
                    <a:pt x="18177" y="13727"/>
                  </a:lnTo>
                  <a:lnTo>
                    <a:pt x="18299" y="13680"/>
                  </a:lnTo>
                  <a:lnTo>
                    <a:pt x="18352" y="13649"/>
                  </a:lnTo>
                  <a:lnTo>
                    <a:pt x="18413" y="13603"/>
                  </a:lnTo>
                  <a:lnTo>
                    <a:pt x="18789" y="13295"/>
                  </a:lnTo>
                  <a:lnTo>
                    <a:pt x="18842" y="13248"/>
                  </a:lnTo>
                  <a:lnTo>
                    <a:pt x="18877" y="13210"/>
                  </a:lnTo>
                  <a:lnTo>
                    <a:pt x="18912" y="13164"/>
                  </a:lnTo>
                  <a:lnTo>
                    <a:pt x="18947" y="13110"/>
                  </a:lnTo>
                  <a:lnTo>
                    <a:pt x="18973" y="13063"/>
                  </a:lnTo>
                  <a:lnTo>
                    <a:pt x="18982" y="13002"/>
                  </a:lnTo>
                  <a:lnTo>
                    <a:pt x="19000" y="12948"/>
                  </a:lnTo>
                  <a:lnTo>
                    <a:pt x="19000" y="12840"/>
                  </a:lnTo>
                  <a:lnTo>
                    <a:pt x="18991" y="12778"/>
                  </a:lnTo>
                  <a:lnTo>
                    <a:pt x="18982" y="12732"/>
                  </a:lnTo>
                  <a:lnTo>
                    <a:pt x="18965" y="12670"/>
                  </a:lnTo>
                  <a:lnTo>
                    <a:pt x="18947" y="12624"/>
                  </a:lnTo>
                  <a:lnTo>
                    <a:pt x="18903" y="12578"/>
                  </a:lnTo>
                  <a:lnTo>
                    <a:pt x="18868" y="12524"/>
                  </a:lnTo>
                  <a:lnTo>
                    <a:pt x="18833" y="12485"/>
                  </a:lnTo>
                  <a:lnTo>
                    <a:pt x="18781" y="12439"/>
                  </a:lnTo>
                  <a:lnTo>
                    <a:pt x="18728" y="12400"/>
                  </a:lnTo>
                  <a:lnTo>
                    <a:pt x="18676" y="12369"/>
                  </a:lnTo>
                  <a:lnTo>
                    <a:pt x="18614" y="12346"/>
                  </a:lnTo>
                  <a:lnTo>
                    <a:pt x="18562" y="12323"/>
                  </a:lnTo>
                  <a:lnTo>
                    <a:pt x="18492" y="12308"/>
                  </a:lnTo>
                  <a:lnTo>
                    <a:pt x="18439" y="12300"/>
                  </a:lnTo>
                  <a:lnTo>
                    <a:pt x="18369" y="12292"/>
                  </a:lnTo>
                  <a:lnTo>
                    <a:pt x="18308" y="12292"/>
                  </a:lnTo>
                  <a:lnTo>
                    <a:pt x="18185" y="12308"/>
                  </a:lnTo>
                  <a:lnTo>
                    <a:pt x="18124" y="12323"/>
                  </a:lnTo>
                  <a:lnTo>
                    <a:pt x="18063" y="12354"/>
                  </a:lnTo>
                  <a:lnTo>
                    <a:pt x="18001" y="12377"/>
                  </a:lnTo>
                  <a:lnTo>
                    <a:pt x="17949" y="12408"/>
                  </a:lnTo>
                  <a:lnTo>
                    <a:pt x="17835" y="12508"/>
                  </a:lnTo>
                  <a:lnTo>
                    <a:pt x="16776" y="8683"/>
                  </a:lnTo>
                  <a:lnTo>
                    <a:pt x="17248" y="8182"/>
                  </a:lnTo>
                  <a:lnTo>
                    <a:pt x="17686" y="7688"/>
                  </a:lnTo>
                  <a:lnTo>
                    <a:pt x="18098" y="7210"/>
                  </a:lnTo>
                  <a:lnTo>
                    <a:pt x="18483" y="6748"/>
                  </a:lnTo>
                  <a:lnTo>
                    <a:pt x="18833" y="6300"/>
                  </a:lnTo>
                  <a:lnTo>
                    <a:pt x="19157" y="5868"/>
                  </a:lnTo>
                  <a:lnTo>
                    <a:pt x="19446" y="5444"/>
                  </a:lnTo>
                  <a:lnTo>
                    <a:pt x="19735" y="5036"/>
                  </a:lnTo>
                  <a:lnTo>
                    <a:pt x="19971" y="4642"/>
                  </a:lnTo>
                  <a:lnTo>
                    <a:pt x="20199" y="4264"/>
                  </a:lnTo>
                  <a:lnTo>
                    <a:pt x="20409" y="3902"/>
                  </a:lnTo>
                  <a:lnTo>
                    <a:pt x="20584" y="3555"/>
                  </a:lnTo>
                  <a:lnTo>
                    <a:pt x="20751" y="3216"/>
                  </a:lnTo>
                  <a:lnTo>
                    <a:pt x="20891" y="2900"/>
                  </a:lnTo>
                  <a:lnTo>
                    <a:pt x="21022" y="2591"/>
                  </a:lnTo>
                  <a:lnTo>
                    <a:pt x="21136" y="2306"/>
                  </a:lnTo>
                  <a:lnTo>
                    <a:pt x="21232" y="2036"/>
                  </a:lnTo>
                  <a:lnTo>
                    <a:pt x="21320" y="1774"/>
                  </a:lnTo>
                  <a:lnTo>
                    <a:pt x="21381" y="1535"/>
                  </a:lnTo>
                  <a:lnTo>
                    <a:pt x="21442" y="1311"/>
                  </a:lnTo>
                  <a:lnTo>
                    <a:pt x="21486" y="1110"/>
                  </a:lnTo>
                  <a:lnTo>
                    <a:pt x="21521" y="918"/>
                  </a:lnTo>
                  <a:lnTo>
                    <a:pt x="21547" y="740"/>
                  </a:lnTo>
                  <a:lnTo>
                    <a:pt x="21574" y="594"/>
                  </a:lnTo>
                  <a:lnTo>
                    <a:pt x="21591" y="332"/>
                  </a:lnTo>
                  <a:lnTo>
                    <a:pt x="21600" y="147"/>
                  </a:lnTo>
                  <a:lnTo>
                    <a:pt x="21591" y="31"/>
                  </a:lnTo>
                  <a:lnTo>
                    <a:pt x="21591" y="0"/>
                  </a:lnTo>
                  <a:lnTo>
                    <a:pt x="21539" y="0"/>
                  </a:lnTo>
                  <a:lnTo>
                    <a:pt x="21416" y="23"/>
                  </a:lnTo>
                  <a:lnTo>
                    <a:pt x="21215" y="77"/>
                  </a:lnTo>
                  <a:lnTo>
                    <a:pt x="20935" y="147"/>
                  </a:lnTo>
                  <a:lnTo>
                    <a:pt x="20759" y="200"/>
                  </a:lnTo>
                  <a:lnTo>
                    <a:pt x="20584" y="262"/>
                  </a:lnTo>
                  <a:lnTo>
                    <a:pt x="20383" y="339"/>
                  </a:lnTo>
                  <a:lnTo>
                    <a:pt x="20164" y="424"/>
                  </a:lnTo>
                  <a:lnTo>
                    <a:pt x="19928" y="517"/>
                  </a:lnTo>
                  <a:lnTo>
                    <a:pt x="19683" y="632"/>
                  </a:lnTo>
                  <a:lnTo>
                    <a:pt x="19140" y="910"/>
                  </a:lnTo>
                  <a:lnTo>
                    <a:pt x="18842" y="1072"/>
                  </a:lnTo>
                  <a:lnTo>
                    <a:pt x="18544" y="1249"/>
                  </a:lnTo>
                  <a:lnTo>
                    <a:pt x="18220" y="1442"/>
                  </a:lnTo>
                  <a:lnTo>
                    <a:pt x="17888" y="1658"/>
                  </a:lnTo>
                  <a:lnTo>
                    <a:pt x="17537" y="1897"/>
                  </a:lnTo>
                  <a:lnTo>
                    <a:pt x="17178" y="2159"/>
                  </a:lnTo>
                  <a:lnTo>
                    <a:pt x="16811" y="2437"/>
                  </a:lnTo>
                  <a:lnTo>
                    <a:pt x="16443" y="2745"/>
                  </a:lnTo>
                  <a:lnTo>
                    <a:pt x="16049" y="3061"/>
                  </a:lnTo>
                  <a:lnTo>
                    <a:pt x="15655" y="3424"/>
                  </a:lnTo>
                  <a:lnTo>
                    <a:pt x="15243" y="3802"/>
                  </a:lnTo>
                  <a:lnTo>
                    <a:pt x="14823" y="4195"/>
                  </a:lnTo>
                  <a:lnTo>
                    <a:pt x="14403" y="4635"/>
                  </a:lnTo>
                  <a:lnTo>
                    <a:pt x="13974" y="5090"/>
                  </a:lnTo>
                  <a:lnTo>
                    <a:pt x="13527" y="5583"/>
                  </a:lnTo>
                  <a:lnTo>
                    <a:pt x="13081" y="6100"/>
                  </a:lnTo>
                  <a:lnTo>
                    <a:pt x="8659" y="6061"/>
                  </a:lnTo>
                  <a:lnTo>
                    <a:pt x="8677" y="6015"/>
                  </a:lnTo>
                  <a:lnTo>
                    <a:pt x="8694" y="5961"/>
                  </a:lnTo>
                  <a:lnTo>
                    <a:pt x="8712" y="5868"/>
                  </a:lnTo>
                  <a:lnTo>
                    <a:pt x="8712" y="5814"/>
                  </a:lnTo>
                  <a:lnTo>
                    <a:pt x="8694" y="5722"/>
                  </a:lnTo>
                  <a:lnTo>
                    <a:pt x="8668" y="5676"/>
                  </a:lnTo>
                  <a:lnTo>
                    <a:pt x="8633" y="5583"/>
                  </a:lnTo>
                  <a:lnTo>
                    <a:pt x="8607" y="5545"/>
                  </a:lnTo>
                  <a:lnTo>
                    <a:pt x="8572" y="5498"/>
                  </a:lnTo>
                  <a:lnTo>
                    <a:pt x="8493" y="5429"/>
                  </a:lnTo>
                  <a:lnTo>
                    <a:pt x="8449" y="5383"/>
                  </a:lnTo>
                  <a:lnTo>
                    <a:pt x="8397" y="5360"/>
                  </a:lnTo>
                  <a:lnTo>
                    <a:pt x="8344" y="5329"/>
                  </a:lnTo>
                  <a:lnTo>
                    <a:pt x="8274" y="5313"/>
                  </a:lnTo>
                  <a:lnTo>
                    <a:pt x="8221" y="5290"/>
                  </a:lnTo>
                  <a:lnTo>
                    <a:pt x="8151" y="5282"/>
                  </a:lnTo>
                  <a:lnTo>
                    <a:pt x="8090" y="5267"/>
                  </a:lnTo>
                  <a:lnTo>
                    <a:pt x="8038" y="5267"/>
                  </a:lnTo>
                  <a:lnTo>
                    <a:pt x="7968" y="5282"/>
                  </a:lnTo>
                  <a:lnTo>
                    <a:pt x="7906" y="5290"/>
                  </a:lnTo>
                  <a:lnTo>
                    <a:pt x="7845" y="5306"/>
                  </a:lnTo>
                  <a:lnTo>
                    <a:pt x="7792" y="5321"/>
                  </a:lnTo>
                  <a:lnTo>
                    <a:pt x="7731" y="5344"/>
                  </a:lnTo>
                  <a:lnTo>
                    <a:pt x="7679" y="5375"/>
                  </a:lnTo>
                  <a:lnTo>
                    <a:pt x="7617" y="5413"/>
                  </a:lnTo>
                  <a:lnTo>
                    <a:pt x="7574" y="5444"/>
                  </a:lnTo>
                  <a:lnTo>
                    <a:pt x="7539" y="5491"/>
                  </a:lnTo>
                  <a:lnTo>
                    <a:pt x="7495" y="5545"/>
                  </a:lnTo>
                  <a:lnTo>
                    <a:pt x="7215" y="5930"/>
                  </a:lnTo>
                  <a:lnTo>
                    <a:pt x="7180" y="5992"/>
                  </a:lnTo>
                  <a:lnTo>
                    <a:pt x="7153" y="6054"/>
                  </a:lnTo>
                  <a:lnTo>
                    <a:pt x="5087" y="6030"/>
                  </a:lnTo>
                  <a:lnTo>
                    <a:pt x="5201" y="5876"/>
                  </a:lnTo>
                  <a:lnTo>
                    <a:pt x="5236" y="5822"/>
                  </a:lnTo>
                  <a:lnTo>
                    <a:pt x="5288" y="5714"/>
                  </a:lnTo>
                  <a:lnTo>
                    <a:pt x="5297" y="5660"/>
                  </a:lnTo>
                  <a:lnTo>
                    <a:pt x="5306" y="5599"/>
                  </a:lnTo>
                  <a:lnTo>
                    <a:pt x="5306" y="5491"/>
                  </a:lnTo>
                  <a:lnTo>
                    <a:pt x="5288" y="5437"/>
                  </a:lnTo>
                  <a:lnTo>
                    <a:pt x="5280" y="5383"/>
                  </a:lnTo>
                  <a:lnTo>
                    <a:pt x="5245" y="5336"/>
                  </a:lnTo>
                  <a:lnTo>
                    <a:pt x="5218" y="5290"/>
                  </a:lnTo>
                  <a:lnTo>
                    <a:pt x="5192" y="5236"/>
                  </a:lnTo>
                  <a:lnTo>
                    <a:pt x="5104" y="5144"/>
                  </a:lnTo>
                  <a:lnTo>
                    <a:pt x="5052" y="5113"/>
                  </a:lnTo>
                  <a:lnTo>
                    <a:pt x="4991" y="5082"/>
                  </a:lnTo>
                  <a:lnTo>
                    <a:pt x="4886" y="5020"/>
                  </a:lnTo>
                  <a:lnTo>
                    <a:pt x="4816" y="5005"/>
                  </a:lnTo>
                  <a:lnTo>
                    <a:pt x="4763" y="4997"/>
                  </a:lnTo>
                  <a:lnTo>
                    <a:pt x="4693" y="4989"/>
                  </a:lnTo>
                  <a:lnTo>
                    <a:pt x="4562" y="4989"/>
                  </a:lnTo>
                  <a:lnTo>
                    <a:pt x="4509" y="5005"/>
                  </a:lnTo>
                  <a:lnTo>
                    <a:pt x="4439" y="5012"/>
                  </a:lnTo>
                  <a:lnTo>
                    <a:pt x="4387" y="5036"/>
                  </a:lnTo>
                  <a:lnTo>
                    <a:pt x="4325" y="5066"/>
                  </a:lnTo>
                  <a:lnTo>
                    <a:pt x="4273" y="5090"/>
                  </a:lnTo>
                  <a:lnTo>
                    <a:pt x="4229" y="5128"/>
                  </a:lnTo>
                  <a:lnTo>
                    <a:pt x="4176" y="5167"/>
                  </a:lnTo>
                  <a:lnTo>
                    <a:pt x="4133" y="5213"/>
                  </a:lnTo>
                  <a:lnTo>
                    <a:pt x="4098" y="5252"/>
                  </a:lnTo>
                  <a:lnTo>
                    <a:pt x="3809" y="5645"/>
                  </a:lnTo>
                  <a:lnTo>
                    <a:pt x="3782" y="5691"/>
                  </a:lnTo>
                  <a:lnTo>
                    <a:pt x="3765" y="5730"/>
                  </a:lnTo>
                  <a:lnTo>
                    <a:pt x="3747" y="5784"/>
                  </a:lnTo>
                  <a:lnTo>
                    <a:pt x="3730" y="5830"/>
                  </a:lnTo>
                  <a:lnTo>
                    <a:pt x="3721" y="5922"/>
                  </a:lnTo>
                  <a:lnTo>
                    <a:pt x="3721" y="6023"/>
                  </a:lnTo>
                  <a:lnTo>
                    <a:pt x="1287" y="6007"/>
                  </a:lnTo>
                  <a:lnTo>
                    <a:pt x="0" y="7434"/>
                  </a:lnTo>
                  <a:lnTo>
                    <a:pt x="10025" y="10233"/>
                  </a:lnTo>
                  <a:lnTo>
                    <a:pt x="5770" y="15863"/>
                  </a:lnTo>
                  <a:lnTo>
                    <a:pt x="1812" y="16264"/>
                  </a:lnTo>
                  <a:lnTo>
                    <a:pt x="963" y="17212"/>
                  </a:lnTo>
                  <a:lnTo>
                    <a:pt x="4816" y="18623"/>
                  </a:lnTo>
                  <a:lnTo>
                    <a:pt x="7250" y="21600"/>
                  </a:lnTo>
                  <a:lnTo>
                    <a:pt x="8099" y="20651"/>
                  </a:lnTo>
                  <a:lnTo>
                    <a:pt x="7644" y="17166"/>
                  </a:lnTo>
                  <a:lnTo>
                    <a:pt x="12906" y="12246"/>
                  </a:lnTo>
                  <a:lnTo>
                    <a:pt x="18282" y="20197"/>
                  </a:lnTo>
                  <a:lnTo>
                    <a:pt x="19560" y="18770"/>
                  </a:lnTo>
                  <a:lnTo>
                    <a:pt x="18982" y="16649"/>
                  </a:lnTo>
                  <a:lnTo>
                    <a:pt x="19078" y="16634"/>
                  </a:lnTo>
                  <a:lnTo>
                    <a:pt x="19166" y="16603"/>
                  </a:lnTo>
                  <a:lnTo>
                    <a:pt x="19262" y="16557"/>
                  </a:lnTo>
                  <a:lnTo>
                    <a:pt x="19350" y="16495"/>
                  </a:lnTo>
                  <a:lnTo>
                    <a:pt x="19726" y="16194"/>
                  </a:lnTo>
                  <a:lnTo>
                    <a:pt x="19858" y="16055"/>
                  </a:lnTo>
                  <a:lnTo>
                    <a:pt x="19884" y="16001"/>
                  </a:lnTo>
                  <a:lnTo>
                    <a:pt x="19901" y="15955"/>
                  </a:lnTo>
                  <a:lnTo>
                    <a:pt x="19919" y="15893"/>
                  </a:lnTo>
                  <a:lnTo>
                    <a:pt x="19928" y="15847"/>
                  </a:lnTo>
                  <a:lnTo>
                    <a:pt x="19936" y="15786"/>
                  </a:lnTo>
                  <a:lnTo>
                    <a:pt x="19936" y="15732"/>
                  </a:lnTo>
                  <a:lnTo>
                    <a:pt x="19919" y="15624"/>
                  </a:lnTo>
                  <a:lnTo>
                    <a:pt x="19901" y="15570"/>
                  </a:lnTo>
                  <a:lnTo>
                    <a:pt x="19875" y="15516"/>
                  </a:lnTo>
                  <a:lnTo>
                    <a:pt x="19840" y="15462"/>
                  </a:lnTo>
                  <a:lnTo>
                    <a:pt x="19805" y="15415"/>
                  </a:lnTo>
                  <a:lnTo>
                    <a:pt x="19709" y="15331"/>
                  </a:lnTo>
                  <a:lnTo>
                    <a:pt x="19665" y="15300"/>
                  </a:lnTo>
                  <a:lnTo>
                    <a:pt x="19612" y="15269"/>
                  </a:lnTo>
                  <a:lnTo>
                    <a:pt x="19551" y="15246"/>
                  </a:lnTo>
                  <a:lnTo>
                    <a:pt x="19499" y="15215"/>
                  </a:lnTo>
                  <a:lnTo>
                    <a:pt x="19429" y="15199"/>
                  </a:lnTo>
                  <a:lnTo>
                    <a:pt x="19367" y="15192"/>
                  </a:lnTo>
                  <a:lnTo>
                    <a:pt x="19175" y="15192"/>
                  </a:lnTo>
                  <a:lnTo>
                    <a:pt x="19122" y="15207"/>
                  </a:lnTo>
                  <a:lnTo>
                    <a:pt x="19052" y="15223"/>
                  </a:lnTo>
                  <a:lnTo>
                    <a:pt x="19000" y="15246"/>
                  </a:lnTo>
                  <a:lnTo>
                    <a:pt x="18947" y="15277"/>
                  </a:lnTo>
                  <a:lnTo>
                    <a:pt x="18886" y="15300"/>
                  </a:lnTo>
                  <a:lnTo>
                    <a:pt x="18842" y="15338"/>
                  </a:lnTo>
                  <a:close/>
                </a:path>
              </a:pathLst>
            </a:custGeom>
            <a:solidFill>
              <a:srgbClr val="4836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198" name="Freeform 5973">
              <a:extLst>
                <a:ext uri="{FF2B5EF4-FFF2-40B4-BE49-F238E27FC236}">
                  <a16:creationId xmlns:a16="http://schemas.microsoft.com/office/drawing/2014/main" id="{E8725259-54D4-4B14-B9C4-14C6F9AEEE66}"/>
                </a:ext>
              </a:extLst>
            </p:cNvPr>
            <p:cNvSpPr>
              <a:spLocks noChangeArrowheads="1"/>
            </p:cNvSpPr>
            <p:nvPr/>
          </p:nvSpPr>
          <p:spPr bwMode="auto">
            <a:xfrm>
              <a:off x="102445" y="19068"/>
              <a:ext cx="243822" cy="254830"/>
            </a:xfrm>
            <a:custGeom>
              <a:avLst/>
              <a:gdLst>
                <a:gd name="T0" fmla="*/ 1376138 w 21600"/>
                <a:gd name="T1" fmla="*/ 1503202 h 21600"/>
                <a:gd name="T2" fmla="*/ 1376138 w 21600"/>
                <a:gd name="T3" fmla="*/ 1503202 h 21600"/>
                <a:gd name="T4" fmla="*/ 1376138 w 21600"/>
                <a:gd name="T5" fmla="*/ 1503202 h 21600"/>
                <a:gd name="T6" fmla="*/ 1376138 w 21600"/>
                <a:gd name="T7" fmla="*/ 150320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1266" y="11110"/>
                  </a:moveTo>
                  <a:lnTo>
                    <a:pt x="10166" y="12214"/>
                  </a:lnTo>
                  <a:lnTo>
                    <a:pt x="9093" y="13286"/>
                  </a:lnTo>
                  <a:lnTo>
                    <a:pt x="8032" y="14305"/>
                  </a:lnTo>
                  <a:lnTo>
                    <a:pt x="7036" y="15283"/>
                  </a:lnTo>
                  <a:lnTo>
                    <a:pt x="6066" y="16218"/>
                  </a:lnTo>
                  <a:lnTo>
                    <a:pt x="5161" y="17091"/>
                  </a:lnTo>
                  <a:lnTo>
                    <a:pt x="4294" y="17911"/>
                  </a:lnTo>
                  <a:lnTo>
                    <a:pt x="3505" y="18657"/>
                  </a:lnTo>
                  <a:lnTo>
                    <a:pt x="2768" y="19330"/>
                  </a:lnTo>
                  <a:lnTo>
                    <a:pt x="2121" y="19929"/>
                  </a:lnTo>
                  <a:lnTo>
                    <a:pt x="1539" y="20444"/>
                  </a:lnTo>
                  <a:lnTo>
                    <a:pt x="1035" y="20875"/>
                  </a:lnTo>
                  <a:lnTo>
                    <a:pt x="634" y="21201"/>
                  </a:lnTo>
                  <a:lnTo>
                    <a:pt x="336" y="21432"/>
                  </a:lnTo>
                  <a:lnTo>
                    <a:pt x="207" y="21526"/>
                  </a:lnTo>
                  <a:lnTo>
                    <a:pt x="116" y="21568"/>
                  </a:lnTo>
                  <a:lnTo>
                    <a:pt x="52" y="21600"/>
                  </a:lnTo>
                  <a:lnTo>
                    <a:pt x="13" y="21589"/>
                  </a:lnTo>
                  <a:lnTo>
                    <a:pt x="0" y="21568"/>
                  </a:lnTo>
                  <a:lnTo>
                    <a:pt x="26" y="21516"/>
                  </a:lnTo>
                  <a:lnTo>
                    <a:pt x="65" y="21421"/>
                  </a:lnTo>
                  <a:lnTo>
                    <a:pt x="142" y="21306"/>
                  </a:lnTo>
                  <a:lnTo>
                    <a:pt x="362" y="21022"/>
                  </a:lnTo>
                  <a:lnTo>
                    <a:pt x="673" y="20622"/>
                  </a:lnTo>
                  <a:lnTo>
                    <a:pt x="1099" y="20149"/>
                  </a:lnTo>
                  <a:lnTo>
                    <a:pt x="1591" y="19571"/>
                  </a:lnTo>
                  <a:lnTo>
                    <a:pt x="2173" y="18930"/>
                  </a:lnTo>
                  <a:lnTo>
                    <a:pt x="2846" y="18215"/>
                  </a:lnTo>
                  <a:lnTo>
                    <a:pt x="3570" y="17438"/>
                  </a:lnTo>
                  <a:lnTo>
                    <a:pt x="4398" y="16576"/>
                  </a:lnTo>
                  <a:lnTo>
                    <a:pt x="5251" y="15682"/>
                  </a:lnTo>
                  <a:lnTo>
                    <a:pt x="6183" y="14726"/>
                  </a:lnTo>
                  <a:lnTo>
                    <a:pt x="7153" y="13717"/>
                  </a:lnTo>
                  <a:lnTo>
                    <a:pt x="8174" y="12676"/>
                  </a:lnTo>
                  <a:lnTo>
                    <a:pt x="9248" y="11604"/>
                  </a:lnTo>
                  <a:lnTo>
                    <a:pt x="10334" y="10500"/>
                  </a:lnTo>
                  <a:lnTo>
                    <a:pt x="11447" y="9397"/>
                  </a:lnTo>
                  <a:lnTo>
                    <a:pt x="12533" y="8325"/>
                  </a:lnTo>
                  <a:lnTo>
                    <a:pt x="13568" y="7305"/>
                  </a:lnTo>
                  <a:lnTo>
                    <a:pt x="14577" y="6317"/>
                  </a:lnTo>
                  <a:lnTo>
                    <a:pt x="15534" y="5392"/>
                  </a:lnTo>
                  <a:lnTo>
                    <a:pt x="16452" y="4509"/>
                  </a:lnTo>
                  <a:lnTo>
                    <a:pt x="17306" y="3700"/>
                  </a:lnTo>
                  <a:lnTo>
                    <a:pt x="18108" y="2954"/>
                  </a:lnTo>
                  <a:lnTo>
                    <a:pt x="18832" y="2281"/>
                  </a:lnTo>
                  <a:lnTo>
                    <a:pt x="19492" y="1682"/>
                  </a:lnTo>
                  <a:lnTo>
                    <a:pt x="20074" y="1167"/>
                  </a:lnTo>
                  <a:lnTo>
                    <a:pt x="20565" y="736"/>
                  </a:lnTo>
                  <a:lnTo>
                    <a:pt x="20979" y="399"/>
                  </a:lnTo>
                  <a:lnTo>
                    <a:pt x="21290" y="158"/>
                  </a:lnTo>
                  <a:lnTo>
                    <a:pt x="21393" y="84"/>
                  </a:lnTo>
                  <a:lnTo>
                    <a:pt x="21561" y="0"/>
                  </a:lnTo>
                  <a:lnTo>
                    <a:pt x="21600" y="0"/>
                  </a:lnTo>
                  <a:lnTo>
                    <a:pt x="21600" y="42"/>
                  </a:lnTo>
                  <a:lnTo>
                    <a:pt x="21587" y="95"/>
                  </a:lnTo>
                  <a:lnTo>
                    <a:pt x="21548" y="179"/>
                  </a:lnTo>
                  <a:lnTo>
                    <a:pt x="21484" y="284"/>
                  </a:lnTo>
                  <a:lnTo>
                    <a:pt x="21264" y="578"/>
                  </a:lnTo>
                  <a:lnTo>
                    <a:pt x="20927" y="978"/>
                  </a:lnTo>
                  <a:lnTo>
                    <a:pt x="20526" y="1461"/>
                  </a:lnTo>
                  <a:lnTo>
                    <a:pt x="20009" y="2018"/>
                  </a:lnTo>
                  <a:lnTo>
                    <a:pt x="19427" y="2659"/>
                  </a:lnTo>
                  <a:lnTo>
                    <a:pt x="18767" y="3385"/>
                  </a:lnTo>
                  <a:lnTo>
                    <a:pt x="18030" y="4173"/>
                  </a:lnTo>
                  <a:lnTo>
                    <a:pt x="17228" y="5014"/>
                  </a:lnTo>
                  <a:lnTo>
                    <a:pt x="16362" y="5928"/>
                  </a:lnTo>
                  <a:lnTo>
                    <a:pt x="15443" y="6885"/>
                  </a:lnTo>
                  <a:lnTo>
                    <a:pt x="14447" y="7883"/>
                  </a:lnTo>
                  <a:lnTo>
                    <a:pt x="13439" y="8924"/>
                  </a:lnTo>
                  <a:lnTo>
                    <a:pt x="12378" y="10006"/>
                  </a:lnTo>
                  <a:lnTo>
                    <a:pt x="11266" y="11110"/>
                  </a:lnTo>
                  <a:close/>
                </a:path>
              </a:pathLst>
            </a:custGeom>
            <a:solidFill>
              <a:srgbClr val="4836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grpSp>
      <p:grpSp>
        <p:nvGrpSpPr>
          <p:cNvPr id="199" name="Group 229">
            <a:extLst>
              <a:ext uri="{FF2B5EF4-FFF2-40B4-BE49-F238E27FC236}">
                <a16:creationId xmlns:a16="http://schemas.microsoft.com/office/drawing/2014/main" id="{1A5EADD1-DD67-4C70-BCFC-BB782E3F9302}"/>
              </a:ext>
            </a:extLst>
          </p:cNvPr>
          <p:cNvGrpSpPr>
            <a:grpSpLocks/>
          </p:cNvGrpSpPr>
          <p:nvPr/>
        </p:nvGrpSpPr>
        <p:grpSpPr bwMode="auto">
          <a:xfrm>
            <a:off x="10351652" y="2843116"/>
            <a:ext cx="388938" cy="353579"/>
            <a:chOff x="-1" y="0"/>
            <a:chExt cx="471605" cy="428426"/>
          </a:xfrm>
        </p:grpSpPr>
        <p:sp>
          <p:nvSpPr>
            <p:cNvPr id="200" name="Freeform 5959">
              <a:extLst>
                <a:ext uri="{FF2B5EF4-FFF2-40B4-BE49-F238E27FC236}">
                  <a16:creationId xmlns:a16="http://schemas.microsoft.com/office/drawing/2014/main" id="{7C84155B-BC24-4E64-AEE1-2FB6D0222794}"/>
                </a:ext>
              </a:extLst>
            </p:cNvPr>
            <p:cNvSpPr/>
            <p:nvPr/>
          </p:nvSpPr>
          <p:spPr>
            <a:xfrm>
              <a:off x="11115" y="0"/>
              <a:ext cx="290584" cy="207865"/>
            </a:xfrm>
            <a:custGeom>
              <a:avLst/>
              <a:gdLst/>
              <a:ahLst/>
              <a:cxnLst>
                <a:cxn ang="0">
                  <a:pos x="wd2" y="hd2"/>
                </a:cxn>
                <a:cxn ang="5400000">
                  <a:pos x="wd2" y="hd2"/>
                </a:cxn>
                <a:cxn ang="10800000">
                  <a:pos x="wd2" y="hd2"/>
                </a:cxn>
                <a:cxn ang="16200000">
                  <a:pos x="wd2" y="hd2"/>
                </a:cxn>
              </a:cxnLst>
              <a:rect l="0" t="0" r="r" b="b"/>
              <a:pathLst>
                <a:path w="21600" h="21600" extrusionOk="0">
                  <a:moveTo>
                    <a:pt x="20296" y="0"/>
                  </a:moveTo>
                  <a:lnTo>
                    <a:pt x="1313" y="0"/>
                  </a:lnTo>
                  <a:lnTo>
                    <a:pt x="1183" y="17"/>
                  </a:lnTo>
                  <a:lnTo>
                    <a:pt x="1043" y="35"/>
                  </a:lnTo>
                  <a:lnTo>
                    <a:pt x="922" y="87"/>
                  </a:lnTo>
                  <a:lnTo>
                    <a:pt x="810" y="139"/>
                  </a:lnTo>
                  <a:lnTo>
                    <a:pt x="689" y="226"/>
                  </a:lnTo>
                  <a:lnTo>
                    <a:pt x="587" y="313"/>
                  </a:lnTo>
                  <a:lnTo>
                    <a:pt x="475" y="418"/>
                  </a:lnTo>
                  <a:lnTo>
                    <a:pt x="307" y="661"/>
                  </a:lnTo>
                  <a:lnTo>
                    <a:pt x="224" y="818"/>
                  </a:lnTo>
                  <a:lnTo>
                    <a:pt x="158" y="975"/>
                  </a:lnTo>
                  <a:lnTo>
                    <a:pt x="112" y="1114"/>
                  </a:lnTo>
                  <a:lnTo>
                    <a:pt x="56" y="1288"/>
                  </a:lnTo>
                  <a:lnTo>
                    <a:pt x="28" y="1462"/>
                  </a:lnTo>
                  <a:lnTo>
                    <a:pt x="9" y="1654"/>
                  </a:lnTo>
                  <a:lnTo>
                    <a:pt x="0" y="1845"/>
                  </a:lnTo>
                  <a:lnTo>
                    <a:pt x="0" y="21600"/>
                  </a:lnTo>
                  <a:lnTo>
                    <a:pt x="21600" y="21600"/>
                  </a:lnTo>
                  <a:lnTo>
                    <a:pt x="21600" y="1654"/>
                  </a:lnTo>
                  <a:lnTo>
                    <a:pt x="21581" y="1462"/>
                  </a:lnTo>
                  <a:lnTo>
                    <a:pt x="21507" y="1114"/>
                  </a:lnTo>
                  <a:lnTo>
                    <a:pt x="21442" y="975"/>
                  </a:lnTo>
                  <a:lnTo>
                    <a:pt x="21386" y="818"/>
                  </a:lnTo>
                  <a:lnTo>
                    <a:pt x="21302" y="661"/>
                  </a:lnTo>
                  <a:lnTo>
                    <a:pt x="21227" y="540"/>
                  </a:lnTo>
                  <a:lnTo>
                    <a:pt x="21125" y="418"/>
                  </a:lnTo>
                  <a:lnTo>
                    <a:pt x="21023" y="313"/>
                  </a:lnTo>
                  <a:lnTo>
                    <a:pt x="20920" y="226"/>
                  </a:lnTo>
                  <a:lnTo>
                    <a:pt x="20808" y="139"/>
                  </a:lnTo>
                  <a:lnTo>
                    <a:pt x="20687" y="87"/>
                  </a:lnTo>
                  <a:lnTo>
                    <a:pt x="20557" y="35"/>
                  </a:lnTo>
                  <a:lnTo>
                    <a:pt x="20296" y="0"/>
                  </a:lnTo>
                  <a:close/>
                  <a:moveTo>
                    <a:pt x="9128" y="20364"/>
                  </a:moveTo>
                  <a:lnTo>
                    <a:pt x="9128" y="17788"/>
                  </a:lnTo>
                  <a:lnTo>
                    <a:pt x="3493" y="17788"/>
                  </a:lnTo>
                  <a:lnTo>
                    <a:pt x="3493" y="13994"/>
                  </a:lnTo>
                  <a:lnTo>
                    <a:pt x="9128" y="13994"/>
                  </a:lnTo>
                  <a:lnTo>
                    <a:pt x="9128" y="11435"/>
                  </a:lnTo>
                  <a:lnTo>
                    <a:pt x="11513" y="15908"/>
                  </a:lnTo>
                  <a:lnTo>
                    <a:pt x="9128" y="20364"/>
                  </a:lnTo>
                  <a:close/>
                  <a:moveTo>
                    <a:pt x="9128" y="10182"/>
                  </a:moveTo>
                  <a:lnTo>
                    <a:pt x="9128" y="7624"/>
                  </a:lnTo>
                  <a:lnTo>
                    <a:pt x="3493" y="7624"/>
                  </a:lnTo>
                  <a:lnTo>
                    <a:pt x="3493" y="3812"/>
                  </a:lnTo>
                  <a:lnTo>
                    <a:pt x="9128" y="3812"/>
                  </a:lnTo>
                  <a:lnTo>
                    <a:pt x="9128" y="1271"/>
                  </a:lnTo>
                  <a:lnTo>
                    <a:pt x="11513" y="5726"/>
                  </a:lnTo>
                  <a:lnTo>
                    <a:pt x="9128" y="10182"/>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01" name="Freeform 5960">
              <a:extLst>
                <a:ext uri="{FF2B5EF4-FFF2-40B4-BE49-F238E27FC236}">
                  <a16:creationId xmlns:a16="http://schemas.microsoft.com/office/drawing/2014/main" id="{58B87D11-7765-47A8-BD44-C398F559BE3A}"/>
                </a:ext>
              </a:extLst>
            </p:cNvPr>
            <p:cNvSpPr/>
            <p:nvPr/>
          </p:nvSpPr>
          <p:spPr>
            <a:xfrm>
              <a:off x="330281" y="84098"/>
              <a:ext cx="141323" cy="274510"/>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lnTo>
                    <a:pt x="0" y="0"/>
                  </a:lnTo>
                  <a:lnTo>
                    <a:pt x="0" y="15127"/>
                  </a:lnTo>
                  <a:lnTo>
                    <a:pt x="400" y="15048"/>
                  </a:lnTo>
                  <a:lnTo>
                    <a:pt x="782" y="14969"/>
                  </a:lnTo>
                  <a:lnTo>
                    <a:pt x="1182" y="14903"/>
                  </a:lnTo>
                  <a:lnTo>
                    <a:pt x="1983" y="14798"/>
                  </a:lnTo>
                  <a:lnTo>
                    <a:pt x="2822" y="14746"/>
                  </a:lnTo>
                  <a:lnTo>
                    <a:pt x="3260" y="14746"/>
                  </a:lnTo>
                  <a:lnTo>
                    <a:pt x="3756" y="14759"/>
                  </a:lnTo>
                  <a:lnTo>
                    <a:pt x="4232" y="14772"/>
                  </a:lnTo>
                  <a:lnTo>
                    <a:pt x="4709" y="14811"/>
                  </a:lnTo>
                  <a:lnTo>
                    <a:pt x="5205" y="14890"/>
                  </a:lnTo>
                  <a:lnTo>
                    <a:pt x="5643" y="14956"/>
                  </a:lnTo>
                  <a:lnTo>
                    <a:pt x="6120" y="15048"/>
                  </a:lnTo>
                  <a:lnTo>
                    <a:pt x="6558" y="15153"/>
                  </a:lnTo>
                  <a:lnTo>
                    <a:pt x="6997" y="15271"/>
                  </a:lnTo>
                  <a:lnTo>
                    <a:pt x="7416" y="15389"/>
                  </a:lnTo>
                  <a:lnTo>
                    <a:pt x="7835" y="15547"/>
                  </a:lnTo>
                  <a:lnTo>
                    <a:pt x="8236" y="15704"/>
                  </a:lnTo>
                  <a:lnTo>
                    <a:pt x="8636" y="15875"/>
                  </a:lnTo>
                  <a:lnTo>
                    <a:pt x="9361" y="16269"/>
                  </a:lnTo>
                  <a:lnTo>
                    <a:pt x="9704" y="16466"/>
                  </a:lnTo>
                  <a:lnTo>
                    <a:pt x="10066" y="16689"/>
                  </a:lnTo>
                  <a:lnTo>
                    <a:pt x="10371" y="16912"/>
                  </a:lnTo>
                  <a:lnTo>
                    <a:pt x="10676" y="17149"/>
                  </a:lnTo>
                  <a:lnTo>
                    <a:pt x="10962" y="17411"/>
                  </a:lnTo>
                  <a:lnTo>
                    <a:pt x="11229" y="17674"/>
                  </a:lnTo>
                  <a:lnTo>
                    <a:pt x="11477" y="17937"/>
                  </a:lnTo>
                  <a:lnTo>
                    <a:pt x="11706" y="18225"/>
                  </a:lnTo>
                  <a:lnTo>
                    <a:pt x="11915" y="18501"/>
                  </a:lnTo>
                  <a:lnTo>
                    <a:pt x="12125" y="18803"/>
                  </a:lnTo>
                  <a:lnTo>
                    <a:pt x="12277" y="19092"/>
                  </a:lnTo>
                  <a:lnTo>
                    <a:pt x="12430" y="19407"/>
                  </a:lnTo>
                  <a:lnTo>
                    <a:pt x="12563" y="19709"/>
                  </a:lnTo>
                  <a:lnTo>
                    <a:pt x="12678" y="20037"/>
                  </a:lnTo>
                  <a:lnTo>
                    <a:pt x="12754" y="20366"/>
                  </a:lnTo>
                  <a:lnTo>
                    <a:pt x="12811" y="20694"/>
                  </a:lnTo>
                  <a:lnTo>
                    <a:pt x="12849" y="21035"/>
                  </a:lnTo>
                  <a:lnTo>
                    <a:pt x="12868" y="21377"/>
                  </a:lnTo>
                  <a:lnTo>
                    <a:pt x="12849" y="21482"/>
                  </a:lnTo>
                  <a:lnTo>
                    <a:pt x="12849" y="21600"/>
                  </a:lnTo>
                  <a:lnTo>
                    <a:pt x="21600" y="21600"/>
                  </a:lnTo>
                  <a:lnTo>
                    <a:pt x="21600" y="12553"/>
                  </a:lnTo>
                  <a:lnTo>
                    <a:pt x="21581" y="12159"/>
                  </a:lnTo>
                  <a:lnTo>
                    <a:pt x="21543" y="11739"/>
                  </a:lnTo>
                  <a:lnTo>
                    <a:pt x="21486" y="11306"/>
                  </a:lnTo>
                  <a:lnTo>
                    <a:pt x="21371" y="10833"/>
                  </a:lnTo>
                  <a:lnTo>
                    <a:pt x="21257" y="10373"/>
                  </a:lnTo>
                  <a:lnTo>
                    <a:pt x="20952" y="9375"/>
                  </a:lnTo>
                  <a:lnTo>
                    <a:pt x="20532" y="8351"/>
                  </a:lnTo>
                  <a:lnTo>
                    <a:pt x="20285" y="7826"/>
                  </a:lnTo>
                  <a:lnTo>
                    <a:pt x="20018" y="7301"/>
                  </a:lnTo>
                  <a:lnTo>
                    <a:pt x="19732" y="6789"/>
                  </a:lnTo>
                  <a:lnTo>
                    <a:pt x="19446" y="6263"/>
                  </a:lnTo>
                  <a:lnTo>
                    <a:pt x="19122" y="5764"/>
                  </a:lnTo>
                  <a:lnTo>
                    <a:pt x="18778" y="5239"/>
                  </a:lnTo>
                  <a:lnTo>
                    <a:pt x="18435" y="4740"/>
                  </a:lnTo>
                  <a:lnTo>
                    <a:pt x="18054" y="4254"/>
                  </a:lnTo>
                  <a:lnTo>
                    <a:pt x="17253" y="3335"/>
                  </a:lnTo>
                  <a:lnTo>
                    <a:pt x="16815" y="2902"/>
                  </a:lnTo>
                  <a:lnTo>
                    <a:pt x="16395" y="2482"/>
                  </a:lnTo>
                  <a:lnTo>
                    <a:pt x="15938" y="2088"/>
                  </a:lnTo>
                  <a:lnTo>
                    <a:pt x="15480" y="1720"/>
                  </a:lnTo>
                  <a:lnTo>
                    <a:pt x="15004" y="1379"/>
                  </a:lnTo>
                  <a:lnTo>
                    <a:pt x="14508" y="1090"/>
                  </a:lnTo>
                  <a:lnTo>
                    <a:pt x="13993" y="801"/>
                  </a:lnTo>
                  <a:lnTo>
                    <a:pt x="13498" y="565"/>
                  </a:lnTo>
                  <a:lnTo>
                    <a:pt x="12983" y="368"/>
                  </a:lnTo>
                  <a:lnTo>
                    <a:pt x="12449" y="210"/>
                  </a:lnTo>
                  <a:lnTo>
                    <a:pt x="11896" y="105"/>
                  </a:lnTo>
                  <a:lnTo>
                    <a:pt x="11362" y="39"/>
                  </a:lnTo>
                  <a:lnTo>
                    <a:pt x="10810" y="0"/>
                  </a:lnTo>
                  <a:close/>
                  <a:moveTo>
                    <a:pt x="20456" y="12947"/>
                  </a:moveTo>
                  <a:lnTo>
                    <a:pt x="5376" y="12947"/>
                  </a:lnTo>
                  <a:lnTo>
                    <a:pt x="5376" y="906"/>
                  </a:lnTo>
                  <a:lnTo>
                    <a:pt x="10428" y="906"/>
                  </a:lnTo>
                  <a:lnTo>
                    <a:pt x="10943" y="932"/>
                  </a:lnTo>
                  <a:lnTo>
                    <a:pt x="11439" y="998"/>
                  </a:lnTo>
                  <a:lnTo>
                    <a:pt x="11953" y="1103"/>
                  </a:lnTo>
                  <a:lnTo>
                    <a:pt x="12449" y="1261"/>
                  </a:lnTo>
                  <a:lnTo>
                    <a:pt x="12926" y="1444"/>
                  </a:lnTo>
                  <a:lnTo>
                    <a:pt x="13402" y="1668"/>
                  </a:lnTo>
                  <a:lnTo>
                    <a:pt x="13860" y="1917"/>
                  </a:lnTo>
                  <a:lnTo>
                    <a:pt x="14336" y="2206"/>
                  </a:lnTo>
                  <a:lnTo>
                    <a:pt x="14775" y="2508"/>
                  </a:lnTo>
                  <a:lnTo>
                    <a:pt x="15213" y="2849"/>
                  </a:lnTo>
                  <a:lnTo>
                    <a:pt x="15614" y="3217"/>
                  </a:lnTo>
                  <a:lnTo>
                    <a:pt x="16014" y="3611"/>
                  </a:lnTo>
                  <a:lnTo>
                    <a:pt x="16434" y="4005"/>
                  </a:lnTo>
                  <a:lnTo>
                    <a:pt x="17158" y="4871"/>
                  </a:lnTo>
                  <a:lnTo>
                    <a:pt x="17520" y="5318"/>
                  </a:lnTo>
                  <a:lnTo>
                    <a:pt x="17844" y="5791"/>
                  </a:lnTo>
                  <a:lnTo>
                    <a:pt x="18168" y="6250"/>
                  </a:lnTo>
                  <a:lnTo>
                    <a:pt x="18454" y="6723"/>
                  </a:lnTo>
                  <a:lnTo>
                    <a:pt x="18740" y="7222"/>
                  </a:lnTo>
                  <a:lnTo>
                    <a:pt x="19007" y="7695"/>
                  </a:lnTo>
                  <a:lnTo>
                    <a:pt x="19255" y="8194"/>
                  </a:lnTo>
                  <a:lnTo>
                    <a:pt x="19484" y="8666"/>
                  </a:lnTo>
                  <a:lnTo>
                    <a:pt x="19674" y="9152"/>
                  </a:lnTo>
                  <a:lnTo>
                    <a:pt x="19846" y="9625"/>
                  </a:lnTo>
                  <a:lnTo>
                    <a:pt x="19999" y="10098"/>
                  </a:lnTo>
                  <a:lnTo>
                    <a:pt x="20151" y="10557"/>
                  </a:lnTo>
                  <a:lnTo>
                    <a:pt x="20246" y="10990"/>
                  </a:lnTo>
                  <a:lnTo>
                    <a:pt x="20361" y="11411"/>
                  </a:lnTo>
                  <a:lnTo>
                    <a:pt x="20418" y="11818"/>
                  </a:lnTo>
                  <a:lnTo>
                    <a:pt x="20456" y="12212"/>
                  </a:lnTo>
                  <a:lnTo>
                    <a:pt x="20456" y="12947"/>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02" name="Freeform 5961">
              <a:extLst>
                <a:ext uri="{FF2B5EF4-FFF2-40B4-BE49-F238E27FC236}">
                  <a16:creationId xmlns:a16="http://schemas.microsoft.com/office/drawing/2014/main" id="{E284D76E-CD30-4721-8F11-8C64DA0012E3}"/>
                </a:ext>
              </a:extLst>
            </p:cNvPr>
            <p:cNvSpPr/>
            <p:nvPr/>
          </p:nvSpPr>
          <p:spPr>
            <a:xfrm>
              <a:off x="36521" y="311006"/>
              <a:ext cx="19055" cy="491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9631" y="21600"/>
                  </a:lnTo>
                  <a:lnTo>
                    <a:pt x="9631" y="18483"/>
                  </a:lnTo>
                  <a:lnTo>
                    <a:pt x="9768" y="17179"/>
                  </a:lnTo>
                  <a:lnTo>
                    <a:pt x="10043" y="15801"/>
                  </a:lnTo>
                  <a:lnTo>
                    <a:pt x="10318" y="14497"/>
                  </a:lnTo>
                  <a:lnTo>
                    <a:pt x="10731" y="13192"/>
                  </a:lnTo>
                  <a:lnTo>
                    <a:pt x="11282" y="11815"/>
                  </a:lnTo>
                  <a:lnTo>
                    <a:pt x="12107" y="10583"/>
                  </a:lnTo>
                  <a:lnTo>
                    <a:pt x="12795" y="9278"/>
                  </a:lnTo>
                  <a:lnTo>
                    <a:pt x="13483" y="8046"/>
                  </a:lnTo>
                  <a:lnTo>
                    <a:pt x="14446" y="6886"/>
                  </a:lnTo>
                  <a:lnTo>
                    <a:pt x="15409" y="5654"/>
                  </a:lnTo>
                  <a:lnTo>
                    <a:pt x="16647" y="4494"/>
                  </a:lnTo>
                  <a:lnTo>
                    <a:pt x="17610" y="3262"/>
                  </a:lnTo>
                  <a:lnTo>
                    <a:pt x="20362" y="1087"/>
                  </a:lnTo>
                  <a:lnTo>
                    <a:pt x="21600"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03" name="Freeform 5962">
              <a:extLst>
                <a:ext uri="{FF2B5EF4-FFF2-40B4-BE49-F238E27FC236}">
                  <a16:creationId xmlns:a16="http://schemas.microsoft.com/office/drawing/2014/main" id="{C79433B1-3C30-4EF8-92C0-F89656CAFF95}"/>
                </a:ext>
              </a:extLst>
            </p:cNvPr>
            <p:cNvSpPr/>
            <p:nvPr/>
          </p:nvSpPr>
          <p:spPr>
            <a:xfrm>
              <a:off x="49224" y="284030"/>
              <a:ext cx="107977" cy="144396"/>
            </a:xfrm>
            <a:custGeom>
              <a:avLst/>
              <a:gdLst/>
              <a:ahLst/>
              <a:cxnLst>
                <a:cxn ang="0">
                  <a:pos x="wd2" y="hd2"/>
                </a:cxn>
                <a:cxn ang="5400000">
                  <a:pos x="wd2" y="hd2"/>
                </a:cxn>
                <a:cxn ang="10800000">
                  <a:pos x="wd2" y="hd2"/>
                </a:cxn>
                <a:cxn ang="16200000">
                  <a:pos x="wd2" y="hd2"/>
                </a:cxn>
              </a:cxnLst>
              <a:rect l="0" t="0" r="r" b="b"/>
              <a:pathLst>
                <a:path w="21600" h="21600" extrusionOk="0">
                  <a:moveTo>
                    <a:pt x="10788" y="0"/>
                  </a:moveTo>
                  <a:lnTo>
                    <a:pt x="9696" y="50"/>
                  </a:lnTo>
                  <a:lnTo>
                    <a:pt x="9151" y="124"/>
                  </a:lnTo>
                  <a:lnTo>
                    <a:pt x="8630" y="223"/>
                  </a:lnTo>
                  <a:lnTo>
                    <a:pt x="8109" y="347"/>
                  </a:lnTo>
                  <a:lnTo>
                    <a:pt x="7589" y="495"/>
                  </a:lnTo>
                  <a:lnTo>
                    <a:pt x="7093" y="644"/>
                  </a:lnTo>
                  <a:lnTo>
                    <a:pt x="6597" y="842"/>
                  </a:lnTo>
                  <a:lnTo>
                    <a:pt x="6101" y="1065"/>
                  </a:lnTo>
                  <a:lnTo>
                    <a:pt x="5654" y="1288"/>
                  </a:lnTo>
                  <a:lnTo>
                    <a:pt x="5208" y="1561"/>
                  </a:lnTo>
                  <a:lnTo>
                    <a:pt x="4761" y="1858"/>
                  </a:lnTo>
                  <a:lnTo>
                    <a:pt x="4315" y="2130"/>
                  </a:lnTo>
                  <a:lnTo>
                    <a:pt x="3918" y="2452"/>
                  </a:lnTo>
                  <a:lnTo>
                    <a:pt x="3521" y="2799"/>
                  </a:lnTo>
                  <a:lnTo>
                    <a:pt x="3149" y="3171"/>
                  </a:lnTo>
                  <a:lnTo>
                    <a:pt x="2802" y="3542"/>
                  </a:lnTo>
                  <a:lnTo>
                    <a:pt x="2455" y="3939"/>
                  </a:lnTo>
                  <a:lnTo>
                    <a:pt x="2158" y="4335"/>
                  </a:lnTo>
                  <a:lnTo>
                    <a:pt x="1835" y="4781"/>
                  </a:lnTo>
                  <a:lnTo>
                    <a:pt x="1562" y="5202"/>
                  </a:lnTo>
                  <a:lnTo>
                    <a:pt x="1290" y="5648"/>
                  </a:lnTo>
                  <a:lnTo>
                    <a:pt x="843" y="6589"/>
                  </a:lnTo>
                  <a:lnTo>
                    <a:pt x="670" y="7084"/>
                  </a:lnTo>
                  <a:lnTo>
                    <a:pt x="471" y="7580"/>
                  </a:lnTo>
                  <a:lnTo>
                    <a:pt x="347" y="8125"/>
                  </a:lnTo>
                  <a:lnTo>
                    <a:pt x="198" y="8620"/>
                  </a:lnTo>
                  <a:lnTo>
                    <a:pt x="99" y="9140"/>
                  </a:lnTo>
                  <a:lnTo>
                    <a:pt x="50" y="9710"/>
                  </a:lnTo>
                  <a:lnTo>
                    <a:pt x="0" y="10230"/>
                  </a:lnTo>
                  <a:lnTo>
                    <a:pt x="0" y="11345"/>
                  </a:lnTo>
                  <a:lnTo>
                    <a:pt x="99" y="12435"/>
                  </a:lnTo>
                  <a:lnTo>
                    <a:pt x="198" y="12980"/>
                  </a:lnTo>
                  <a:lnTo>
                    <a:pt x="347" y="13475"/>
                  </a:lnTo>
                  <a:lnTo>
                    <a:pt x="471" y="13995"/>
                  </a:lnTo>
                  <a:lnTo>
                    <a:pt x="670" y="14516"/>
                  </a:lnTo>
                  <a:lnTo>
                    <a:pt x="843" y="14986"/>
                  </a:lnTo>
                  <a:lnTo>
                    <a:pt x="1066" y="15457"/>
                  </a:lnTo>
                  <a:lnTo>
                    <a:pt x="1290" y="15952"/>
                  </a:lnTo>
                  <a:lnTo>
                    <a:pt x="1562" y="16398"/>
                  </a:lnTo>
                  <a:lnTo>
                    <a:pt x="1835" y="16819"/>
                  </a:lnTo>
                  <a:lnTo>
                    <a:pt x="2158" y="17240"/>
                  </a:lnTo>
                  <a:lnTo>
                    <a:pt x="2455" y="17637"/>
                  </a:lnTo>
                  <a:lnTo>
                    <a:pt x="2802" y="18033"/>
                  </a:lnTo>
                  <a:lnTo>
                    <a:pt x="3149" y="18405"/>
                  </a:lnTo>
                  <a:lnTo>
                    <a:pt x="3521" y="18776"/>
                  </a:lnTo>
                  <a:lnTo>
                    <a:pt x="3918" y="19123"/>
                  </a:lnTo>
                  <a:lnTo>
                    <a:pt x="4315" y="19445"/>
                  </a:lnTo>
                  <a:lnTo>
                    <a:pt x="5208" y="20039"/>
                  </a:lnTo>
                  <a:lnTo>
                    <a:pt x="5654" y="20262"/>
                  </a:lnTo>
                  <a:lnTo>
                    <a:pt x="6101" y="20535"/>
                  </a:lnTo>
                  <a:lnTo>
                    <a:pt x="7093" y="20931"/>
                  </a:lnTo>
                  <a:lnTo>
                    <a:pt x="7589" y="21080"/>
                  </a:lnTo>
                  <a:lnTo>
                    <a:pt x="8109" y="21253"/>
                  </a:lnTo>
                  <a:lnTo>
                    <a:pt x="9151" y="21451"/>
                  </a:lnTo>
                  <a:lnTo>
                    <a:pt x="9696" y="21550"/>
                  </a:lnTo>
                  <a:lnTo>
                    <a:pt x="10788" y="21600"/>
                  </a:lnTo>
                  <a:lnTo>
                    <a:pt x="11333" y="21575"/>
                  </a:lnTo>
                  <a:lnTo>
                    <a:pt x="11904" y="21550"/>
                  </a:lnTo>
                  <a:lnTo>
                    <a:pt x="12424" y="21451"/>
                  </a:lnTo>
                  <a:lnTo>
                    <a:pt x="12970" y="21352"/>
                  </a:lnTo>
                  <a:lnTo>
                    <a:pt x="13491" y="21253"/>
                  </a:lnTo>
                  <a:lnTo>
                    <a:pt x="13987" y="21080"/>
                  </a:lnTo>
                  <a:lnTo>
                    <a:pt x="14507" y="20931"/>
                  </a:lnTo>
                  <a:lnTo>
                    <a:pt x="15003" y="20733"/>
                  </a:lnTo>
                  <a:lnTo>
                    <a:pt x="15475" y="20535"/>
                  </a:lnTo>
                  <a:lnTo>
                    <a:pt x="15946" y="20262"/>
                  </a:lnTo>
                  <a:lnTo>
                    <a:pt x="16392" y="20039"/>
                  </a:lnTo>
                  <a:lnTo>
                    <a:pt x="16839" y="19742"/>
                  </a:lnTo>
                  <a:lnTo>
                    <a:pt x="17260" y="19445"/>
                  </a:lnTo>
                  <a:lnTo>
                    <a:pt x="17657" y="19123"/>
                  </a:lnTo>
                  <a:lnTo>
                    <a:pt x="18054" y="18776"/>
                  </a:lnTo>
                  <a:lnTo>
                    <a:pt x="18426" y="18405"/>
                  </a:lnTo>
                  <a:lnTo>
                    <a:pt x="18773" y="18033"/>
                  </a:lnTo>
                  <a:lnTo>
                    <a:pt x="19120" y="17637"/>
                  </a:lnTo>
                  <a:lnTo>
                    <a:pt x="19442" y="17240"/>
                  </a:lnTo>
                  <a:lnTo>
                    <a:pt x="19765" y="16819"/>
                  </a:lnTo>
                  <a:lnTo>
                    <a:pt x="20038" y="16398"/>
                  </a:lnTo>
                  <a:lnTo>
                    <a:pt x="20286" y="15952"/>
                  </a:lnTo>
                  <a:lnTo>
                    <a:pt x="20534" y="15457"/>
                  </a:lnTo>
                  <a:lnTo>
                    <a:pt x="20757" y="14986"/>
                  </a:lnTo>
                  <a:lnTo>
                    <a:pt x="20930" y="14516"/>
                  </a:lnTo>
                  <a:lnTo>
                    <a:pt x="21129" y="13995"/>
                  </a:lnTo>
                  <a:lnTo>
                    <a:pt x="21253" y="13475"/>
                  </a:lnTo>
                  <a:lnTo>
                    <a:pt x="21377" y="12980"/>
                  </a:lnTo>
                  <a:lnTo>
                    <a:pt x="21501" y="12435"/>
                  </a:lnTo>
                  <a:lnTo>
                    <a:pt x="21600" y="11345"/>
                  </a:lnTo>
                  <a:lnTo>
                    <a:pt x="21600" y="10230"/>
                  </a:lnTo>
                  <a:lnTo>
                    <a:pt x="21550" y="9710"/>
                  </a:lnTo>
                  <a:lnTo>
                    <a:pt x="21501" y="9140"/>
                  </a:lnTo>
                  <a:lnTo>
                    <a:pt x="21377" y="8620"/>
                  </a:lnTo>
                  <a:lnTo>
                    <a:pt x="21253" y="8125"/>
                  </a:lnTo>
                  <a:lnTo>
                    <a:pt x="21129" y="7580"/>
                  </a:lnTo>
                  <a:lnTo>
                    <a:pt x="20930" y="7084"/>
                  </a:lnTo>
                  <a:lnTo>
                    <a:pt x="20757" y="6589"/>
                  </a:lnTo>
                  <a:lnTo>
                    <a:pt x="20534" y="6118"/>
                  </a:lnTo>
                  <a:lnTo>
                    <a:pt x="20286" y="5648"/>
                  </a:lnTo>
                  <a:lnTo>
                    <a:pt x="20038" y="5202"/>
                  </a:lnTo>
                  <a:lnTo>
                    <a:pt x="19765" y="4781"/>
                  </a:lnTo>
                  <a:lnTo>
                    <a:pt x="19442" y="4335"/>
                  </a:lnTo>
                  <a:lnTo>
                    <a:pt x="19120" y="3939"/>
                  </a:lnTo>
                  <a:lnTo>
                    <a:pt x="18773" y="3542"/>
                  </a:lnTo>
                  <a:lnTo>
                    <a:pt x="18426" y="3171"/>
                  </a:lnTo>
                  <a:lnTo>
                    <a:pt x="18054" y="2799"/>
                  </a:lnTo>
                  <a:lnTo>
                    <a:pt x="17657" y="2452"/>
                  </a:lnTo>
                  <a:lnTo>
                    <a:pt x="17260" y="2130"/>
                  </a:lnTo>
                  <a:lnTo>
                    <a:pt x="16839" y="1858"/>
                  </a:lnTo>
                  <a:lnTo>
                    <a:pt x="16392" y="1561"/>
                  </a:lnTo>
                  <a:lnTo>
                    <a:pt x="15946" y="1288"/>
                  </a:lnTo>
                  <a:lnTo>
                    <a:pt x="15003" y="842"/>
                  </a:lnTo>
                  <a:lnTo>
                    <a:pt x="14507" y="644"/>
                  </a:lnTo>
                  <a:lnTo>
                    <a:pt x="13987" y="495"/>
                  </a:lnTo>
                  <a:lnTo>
                    <a:pt x="13491" y="347"/>
                  </a:lnTo>
                  <a:lnTo>
                    <a:pt x="12970" y="223"/>
                  </a:lnTo>
                  <a:lnTo>
                    <a:pt x="12424" y="124"/>
                  </a:lnTo>
                  <a:lnTo>
                    <a:pt x="11904" y="50"/>
                  </a:lnTo>
                  <a:lnTo>
                    <a:pt x="11333" y="25"/>
                  </a:lnTo>
                  <a:lnTo>
                    <a:pt x="10788" y="0"/>
                  </a:lnTo>
                  <a:close/>
                  <a:moveTo>
                    <a:pt x="10788" y="19693"/>
                  </a:moveTo>
                  <a:lnTo>
                    <a:pt x="10341" y="19693"/>
                  </a:lnTo>
                  <a:lnTo>
                    <a:pt x="9870" y="19618"/>
                  </a:lnTo>
                  <a:lnTo>
                    <a:pt x="9448" y="19569"/>
                  </a:lnTo>
                  <a:lnTo>
                    <a:pt x="9002" y="19494"/>
                  </a:lnTo>
                  <a:lnTo>
                    <a:pt x="8580" y="19420"/>
                  </a:lnTo>
                  <a:lnTo>
                    <a:pt x="8159" y="19296"/>
                  </a:lnTo>
                  <a:lnTo>
                    <a:pt x="7737" y="19148"/>
                  </a:lnTo>
                  <a:lnTo>
                    <a:pt x="7341" y="18999"/>
                  </a:lnTo>
                  <a:lnTo>
                    <a:pt x="6919" y="18801"/>
                  </a:lnTo>
                  <a:lnTo>
                    <a:pt x="6547" y="18628"/>
                  </a:lnTo>
                  <a:lnTo>
                    <a:pt x="5803" y="18182"/>
                  </a:lnTo>
                  <a:lnTo>
                    <a:pt x="5481" y="17909"/>
                  </a:lnTo>
                  <a:lnTo>
                    <a:pt x="5133" y="17637"/>
                  </a:lnTo>
                  <a:lnTo>
                    <a:pt x="4811" y="17364"/>
                  </a:lnTo>
                  <a:lnTo>
                    <a:pt x="4513" y="17092"/>
                  </a:lnTo>
                  <a:lnTo>
                    <a:pt x="3918" y="16448"/>
                  </a:lnTo>
                  <a:lnTo>
                    <a:pt x="3174" y="15407"/>
                  </a:lnTo>
                  <a:lnTo>
                    <a:pt x="2976" y="15036"/>
                  </a:lnTo>
                  <a:lnTo>
                    <a:pt x="2753" y="14639"/>
                  </a:lnTo>
                  <a:lnTo>
                    <a:pt x="2604" y="14243"/>
                  </a:lnTo>
                  <a:lnTo>
                    <a:pt x="2430" y="13847"/>
                  </a:lnTo>
                  <a:lnTo>
                    <a:pt x="2282" y="13426"/>
                  </a:lnTo>
                  <a:lnTo>
                    <a:pt x="2182" y="13029"/>
                  </a:lnTo>
                  <a:lnTo>
                    <a:pt x="2058" y="12559"/>
                  </a:lnTo>
                  <a:lnTo>
                    <a:pt x="1984" y="12138"/>
                  </a:lnTo>
                  <a:lnTo>
                    <a:pt x="1934" y="11692"/>
                  </a:lnTo>
                  <a:lnTo>
                    <a:pt x="1885" y="10800"/>
                  </a:lnTo>
                  <a:lnTo>
                    <a:pt x="1910" y="10329"/>
                  </a:lnTo>
                  <a:lnTo>
                    <a:pt x="1934" y="9883"/>
                  </a:lnTo>
                  <a:lnTo>
                    <a:pt x="1984" y="9438"/>
                  </a:lnTo>
                  <a:lnTo>
                    <a:pt x="2058" y="9017"/>
                  </a:lnTo>
                  <a:lnTo>
                    <a:pt x="2182" y="8571"/>
                  </a:lnTo>
                  <a:lnTo>
                    <a:pt x="2282" y="8174"/>
                  </a:lnTo>
                  <a:lnTo>
                    <a:pt x="2430" y="7753"/>
                  </a:lnTo>
                  <a:lnTo>
                    <a:pt x="2604" y="7332"/>
                  </a:lnTo>
                  <a:lnTo>
                    <a:pt x="2753" y="6936"/>
                  </a:lnTo>
                  <a:lnTo>
                    <a:pt x="2976" y="6539"/>
                  </a:lnTo>
                  <a:lnTo>
                    <a:pt x="3174" y="6168"/>
                  </a:lnTo>
                  <a:lnTo>
                    <a:pt x="3670" y="5474"/>
                  </a:lnTo>
                  <a:lnTo>
                    <a:pt x="3918" y="5152"/>
                  </a:lnTo>
                  <a:lnTo>
                    <a:pt x="4513" y="4508"/>
                  </a:lnTo>
                  <a:lnTo>
                    <a:pt x="4811" y="4211"/>
                  </a:lnTo>
                  <a:lnTo>
                    <a:pt x="5133" y="3939"/>
                  </a:lnTo>
                  <a:lnTo>
                    <a:pt x="5481" y="3691"/>
                  </a:lnTo>
                  <a:lnTo>
                    <a:pt x="5803" y="3418"/>
                  </a:lnTo>
                  <a:lnTo>
                    <a:pt x="6175" y="3171"/>
                  </a:lnTo>
                  <a:lnTo>
                    <a:pt x="6919" y="2774"/>
                  </a:lnTo>
                  <a:lnTo>
                    <a:pt x="7341" y="2601"/>
                  </a:lnTo>
                  <a:lnTo>
                    <a:pt x="7737" y="2428"/>
                  </a:lnTo>
                  <a:lnTo>
                    <a:pt x="8580" y="2180"/>
                  </a:lnTo>
                  <a:lnTo>
                    <a:pt x="9002" y="2081"/>
                  </a:lnTo>
                  <a:lnTo>
                    <a:pt x="9448" y="2006"/>
                  </a:lnTo>
                  <a:lnTo>
                    <a:pt x="9870" y="1957"/>
                  </a:lnTo>
                  <a:lnTo>
                    <a:pt x="10341" y="1907"/>
                  </a:lnTo>
                  <a:lnTo>
                    <a:pt x="11259" y="1907"/>
                  </a:lnTo>
                  <a:lnTo>
                    <a:pt x="11705" y="1957"/>
                  </a:lnTo>
                  <a:lnTo>
                    <a:pt x="12127" y="2006"/>
                  </a:lnTo>
                  <a:lnTo>
                    <a:pt x="12598" y="2081"/>
                  </a:lnTo>
                  <a:lnTo>
                    <a:pt x="13020" y="2180"/>
                  </a:lnTo>
                  <a:lnTo>
                    <a:pt x="13863" y="2428"/>
                  </a:lnTo>
                  <a:lnTo>
                    <a:pt x="14656" y="2774"/>
                  </a:lnTo>
                  <a:lnTo>
                    <a:pt x="15400" y="3171"/>
                  </a:lnTo>
                  <a:lnTo>
                    <a:pt x="15772" y="3418"/>
                  </a:lnTo>
                  <a:lnTo>
                    <a:pt x="16119" y="3691"/>
                  </a:lnTo>
                  <a:lnTo>
                    <a:pt x="16442" y="3939"/>
                  </a:lnTo>
                  <a:lnTo>
                    <a:pt x="16789" y="4211"/>
                  </a:lnTo>
                  <a:lnTo>
                    <a:pt x="17087" y="4508"/>
                  </a:lnTo>
                  <a:lnTo>
                    <a:pt x="17384" y="4830"/>
                  </a:lnTo>
                  <a:lnTo>
                    <a:pt x="17930" y="5474"/>
                  </a:lnTo>
                  <a:lnTo>
                    <a:pt x="18178" y="5821"/>
                  </a:lnTo>
                  <a:lnTo>
                    <a:pt x="18401" y="6168"/>
                  </a:lnTo>
                  <a:lnTo>
                    <a:pt x="18624" y="6539"/>
                  </a:lnTo>
                  <a:lnTo>
                    <a:pt x="18823" y="6936"/>
                  </a:lnTo>
                  <a:lnTo>
                    <a:pt x="18996" y="7332"/>
                  </a:lnTo>
                  <a:lnTo>
                    <a:pt x="19145" y="7753"/>
                  </a:lnTo>
                  <a:lnTo>
                    <a:pt x="19318" y="8174"/>
                  </a:lnTo>
                  <a:lnTo>
                    <a:pt x="19418" y="8571"/>
                  </a:lnTo>
                  <a:lnTo>
                    <a:pt x="19517" y="9017"/>
                  </a:lnTo>
                  <a:lnTo>
                    <a:pt x="19616" y="9438"/>
                  </a:lnTo>
                  <a:lnTo>
                    <a:pt x="19666" y="9883"/>
                  </a:lnTo>
                  <a:lnTo>
                    <a:pt x="19690" y="10329"/>
                  </a:lnTo>
                  <a:lnTo>
                    <a:pt x="19715" y="10800"/>
                  </a:lnTo>
                  <a:lnTo>
                    <a:pt x="19666" y="11692"/>
                  </a:lnTo>
                  <a:lnTo>
                    <a:pt x="19616" y="12138"/>
                  </a:lnTo>
                  <a:lnTo>
                    <a:pt x="19517" y="12559"/>
                  </a:lnTo>
                  <a:lnTo>
                    <a:pt x="19418" y="13029"/>
                  </a:lnTo>
                  <a:lnTo>
                    <a:pt x="19318" y="13426"/>
                  </a:lnTo>
                  <a:lnTo>
                    <a:pt x="19145" y="13847"/>
                  </a:lnTo>
                  <a:lnTo>
                    <a:pt x="18996" y="14243"/>
                  </a:lnTo>
                  <a:lnTo>
                    <a:pt x="18823" y="14639"/>
                  </a:lnTo>
                  <a:lnTo>
                    <a:pt x="18624" y="15036"/>
                  </a:lnTo>
                  <a:lnTo>
                    <a:pt x="18401" y="15407"/>
                  </a:lnTo>
                  <a:lnTo>
                    <a:pt x="18178" y="15754"/>
                  </a:lnTo>
                  <a:lnTo>
                    <a:pt x="17930" y="16101"/>
                  </a:lnTo>
                  <a:lnTo>
                    <a:pt x="17657" y="16448"/>
                  </a:lnTo>
                  <a:lnTo>
                    <a:pt x="17384" y="16770"/>
                  </a:lnTo>
                  <a:lnTo>
                    <a:pt x="17087" y="17092"/>
                  </a:lnTo>
                  <a:lnTo>
                    <a:pt x="16789" y="17364"/>
                  </a:lnTo>
                  <a:lnTo>
                    <a:pt x="16442" y="17637"/>
                  </a:lnTo>
                  <a:lnTo>
                    <a:pt x="16119" y="17909"/>
                  </a:lnTo>
                  <a:lnTo>
                    <a:pt x="15772" y="18182"/>
                  </a:lnTo>
                  <a:lnTo>
                    <a:pt x="15028" y="18628"/>
                  </a:lnTo>
                  <a:lnTo>
                    <a:pt x="14656" y="18801"/>
                  </a:lnTo>
                  <a:lnTo>
                    <a:pt x="14259" y="18999"/>
                  </a:lnTo>
                  <a:lnTo>
                    <a:pt x="13863" y="19148"/>
                  </a:lnTo>
                  <a:lnTo>
                    <a:pt x="13441" y="19296"/>
                  </a:lnTo>
                  <a:lnTo>
                    <a:pt x="13020" y="19420"/>
                  </a:lnTo>
                  <a:lnTo>
                    <a:pt x="12598" y="19494"/>
                  </a:lnTo>
                  <a:lnTo>
                    <a:pt x="12127" y="19569"/>
                  </a:lnTo>
                  <a:lnTo>
                    <a:pt x="11705" y="19618"/>
                  </a:lnTo>
                  <a:lnTo>
                    <a:pt x="11259" y="19693"/>
                  </a:lnTo>
                  <a:lnTo>
                    <a:pt x="10788" y="19693"/>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04" name="Freeform 5963">
              <a:extLst>
                <a:ext uri="{FF2B5EF4-FFF2-40B4-BE49-F238E27FC236}">
                  <a16:creationId xmlns:a16="http://schemas.microsoft.com/office/drawing/2014/main" id="{4AF19227-831A-4EB2-B8B2-1B44E2C06E7C}"/>
                </a:ext>
              </a:extLst>
            </p:cNvPr>
            <p:cNvSpPr/>
            <p:nvPr/>
          </p:nvSpPr>
          <p:spPr>
            <a:xfrm>
              <a:off x="-1" y="214213"/>
              <a:ext cx="322343" cy="84099"/>
            </a:xfrm>
            <a:custGeom>
              <a:avLst/>
              <a:gdLst/>
              <a:ahLst/>
              <a:cxnLst>
                <a:cxn ang="0">
                  <a:pos x="wd2" y="hd2"/>
                </a:cxn>
                <a:cxn ang="5400000">
                  <a:pos x="wd2" y="hd2"/>
                </a:cxn>
                <a:cxn ang="10800000">
                  <a:pos x="wd2" y="hd2"/>
                </a:cxn>
                <a:cxn ang="16200000">
                  <a:pos x="wd2" y="hd2"/>
                </a:cxn>
              </a:cxnLst>
              <a:rect l="0" t="0" r="r" b="b"/>
              <a:pathLst>
                <a:path w="21600" h="21600" extrusionOk="0">
                  <a:moveTo>
                    <a:pt x="6928" y="16085"/>
                  </a:moveTo>
                  <a:lnTo>
                    <a:pt x="7121" y="16127"/>
                  </a:lnTo>
                  <a:lnTo>
                    <a:pt x="7323" y="16210"/>
                  </a:lnTo>
                  <a:lnTo>
                    <a:pt x="7525" y="16336"/>
                  </a:lnTo>
                  <a:lnTo>
                    <a:pt x="7711" y="16503"/>
                  </a:lnTo>
                  <a:lnTo>
                    <a:pt x="7887" y="16670"/>
                  </a:lnTo>
                  <a:lnTo>
                    <a:pt x="8081" y="16962"/>
                  </a:lnTo>
                  <a:lnTo>
                    <a:pt x="8258" y="17255"/>
                  </a:lnTo>
                  <a:lnTo>
                    <a:pt x="8435" y="17589"/>
                  </a:lnTo>
                  <a:lnTo>
                    <a:pt x="8603" y="17965"/>
                  </a:lnTo>
                  <a:lnTo>
                    <a:pt x="8771" y="18383"/>
                  </a:lnTo>
                  <a:lnTo>
                    <a:pt x="8940" y="18843"/>
                  </a:lnTo>
                  <a:lnTo>
                    <a:pt x="9243" y="19845"/>
                  </a:lnTo>
                  <a:lnTo>
                    <a:pt x="9394" y="20388"/>
                  </a:lnTo>
                  <a:lnTo>
                    <a:pt x="9529" y="20973"/>
                  </a:lnTo>
                  <a:lnTo>
                    <a:pt x="9680" y="21600"/>
                  </a:lnTo>
                  <a:lnTo>
                    <a:pt x="20851" y="21600"/>
                  </a:lnTo>
                  <a:lnTo>
                    <a:pt x="21019" y="20848"/>
                  </a:lnTo>
                  <a:lnTo>
                    <a:pt x="21213" y="20096"/>
                  </a:lnTo>
                  <a:lnTo>
                    <a:pt x="21398" y="19427"/>
                  </a:lnTo>
                  <a:lnTo>
                    <a:pt x="21600" y="18801"/>
                  </a:lnTo>
                  <a:lnTo>
                    <a:pt x="21600" y="0"/>
                  </a:lnTo>
                  <a:lnTo>
                    <a:pt x="0" y="0"/>
                  </a:lnTo>
                  <a:lnTo>
                    <a:pt x="0" y="21600"/>
                  </a:lnTo>
                  <a:lnTo>
                    <a:pt x="4184" y="21600"/>
                  </a:lnTo>
                  <a:lnTo>
                    <a:pt x="4327" y="20973"/>
                  </a:lnTo>
                  <a:lnTo>
                    <a:pt x="4461" y="20388"/>
                  </a:lnTo>
                  <a:lnTo>
                    <a:pt x="4621" y="19845"/>
                  </a:lnTo>
                  <a:lnTo>
                    <a:pt x="4924" y="18843"/>
                  </a:lnTo>
                  <a:lnTo>
                    <a:pt x="5084" y="18383"/>
                  </a:lnTo>
                  <a:lnTo>
                    <a:pt x="5261" y="17965"/>
                  </a:lnTo>
                  <a:lnTo>
                    <a:pt x="5429" y="17589"/>
                  </a:lnTo>
                  <a:lnTo>
                    <a:pt x="5598" y="17255"/>
                  </a:lnTo>
                  <a:lnTo>
                    <a:pt x="5968" y="16670"/>
                  </a:lnTo>
                  <a:lnTo>
                    <a:pt x="6339" y="16336"/>
                  </a:lnTo>
                  <a:lnTo>
                    <a:pt x="6541" y="16210"/>
                  </a:lnTo>
                  <a:lnTo>
                    <a:pt x="6734" y="16127"/>
                  </a:lnTo>
                  <a:lnTo>
                    <a:pt x="6928" y="16085"/>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05" name="Freeform 5964">
              <a:extLst>
                <a:ext uri="{FF2B5EF4-FFF2-40B4-BE49-F238E27FC236}">
                  <a16:creationId xmlns:a16="http://schemas.microsoft.com/office/drawing/2014/main" id="{CDFC3BDC-5ABD-4BDB-AC55-EAC1827FC70A}"/>
                </a:ext>
              </a:extLst>
            </p:cNvPr>
            <p:cNvSpPr/>
            <p:nvPr/>
          </p:nvSpPr>
          <p:spPr>
            <a:xfrm>
              <a:off x="150849" y="311006"/>
              <a:ext cx="152438" cy="491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355" y="2174"/>
                  </a:lnTo>
                  <a:lnTo>
                    <a:pt x="497" y="3262"/>
                  </a:lnTo>
                  <a:lnTo>
                    <a:pt x="657" y="4494"/>
                  </a:lnTo>
                  <a:lnTo>
                    <a:pt x="799" y="5654"/>
                  </a:lnTo>
                  <a:lnTo>
                    <a:pt x="941" y="6886"/>
                  </a:lnTo>
                  <a:lnTo>
                    <a:pt x="1048" y="8046"/>
                  </a:lnTo>
                  <a:lnTo>
                    <a:pt x="1155" y="9278"/>
                  </a:lnTo>
                  <a:lnTo>
                    <a:pt x="1243" y="10583"/>
                  </a:lnTo>
                  <a:lnTo>
                    <a:pt x="1332" y="11815"/>
                  </a:lnTo>
                  <a:lnTo>
                    <a:pt x="1421" y="13192"/>
                  </a:lnTo>
                  <a:lnTo>
                    <a:pt x="1474" y="14497"/>
                  </a:lnTo>
                  <a:lnTo>
                    <a:pt x="1510" y="15801"/>
                  </a:lnTo>
                  <a:lnTo>
                    <a:pt x="1545" y="17179"/>
                  </a:lnTo>
                  <a:lnTo>
                    <a:pt x="1563" y="18483"/>
                  </a:lnTo>
                  <a:lnTo>
                    <a:pt x="1563" y="21600"/>
                  </a:lnTo>
                  <a:lnTo>
                    <a:pt x="20019" y="21600"/>
                  </a:lnTo>
                  <a:lnTo>
                    <a:pt x="20019" y="18483"/>
                  </a:lnTo>
                  <a:lnTo>
                    <a:pt x="20055" y="17179"/>
                  </a:lnTo>
                  <a:lnTo>
                    <a:pt x="20090" y="15801"/>
                  </a:lnTo>
                  <a:lnTo>
                    <a:pt x="20197" y="13192"/>
                  </a:lnTo>
                  <a:lnTo>
                    <a:pt x="20250" y="11815"/>
                  </a:lnTo>
                  <a:lnTo>
                    <a:pt x="20357" y="10583"/>
                  </a:lnTo>
                  <a:lnTo>
                    <a:pt x="20445" y="9278"/>
                  </a:lnTo>
                  <a:lnTo>
                    <a:pt x="20534" y="8046"/>
                  </a:lnTo>
                  <a:lnTo>
                    <a:pt x="20676" y="6886"/>
                  </a:lnTo>
                  <a:lnTo>
                    <a:pt x="20783" y="5654"/>
                  </a:lnTo>
                  <a:lnTo>
                    <a:pt x="20943" y="4494"/>
                  </a:lnTo>
                  <a:lnTo>
                    <a:pt x="21085" y="3262"/>
                  </a:lnTo>
                  <a:lnTo>
                    <a:pt x="21245" y="2174"/>
                  </a:lnTo>
                  <a:lnTo>
                    <a:pt x="21600" y="0"/>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06" name="Freeform 5965">
              <a:extLst>
                <a:ext uri="{FF2B5EF4-FFF2-40B4-BE49-F238E27FC236}">
                  <a16:creationId xmlns:a16="http://schemas.microsoft.com/office/drawing/2014/main" id="{08D96614-BFEE-40D7-B9DF-0F3DAD08D741}"/>
                </a:ext>
              </a:extLst>
            </p:cNvPr>
            <p:cNvSpPr/>
            <p:nvPr/>
          </p:nvSpPr>
          <p:spPr>
            <a:xfrm>
              <a:off x="296936" y="284030"/>
              <a:ext cx="109564" cy="144396"/>
            </a:xfrm>
            <a:custGeom>
              <a:avLst/>
              <a:gdLst/>
              <a:ahLst/>
              <a:cxnLst>
                <a:cxn ang="0">
                  <a:pos x="wd2" y="hd2"/>
                </a:cxn>
                <a:cxn ang="5400000">
                  <a:pos x="wd2" y="hd2"/>
                </a:cxn>
                <a:cxn ang="10800000">
                  <a:pos x="wd2" y="hd2"/>
                </a:cxn>
                <a:cxn ang="16200000">
                  <a:pos x="wd2" y="hd2"/>
                </a:cxn>
              </a:cxnLst>
              <a:rect l="0" t="0" r="r" b="b"/>
              <a:pathLst>
                <a:path w="21600" h="21600" extrusionOk="0">
                  <a:moveTo>
                    <a:pt x="10812" y="0"/>
                  </a:moveTo>
                  <a:lnTo>
                    <a:pt x="10242" y="25"/>
                  </a:lnTo>
                  <a:lnTo>
                    <a:pt x="9696" y="50"/>
                  </a:lnTo>
                  <a:lnTo>
                    <a:pt x="9151" y="124"/>
                  </a:lnTo>
                  <a:lnTo>
                    <a:pt x="8630" y="223"/>
                  </a:lnTo>
                  <a:lnTo>
                    <a:pt x="8109" y="347"/>
                  </a:lnTo>
                  <a:lnTo>
                    <a:pt x="7589" y="495"/>
                  </a:lnTo>
                  <a:lnTo>
                    <a:pt x="7093" y="644"/>
                  </a:lnTo>
                  <a:lnTo>
                    <a:pt x="6621" y="842"/>
                  </a:lnTo>
                  <a:lnTo>
                    <a:pt x="6125" y="1065"/>
                  </a:lnTo>
                  <a:lnTo>
                    <a:pt x="5654" y="1288"/>
                  </a:lnTo>
                  <a:lnTo>
                    <a:pt x="5208" y="1561"/>
                  </a:lnTo>
                  <a:lnTo>
                    <a:pt x="4761" y="1858"/>
                  </a:lnTo>
                  <a:lnTo>
                    <a:pt x="4340" y="2130"/>
                  </a:lnTo>
                  <a:lnTo>
                    <a:pt x="3918" y="2452"/>
                  </a:lnTo>
                  <a:lnTo>
                    <a:pt x="3521" y="2799"/>
                  </a:lnTo>
                  <a:lnTo>
                    <a:pt x="3149" y="3171"/>
                  </a:lnTo>
                  <a:lnTo>
                    <a:pt x="2802" y="3542"/>
                  </a:lnTo>
                  <a:lnTo>
                    <a:pt x="2455" y="3939"/>
                  </a:lnTo>
                  <a:lnTo>
                    <a:pt x="2158" y="4335"/>
                  </a:lnTo>
                  <a:lnTo>
                    <a:pt x="1860" y="4781"/>
                  </a:lnTo>
                  <a:lnTo>
                    <a:pt x="1562" y="5202"/>
                  </a:lnTo>
                  <a:lnTo>
                    <a:pt x="1290" y="5648"/>
                  </a:lnTo>
                  <a:lnTo>
                    <a:pt x="843" y="6589"/>
                  </a:lnTo>
                  <a:lnTo>
                    <a:pt x="670" y="7084"/>
                  </a:lnTo>
                  <a:lnTo>
                    <a:pt x="471" y="7580"/>
                  </a:lnTo>
                  <a:lnTo>
                    <a:pt x="347" y="8125"/>
                  </a:lnTo>
                  <a:lnTo>
                    <a:pt x="198" y="8620"/>
                  </a:lnTo>
                  <a:lnTo>
                    <a:pt x="124" y="9140"/>
                  </a:lnTo>
                  <a:lnTo>
                    <a:pt x="50" y="9710"/>
                  </a:lnTo>
                  <a:lnTo>
                    <a:pt x="0" y="10230"/>
                  </a:lnTo>
                  <a:lnTo>
                    <a:pt x="0" y="11345"/>
                  </a:lnTo>
                  <a:lnTo>
                    <a:pt x="50" y="11890"/>
                  </a:lnTo>
                  <a:lnTo>
                    <a:pt x="198" y="12980"/>
                  </a:lnTo>
                  <a:lnTo>
                    <a:pt x="347" y="13475"/>
                  </a:lnTo>
                  <a:lnTo>
                    <a:pt x="471" y="13995"/>
                  </a:lnTo>
                  <a:lnTo>
                    <a:pt x="670" y="14516"/>
                  </a:lnTo>
                  <a:lnTo>
                    <a:pt x="843" y="14986"/>
                  </a:lnTo>
                  <a:lnTo>
                    <a:pt x="1066" y="15457"/>
                  </a:lnTo>
                  <a:lnTo>
                    <a:pt x="1290" y="15952"/>
                  </a:lnTo>
                  <a:lnTo>
                    <a:pt x="1562" y="16398"/>
                  </a:lnTo>
                  <a:lnTo>
                    <a:pt x="2158" y="17240"/>
                  </a:lnTo>
                  <a:lnTo>
                    <a:pt x="2455" y="17637"/>
                  </a:lnTo>
                  <a:lnTo>
                    <a:pt x="2802" y="18033"/>
                  </a:lnTo>
                  <a:lnTo>
                    <a:pt x="3149" y="18405"/>
                  </a:lnTo>
                  <a:lnTo>
                    <a:pt x="3521" y="18776"/>
                  </a:lnTo>
                  <a:lnTo>
                    <a:pt x="3918" y="19123"/>
                  </a:lnTo>
                  <a:lnTo>
                    <a:pt x="4340" y="19445"/>
                  </a:lnTo>
                  <a:lnTo>
                    <a:pt x="4761" y="19742"/>
                  </a:lnTo>
                  <a:lnTo>
                    <a:pt x="5208" y="20039"/>
                  </a:lnTo>
                  <a:lnTo>
                    <a:pt x="5654" y="20262"/>
                  </a:lnTo>
                  <a:lnTo>
                    <a:pt x="6125" y="20535"/>
                  </a:lnTo>
                  <a:lnTo>
                    <a:pt x="6621" y="20733"/>
                  </a:lnTo>
                  <a:lnTo>
                    <a:pt x="7093" y="20931"/>
                  </a:lnTo>
                  <a:lnTo>
                    <a:pt x="7589" y="21080"/>
                  </a:lnTo>
                  <a:lnTo>
                    <a:pt x="8109" y="21253"/>
                  </a:lnTo>
                  <a:lnTo>
                    <a:pt x="9151" y="21451"/>
                  </a:lnTo>
                  <a:lnTo>
                    <a:pt x="9696" y="21550"/>
                  </a:lnTo>
                  <a:lnTo>
                    <a:pt x="10242" y="21575"/>
                  </a:lnTo>
                  <a:lnTo>
                    <a:pt x="10812" y="21600"/>
                  </a:lnTo>
                  <a:lnTo>
                    <a:pt x="11904" y="21550"/>
                  </a:lnTo>
                  <a:lnTo>
                    <a:pt x="12424" y="21451"/>
                  </a:lnTo>
                  <a:lnTo>
                    <a:pt x="12970" y="21352"/>
                  </a:lnTo>
                  <a:lnTo>
                    <a:pt x="13491" y="21253"/>
                  </a:lnTo>
                  <a:lnTo>
                    <a:pt x="13987" y="21080"/>
                  </a:lnTo>
                  <a:lnTo>
                    <a:pt x="14507" y="20931"/>
                  </a:lnTo>
                  <a:lnTo>
                    <a:pt x="15003" y="20733"/>
                  </a:lnTo>
                  <a:lnTo>
                    <a:pt x="15475" y="20535"/>
                  </a:lnTo>
                  <a:lnTo>
                    <a:pt x="15946" y="20262"/>
                  </a:lnTo>
                  <a:lnTo>
                    <a:pt x="16392" y="20039"/>
                  </a:lnTo>
                  <a:lnTo>
                    <a:pt x="16839" y="19742"/>
                  </a:lnTo>
                  <a:lnTo>
                    <a:pt x="17260" y="19445"/>
                  </a:lnTo>
                  <a:lnTo>
                    <a:pt x="17657" y="19123"/>
                  </a:lnTo>
                  <a:lnTo>
                    <a:pt x="18054" y="18776"/>
                  </a:lnTo>
                  <a:lnTo>
                    <a:pt x="18798" y="18033"/>
                  </a:lnTo>
                  <a:lnTo>
                    <a:pt x="19442" y="17240"/>
                  </a:lnTo>
                  <a:lnTo>
                    <a:pt x="19765" y="16819"/>
                  </a:lnTo>
                  <a:lnTo>
                    <a:pt x="20038" y="16398"/>
                  </a:lnTo>
                  <a:lnTo>
                    <a:pt x="20286" y="15952"/>
                  </a:lnTo>
                  <a:lnTo>
                    <a:pt x="20534" y="15457"/>
                  </a:lnTo>
                  <a:lnTo>
                    <a:pt x="20757" y="14986"/>
                  </a:lnTo>
                  <a:lnTo>
                    <a:pt x="20955" y="14516"/>
                  </a:lnTo>
                  <a:lnTo>
                    <a:pt x="21129" y="13995"/>
                  </a:lnTo>
                  <a:lnTo>
                    <a:pt x="21278" y="13475"/>
                  </a:lnTo>
                  <a:lnTo>
                    <a:pt x="21377" y="12980"/>
                  </a:lnTo>
                  <a:lnTo>
                    <a:pt x="21501" y="12435"/>
                  </a:lnTo>
                  <a:lnTo>
                    <a:pt x="21600" y="11345"/>
                  </a:lnTo>
                  <a:lnTo>
                    <a:pt x="21600" y="10230"/>
                  </a:lnTo>
                  <a:lnTo>
                    <a:pt x="21550" y="9710"/>
                  </a:lnTo>
                  <a:lnTo>
                    <a:pt x="21501" y="9140"/>
                  </a:lnTo>
                  <a:lnTo>
                    <a:pt x="21377" y="8620"/>
                  </a:lnTo>
                  <a:lnTo>
                    <a:pt x="21278" y="8125"/>
                  </a:lnTo>
                  <a:lnTo>
                    <a:pt x="21129" y="7580"/>
                  </a:lnTo>
                  <a:lnTo>
                    <a:pt x="20955" y="7084"/>
                  </a:lnTo>
                  <a:lnTo>
                    <a:pt x="20757" y="6589"/>
                  </a:lnTo>
                  <a:lnTo>
                    <a:pt x="20534" y="6118"/>
                  </a:lnTo>
                  <a:lnTo>
                    <a:pt x="20286" y="5648"/>
                  </a:lnTo>
                  <a:lnTo>
                    <a:pt x="20038" y="5202"/>
                  </a:lnTo>
                  <a:lnTo>
                    <a:pt x="19765" y="4781"/>
                  </a:lnTo>
                  <a:lnTo>
                    <a:pt x="19442" y="4335"/>
                  </a:lnTo>
                  <a:lnTo>
                    <a:pt x="18798" y="3542"/>
                  </a:lnTo>
                  <a:lnTo>
                    <a:pt x="18054" y="2799"/>
                  </a:lnTo>
                  <a:lnTo>
                    <a:pt x="17657" y="2452"/>
                  </a:lnTo>
                  <a:lnTo>
                    <a:pt x="17260" y="2130"/>
                  </a:lnTo>
                  <a:lnTo>
                    <a:pt x="16839" y="1858"/>
                  </a:lnTo>
                  <a:lnTo>
                    <a:pt x="16392" y="1561"/>
                  </a:lnTo>
                  <a:lnTo>
                    <a:pt x="15946" y="1288"/>
                  </a:lnTo>
                  <a:lnTo>
                    <a:pt x="15003" y="842"/>
                  </a:lnTo>
                  <a:lnTo>
                    <a:pt x="14507" y="644"/>
                  </a:lnTo>
                  <a:lnTo>
                    <a:pt x="13987" y="495"/>
                  </a:lnTo>
                  <a:lnTo>
                    <a:pt x="13491" y="347"/>
                  </a:lnTo>
                  <a:lnTo>
                    <a:pt x="12970" y="223"/>
                  </a:lnTo>
                  <a:lnTo>
                    <a:pt x="12424" y="124"/>
                  </a:lnTo>
                  <a:lnTo>
                    <a:pt x="11904" y="50"/>
                  </a:lnTo>
                  <a:lnTo>
                    <a:pt x="10812" y="0"/>
                  </a:lnTo>
                  <a:close/>
                  <a:moveTo>
                    <a:pt x="10812" y="19693"/>
                  </a:moveTo>
                  <a:lnTo>
                    <a:pt x="10341" y="19693"/>
                  </a:lnTo>
                  <a:lnTo>
                    <a:pt x="9870" y="19618"/>
                  </a:lnTo>
                  <a:lnTo>
                    <a:pt x="9448" y="19569"/>
                  </a:lnTo>
                  <a:lnTo>
                    <a:pt x="9002" y="19494"/>
                  </a:lnTo>
                  <a:lnTo>
                    <a:pt x="8580" y="19420"/>
                  </a:lnTo>
                  <a:lnTo>
                    <a:pt x="8159" y="19296"/>
                  </a:lnTo>
                  <a:lnTo>
                    <a:pt x="7762" y="19148"/>
                  </a:lnTo>
                  <a:lnTo>
                    <a:pt x="7316" y="18999"/>
                  </a:lnTo>
                  <a:lnTo>
                    <a:pt x="6944" y="18801"/>
                  </a:lnTo>
                  <a:lnTo>
                    <a:pt x="6547" y="18628"/>
                  </a:lnTo>
                  <a:lnTo>
                    <a:pt x="5803" y="18182"/>
                  </a:lnTo>
                  <a:lnTo>
                    <a:pt x="5456" y="17909"/>
                  </a:lnTo>
                  <a:lnTo>
                    <a:pt x="5158" y="17637"/>
                  </a:lnTo>
                  <a:lnTo>
                    <a:pt x="4811" y="17364"/>
                  </a:lnTo>
                  <a:lnTo>
                    <a:pt x="4513" y="17092"/>
                  </a:lnTo>
                  <a:lnTo>
                    <a:pt x="3918" y="16448"/>
                  </a:lnTo>
                  <a:lnTo>
                    <a:pt x="3174" y="15407"/>
                  </a:lnTo>
                  <a:lnTo>
                    <a:pt x="2976" y="15036"/>
                  </a:lnTo>
                  <a:lnTo>
                    <a:pt x="2777" y="14639"/>
                  </a:lnTo>
                  <a:lnTo>
                    <a:pt x="2430" y="13847"/>
                  </a:lnTo>
                  <a:lnTo>
                    <a:pt x="2306" y="13426"/>
                  </a:lnTo>
                  <a:lnTo>
                    <a:pt x="2182" y="13029"/>
                  </a:lnTo>
                  <a:lnTo>
                    <a:pt x="2058" y="12559"/>
                  </a:lnTo>
                  <a:lnTo>
                    <a:pt x="1984" y="12138"/>
                  </a:lnTo>
                  <a:lnTo>
                    <a:pt x="1934" y="11692"/>
                  </a:lnTo>
                  <a:lnTo>
                    <a:pt x="1885" y="10800"/>
                  </a:lnTo>
                  <a:lnTo>
                    <a:pt x="1910" y="10329"/>
                  </a:lnTo>
                  <a:lnTo>
                    <a:pt x="1934" y="9883"/>
                  </a:lnTo>
                  <a:lnTo>
                    <a:pt x="1984" y="9438"/>
                  </a:lnTo>
                  <a:lnTo>
                    <a:pt x="2058" y="9017"/>
                  </a:lnTo>
                  <a:lnTo>
                    <a:pt x="2182" y="8571"/>
                  </a:lnTo>
                  <a:lnTo>
                    <a:pt x="2306" y="8174"/>
                  </a:lnTo>
                  <a:lnTo>
                    <a:pt x="2430" y="7753"/>
                  </a:lnTo>
                  <a:lnTo>
                    <a:pt x="2604" y="7332"/>
                  </a:lnTo>
                  <a:lnTo>
                    <a:pt x="2777" y="6936"/>
                  </a:lnTo>
                  <a:lnTo>
                    <a:pt x="2976" y="6539"/>
                  </a:lnTo>
                  <a:lnTo>
                    <a:pt x="3174" y="6168"/>
                  </a:lnTo>
                  <a:lnTo>
                    <a:pt x="3670" y="5474"/>
                  </a:lnTo>
                  <a:lnTo>
                    <a:pt x="3918" y="5152"/>
                  </a:lnTo>
                  <a:lnTo>
                    <a:pt x="4513" y="4508"/>
                  </a:lnTo>
                  <a:lnTo>
                    <a:pt x="4811" y="4211"/>
                  </a:lnTo>
                  <a:lnTo>
                    <a:pt x="5158" y="3939"/>
                  </a:lnTo>
                  <a:lnTo>
                    <a:pt x="5456" y="3691"/>
                  </a:lnTo>
                  <a:lnTo>
                    <a:pt x="5803" y="3418"/>
                  </a:lnTo>
                  <a:lnTo>
                    <a:pt x="6175" y="3171"/>
                  </a:lnTo>
                  <a:lnTo>
                    <a:pt x="6547" y="2972"/>
                  </a:lnTo>
                  <a:lnTo>
                    <a:pt x="6944" y="2774"/>
                  </a:lnTo>
                  <a:lnTo>
                    <a:pt x="7316" y="2601"/>
                  </a:lnTo>
                  <a:lnTo>
                    <a:pt x="7762" y="2428"/>
                  </a:lnTo>
                  <a:lnTo>
                    <a:pt x="8159" y="2304"/>
                  </a:lnTo>
                  <a:lnTo>
                    <a:pt x="8580" y="2180"/>
                  </a:lnTo>
                  <a:lnTo>
                    <a:pt x="9002" y="2081"/>
                  </a:lnTo>
                  <a:lnTo>
                    <a:pt x="9448" y="2006"/>
                  </a:lnTo>
                  <a:lnTo>
                    <a:pt x="9870" y="1957"/>
                  </a:lnTo>
                  <a:lnTo>
                    <a:pt x="10341" y="1907"/>
                  </a:lnTo>
                  <a:lnTo>
                    <a:pt x="11259" y="1907"/>
                  </a:lnTo>
                  <a:lnTo>
                    <a:pt x="12152" y="2006"/>
                  </a:lnTo>
                  <a:lnTo>
                    <a:pt x="12598" y="2081"/>
                  </a:lnTo>
                  <a:lnTo>
                    <a:pt x="13020" y="2180"/>
                  </a:lnTo>
                  <a:lnTo>
                    <a:pt x="13863" y="2428"/>
                  </a:lnTo>
                  <a:lnTo>
                    <a:pt x="14656" y="2774"/>
                  </a:lnTo>
                  <a:lnTo>
                    <a:pt x="15400" y="3171"/>
                  </a:lnTo>
                  <a:lnTo>
                    <a:pt x="15772" y="3418"/>
                  </a:lnTo>
                  <a:lnTo>
                    <a:pt x="16119" y="3691"/>
                  </a:lnTo>
                  <a:lnTo>
                    <a:pt x="16467" y="3939"/>
                  </a:lnTo>
                  <a:lnTo>
                    <a:pt x="16789" y="4211"/>
                  </a:lnTo>
                  <a:lnTo>
                    <a:pt x="17409" y="4830"/>
                  </a:lnTo>
                  <a:lnTo>
                    <a:pt x="17657" y="5152"/>
                  </a:lnTo>
                  <a:lnTo>
                    <a:pt x="17930" y="5474"/>
                  </a:lnTo>
                  <a:lnTo>
                    <a:pt x="18178" y="5821"/>
                  </a:lnTo>
                  <a:lnTo>
                    <a:pt x="18401" y="6168"/>
                  </a:lnTo>
                  <a:lnTo>
                    <a:pt x="18624" y="6539"/>
                  </a:lnTo>
                  <a:lnTo>
                    <a:pt x="18823" y="6936"/>
                  </a:lnTo>
                  <a:lnTo>
                    <a:pt x="18996" y="7332"/>
                  </a:lnTo>
                  <a:lnTo>
                    <a:pt x="19145" y="7753"/>
                  </a:lnTo>
                  <a:lnTo>
                    <a:pt x="19318" y="8174"/>
                  </a:lnTo>
                  <a:lnTo>
                    <a:pt x="19418" y="8571"/>
                  </a:lnTo>
                  <a:lnTo>
                    <a:pt x="19517" y="9017"/>
                  </a:lnTo>
                  <a:lnTo>
                    <a:pt x="19591" y="9438"/>
                  </a:lnTo>
                  <a:lnTo>
                    <a:pt x="19666" y="9883"/>
                  </a:lnTo>
                  <a:lnTo>
                    <a:pt x="19690" y="10329"/>
                  </a:lnTo>
                  <a:lnTo>
                    <a:pt x="19715" y="10800"/>
                  </a:lnTo>
                  <a:lnTo>
                    <a:pt x="19666" y="11692"/>
                  </a:lnTo>
                  <a:lnTo>
                    <a:pt x="19591" y="12138"/>
                  </a:lnTo>
                  <a:lnTo>
                    <a:pt x="19517" y="12559"/>
                  </a:lnTo>
                  <a:lnTo>
                    <a:pt x="19418" y="13029"/>
                  </a:lnTo>
                  <a:lnTo>
                    <a:pt x="19318" y="13426"/>
                  </a:lnTo>
                  <a:lnTo>
                    <a:pt x="19145" y="13847"/>
                  </a:lnTo>
                  <a:lnTo>
                    <a:pt x="18996" y="14243"/>
                  </a:lnTo>
                  <a:lnTo>
                    <a:pt x="18823" y="14639"/>
                  </a:lnTo>
                  <a:lnTo>
                    <a:pt x="18624" y="15036"/>
                  </a:lnTo>
                  <a:lnTo>
                    <a:pt x="18401" y="15407"/>
                  </a:lnTo>
                  <a:lnTo>
                    <a:pt x="18178" y="15754"/>
                  </a:lnTo>
                  <a:lnTo>
                    <a:pt x="17930" y="16101"/>
                  </a:lnTo>
                  <a:lnTo>
                    <a:pt x="17657" y="16448"/>
                  </a:lnTo>
                  <a:lnTo>
                    <a:pt x="17409" y="16770"/>
                  </a:lnTo>
                  <a:lnTo>
                    <a:pt x="17087" y="17092"/>
                  </a:lnTo>
                  <a:lnTo>
                    <a:pt x="16789" y="17364"/>
                  </a:lnTo>
                  <a:lnTo>
                    <a:pt x="16467" y="17637"/>
                  </a:lnTo>
                  <a:lnTo>
                    <a:pt x="15772" y="18182"/>
                  </a:lnTo>
                  <a:lnTo>
                    <a:pt x="15028" y="18628"/>
                  </a:lnTo>
                  <a:lnTo>
                    <a:pt x="14656" y="18801"/>
                  </a:lnTo>
                  <a:lnTo>
                    <a:pt x="14259" y="18999"/>
                  </a:lnTo>
                  <a:lnTo>
                    <a:pt x="13863" y="19148"/>
                  </a:lnTo>
                  <a:lnTo>
                    <a:pt x="13441" y="19296"/>
                  </a:lnTo>
                  <a:lnTo>
                    <a:pt x="13020" y="19420"/>
                  </a:lnTo>
                  <a:lnTo>
                    <a:pt x="12598" y="19494"/>
                  </a:lnTo>
                  <a:lnTo>
                    <a:pt x="12152" y="19569"/>
                  </a:lnTo>
                  <a:lnTo>
                    <a:pt x="11705" y="19618"/>
                  </a:lnTo>
                  <a:lnTo>
                    <a:pt x="11259" y="19693"/>
                  </a:lnTo>
                  <a:lnTo>
                    <a:pt x="10812" y="19693"/>
                  </a:lnTo>
                  <a:close/>
                </a:path>
              </a:pathLst>
            </a:custGeom>
            <a:solidFill>
              <a:schemeClr val="accent4"/>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grpSp>
      <p:grpSp>
        <p:nvGrpSpPr>
          <p:cNvPr id="207" name="Group 237">
            <a:extLst>
              <a:ext uri="{FF2B5EF4-FFF2-40B4-BE49-F238E27FC236}">
                <a16:creationId xmlns:a16="http://schemas.microsoft.com/office/drawing/2014/main" id="{DFBA23F4-250D-447D-ADA7-18A5FC29197A}"/>
              </a:ext>
            </a:extLst>
          </p:cNvPr>
          <p:cNvGrpSpPr>
            <a:grpSpLocks/>
          </p:cNvGrpSpPr>
          <p:nvPr/>
        </p:nvGrpSpPr>
        <p:grpSpPr bwMode="auto">
          <a:xfrm>
            <a:off x="10354272" y="3601345"/>
            <a:ext cx="302507" cy="257982"/>
            <a:chOff x="0" y="0"/>
            <a:chExt cx="367691" cy="312125"/>
          </a:xfrm>
        </p:grpSpPr>
        <p:sp>
          <p:nvSpPr>
            <p:cNvPr id="208" name="Freeform 5982">
              <a:extLst>
                <a:ext uri="{FF2B5EF4-FFF2-40B4-BE49-F238E27FC236}">
                  <a16:creationId xmlns:a16="http://schemas.microsoft.com/office/drawing/2014/main" id="{116BE4AD-8779-48BA-8719-116F0F239652}"/>
                </a:ext>
              </a:extLst>
            </p:cNvPr>
            <p:cNvSpPr>
              <a:spLocks noChangeArrowheads="1"/>
            </p:cNvSpPr>
            <p:nvPr/>
          </p:nvSpPr>
          <p:spPr bwMode="auto">
            <a:xfrm>
              <a:off x="148914" y="224809"/>
              <a:ext cx="25740" cy="41150"/>
            </a:xfrm>
            <a:custGeom>
              <a:avLst/>
              <a:gdLst>
                <a:gd name="T0" fmla="*/ 15337 w 21600"/>
                <a:gd name="T1" fmla="*/ 39197 h 21600"/>
                <a:gd name="T2" fmla="*/ 15337 w 21600"/>
                <a:gd name="T3" fmla="*/ 39197 h 21600"/>
                <a:gd name="T4" fmla="*/ 15337 w 21600"/>
                <a:gd name="T5" fmla="*/ 39197 h 21600"/>
                <a:gd name="T6" fmla="*/ 15337 w 21600"/>
                <a:gd name="T7" fmla="*/ 3919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90" y="0"/>
                  </a:moveTo>
                  <a:lnTo>
                    <a:pt x="1113" y="0"/>
                  </a:lnTo>
                  <a:lnTo>
                    <a:pt x="891" y="75"/>
                  </a:lnTo>
                  <a:lnTo>
                    <a:pt x="445" y="374"/>
                  </a:lnTo>
                  <a:lnTo>
                    <a:pt x="297" y="673"/>
                  </a:lnTo>
                  <a:lnTo>
                    <a:pt x="223" y="897"/>
                  </a:lnTo>
                  <a:lnTo>
                    <a:pt x="0" y="1121"/>
                  </a:lnTo>
                  <a:lnTo>
                    <a:pt x="0" y="20479"/>
                  </a:lnTo>
                  <a:lnTo>
                    <a:pt x="223" y="20853"/>
                  </a:lnTo>
                  <a:lnTo>
                    <a:pt x="297" y="21077"/>
                  </a:lnTo>
                  <a:lnTo>
                    <a:pt x="445" y="21226"/>
                  </a:lnTo>
                  <a:lnTo>
                    <a:pt x="891" y="21525"/>
                  </a:lnTo>
                  <a:lnTo>
                    <a:pt x="1113" y="21600"/>
                  </a:lnTo>
                  <a:lnTo>
                    <a:pt x="20487" y="21600"/>
                  </a:lnTo>
                  <a:lnTo>
                    <a:pt x="20709" y="21525"/>
                  </a:lnTo>
                  <a:lnTo>
                    <a:pt x="21377" y="21077"/>
                  </a:lnTo>
                  <a:lnTo>
                    <a:pt x="21452" y="20853"/>
                  </a:lnTo>
                  <a:lnTo>
                    <a:pt x="21526" y="20479"/>
                  </a:lnTo>
                  <a:lnTo>
                    <a:pt x="21600" y="20255"/>
                  </a:lnTo>
                  <a:lnTo>
                    <a:pt x="21600" y="1345"/>
                  </a:lnTo>
                  <a:lnTo>
                    <a:pt x="21377" y="673"/>
                  </a:lnTo>
                  <a:lnTo>
                    <a:pt x="21155" y="374"/>
                  </a:lnTo>
                  <a:lnTo>
                    <a:pt x="20709" y="75"/>
                  </a:lnTo>
                  <a:lnTo>
                    <a:pt x="20487" y="0"/>
                  </a:lnTo>
                  <a:lnTo>
                    <a:pt x="20190" y="0"/>
                  </a:lnTo>
                  <a:close/>
                  <a:moveTo>
                    <a:pt x="20190" y="897"/>
                  </a:moveTo>
                  <a:lnTo>
                    <a:pt x="1485" y="897"/>
                  </a:lnTo>
                  <a:lnTo>
                    <a:pt x="1039" y="972"/>
                  </a:lnTo>
                  <a:lnTo>
                    <a:pt x="668" y="1196"/>
                  </a:lnTo>
                  <a:lnTo>
                    <a:pt x="816" y="897"/>
                  </a:lnTo>
                  <a:lnTo>
                    <a:pt x="1113" y="673"/>
                  </a:lnTo>
                  <a:lnTo>
                    <a:pt x="1856" y="523"/>
                  </a:lnTo>
                  <a:lnTo>
                    <a:pt x="19819" y="523"/>
                  </a:lnTo>
                  <a:lnTo>
                    <a:pt x="20561" y="673"/>
                  </a:lnTo>
                  <a:lnTo>
                    <a:pt x="20784" y="897"/>
                  </a:lnTo>
                  <a:lnTo>
                    <a:pt x="21006" y="1196"/>
                  </a:lnTo>
                  <a:lnTo>
                    <a:pt x="20635" y="972"/>
                  </a:lnTo>
                  <a:lnTo>
                    <a:pt x="20190" y="897"/>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09" name="Freeform 5983">
              <a:extLst>
                <a:ext uri="{FF2B5EF4-FFF2-40B4-BE49-F238E27FC236}">
                  <a16:creationId xmlns:a16="http://schemas.microsoft.com/office/drawing/2014/main" id="{803500A1-DC74-4855-B18C-7E1D8757927C}"/>
                </a:ext>
              </a:extLst>
            </p:cNvPr>
            <p:cNvSpPr>
              <a:spLocks noChangeArrowheads="1"/>
            </p:cNvSpPr>
            <p:nvPr/>
          </p:nvSpPr>
          <p:spPr bwMode="auto">
            <a:xfrm>
              <a:off x="148914" y="268968"/>
              <a:ext cx="25740" cy="41150"/>
            </a:xfrm>
            <a:custGeom>
              <a:avLst/>
              <a:gdLst>
                <a:gd name="T0" fmla="*/ 15337 w 21600"/>
                <a:gd name="T1" fmla="*/ 39197 h 21600"/>
                <a:gd name="T2" fmla="*/ 15337 w 21600"/>
                <a:gd name="T3" fmla="*/ 39197 h 21600"/>
                <a:gd name="T4" fmla="*/ 15337 w 21600"/>
                <a:gd name="T5" fmla="*/ 39197 h 21600"/>
                <a:gd name="T6" fmla="*/ 15337 w 21600"/>
                <a:gd name="T7" fmla="*/ 3919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90" y="0"/>
                  </a:moveTo>
                  <a:lnTo>
                    <a:pt x="1113" y="0"/>
                  </a:lnTo>
                  <a:lnTo>
                    <a:pt x="891" y="75"/>
                  </a:lnTo>
                  <a:lnTo>
                    <a:pt x="445" y="374"/>
                  </a:lnTo>
                  <a:lnTo>
                    <a:pt x="297" y="523"/>
                  </a:lnTo>
                  <a:lnTo>
                    <a:pt x="223" y="747"/>
                  </a:lnTo>
                  <a:lnTo>
                    <a:pt x="0" y="1121"/>
                  </a:lnTo>
                  <a:lnTo>
                    <a:pt x="0" y="20479"/>
                  </a:lnTo>
                  <a:lnTo>
                    <a:pt x="223" y="20703"/>
                  </a:lnTo>
                  <a:lnTo>
                    <a:pt x="297" y="20927"/>
                  </a:lnTo>
                  <a:lnTo>
                    <a:pt x="445" y="21226"/>
                  </a:lnTo>
                  <a:lnTo>
                    <a:pt x="891" y="21525"/>
                  </a:lnTo>
                  <a:lnTo>
                    <a:pt x="1113" y="21600"/>
                  </a:lnTo>
                  <a:lnTo>
                    <a:pt x="20487" y="21600"/>
                  </a:lnTo>
                  <a:lnTo>
                    <a:pt x="20709" y="21525"/>
                  </a:lnTo>
                  <a:lnTo>
                    <a:pt x="21155" y="21226"/>
                  </a:lnTo>
                  <a:lnTo>
                    <a:pt x="21377" y="20927"/>
                  </a:lnTo>
                  <a:lnTo>
                    <a:pt x="21600" y="20255"/>
                  </a:lnTo>
                  <a:lnTo>
                    <a:pt x="21600" y="1345"/>
                  </a:lnTo>
                  <a:lnTo>
                    <a:pt x="21526" y="1121"/>
                  </a:lnTo>
                  <a:lnTo>
                    <a:pt x="21452" y="747"/>
                  </a:lnTo>
                  <a:lnTo>
                    <a:pt x="21377" y="523"/>
                  </a:lnTo>
                  <a:lnTo>
                    <a:pt x="20709" y="75"/>
                  </a:lnTo>
                  <a:lnTo>
                    <a:pt x="20487" y="0"/>
                  </a:lnTo>
                  <a:lnTo>
                    <a:pt x="20190" y="0"/>
                  </a:lnTo>
                  <a:close/>
                  <a:moveTo>
                    <a:pt x="20190" y="822"/>
                  </a:moveTo>
                  <a:lnTo>
                    <a:pt x="1485" y="822"/>
                  </a:lnTo>
                  <a:lnTo>
                    <a:pt x="1039" y="972"/>
                  </a:lnTo>
                  <a:lnTo>
                    <a:pt x="668" y="1196"/>
                  </a:lnTo>
                  <a:lnTo>
                    <a:pt x="816" y="822"/>
                  </a:lnTo>
                  <a:lnTo>
                    <a:pt x="1113" y="598"/>
                  </a:lnTo>
                  <a:lnTo>
                    <a:pt x="1485" y="448"/>
                  </a:lnTo>
                  <a:lnTo>
                    <a:pt x="20190" y="448"/>
                  </a:lnTo>
                  <a:lnTo>
                    <a:pt x="20561" y="598"/>
                  </a:lnTo>
                  <a:lnTo>
                    <a:pt x="20784" y="822"/>
                  </a:lnTo>
                  <a:lnTo>
                    <a:pt x="21006" y="1196"/>
                  </a:lnTo>
                  <a:lnTo>
                    <a:pt x="20635" y="972"/>
                  </a:lnTo>
                  <a:lnTo>
                    <a:pt x="20190" y="822"/>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0" name="Freeform 5984">
              <a:extLst>
                <a:ext uri="{FF2B5EF4-FFF2-40B4-BE49-F238E27FC236}">
                  <a16:creationId xmlns:a16="http://schemas.microsoft.com/office/drawing/2014/main" id="{9829642E-4396-4366-BC5D-DB60498B2ED7}"/>
                </a:ext>
              </a:extLst>
            </p:cNvPr>
            <p:cNvSpPr>
              <a:spLocks noChangeArrowheads="1"/>
            </p:cNvSpPr>
            <p:nvPr/>
          </p:nvSpPr>
          <p:spPr bwMode="auto">
            <a:xfrm>
              <a:off x="113983" y="196708"/>
              <a:ext cx="34320" cy="56204"/>
            </a:xfrm>
            <a:custGeom>
              <a:avLst/>
              <a:gdLst>
                <a:gd name="T0" fmla="*/ 27265 w 21600"/>
                <a:gd name="T1" fmla="*/ 73122 h 21600"/>
                <a:gd name="T2" fmla="*/ 27265 w 21600"/>
                <a:gd name="T3" fmla="*/ 73122 h 21600"/>
                <a:gd name="T4" fmla="*/ 27265 w 21600"/>
                <a:gd name="T5" fmla="*/ 73122 h 21600"/>
                <a:gd name="T6" fmla="*/ 27265 w 21600"/>
                <a:gd name="T7" fmla="*/ 731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45" y="0"/>
                  </a:moveTo>
                  <a:lnTo>
                    <a:pt x="1119" y="0"/>
                  </a:lnTo>
                  <a:lnTo>
                    <a:pt x="839" y="112"/>
                  </a:lnTo>
                  <a:lnTo>
                    <a:pt x="392" y="448"/>
                  </a:lnTo>
                  <a:lnTo>
                    <a:pt x="224" y="616"/>
                  </a:lnTo>
                  <a:lnTo>
                    <a:pt x="112" y="839"/>
                  </a:lnTo>
                  <a:lnTo>
                    <a:pt x="0" y="1175"/>
                  </a:lnTo>
                  <a:lnTo>
                    <a:pt x="0" y="20481"/>
                  </a:lnTo>
                  <a:lnTo>
                    <a:pt x="224" y="20928"/>
                  </a:lnTo>
                  <a:lnTo>
                    <a:pt x="392" y="21152"/>
                  </a:lnTo>
                  <a:lnTo>
                    <a:pt x="616" y="21376"/>
                  </a:lnTo>
                  <a:lnTo>
                    <a:pt x="839" y="21488"/>
                  </a:lnTo>
                  <a:lnTo>
                    <a:pt x="1119" y="21544"/>
                  </a:lnTo>
                  <a:lnTo>
                    <a:pt x="1343" y="21600"/>
                  </a:lnTo>
                  <a:lnTo>
                    <a:pt x="20145" y="21600"/>
                  </a:lnTo>
                  <a:lnTo>
                    <a:pt x="20425" y="21544"/>
                  </a:lnTo>
                  <a:lnTo>
                    <a:pt x="20649" y="21488"/>
                  </a:lnTo>
                  <a:lnTo>
                    <a:pt x="20928" y="21376"/>
                  </a:lnTo>
                  <a:lnTo>
                    <a:pt x="21152" y="21152"/>
                  </a:lnTo>
                  <a:lnTo>
                    <a:pt x="21320" y="20928"/>
                  </a:lnTo>
                  <a:lnTo>
                    <a:pt x="21432" y="20705"/>
                  </a:lnTo>
                  <a:lnTo>
                    <a:pt x="21488" y="20481"/>
                  </a:lnTo>
                  <a:lnTo>
                    <a:pt x="21600" y="20145"/>
                  </a:lnTo>
                  <a:lnTo>
                    <a:pt x="21600" y="1399"/>
                  </a:lnTo>
                  <a:lnTo>
                    <a:pt x="21488" y="1175"/>
                  </a:lnTo>
                  <a:lnTo>
                    <a:pt x="21432" y="839"/>
                  </a:lnTo>
                  <a:lnTo>
                    <a:pt x="21320" y="616"/>
                  </a:lnTo>
                  <a:lnTo>
                    <a:pt x="21152" y="448"/>
                  </a:lnTo>
                  <a:lnTo>
                    <a:pt x="20928" y="280"/>
                  </a:lnTo>
                  <a:lnTo>
                    <a:pt x="20649" y="112"/>
                  </a:lnTo>
                  <a:lnTo>
                    <a:pt x="20425" y="0"/>
                  </a:lnTo>
                  <a:lnTo>
                    <a:pt x="20145" y="0"/>
                  </a:lnTo>
                  <a:close/>
                  <a:moveTo>
                    <a:pt x="20145" y="895"/>
                  </a:moveTo>
                  <a:lnTo>
                    <a:pt x="1175" y="895"/>
                  </a:lnTo>
                  <a:lnTo>
                    <a:pt x="951" y="951"/>
                  </a:lnTo>
                  <a:lnTo>
                    <a:pt x="783" y="1119"/>
                  </a:lnTo>
                  <a:lnTo>
                    <a:pt x="616" y="1231"/>
                  </a:lnTo>
                  <a:lnTo>
                    <a:pt x="783" y="895"/>
                  </a:lnTo>
                  <a:lnTo>
                    <a:pt x="1063" y="672"/>
                  </a:lnTo>
                  <a:lnTo>
                    <a:pt x="1343" y="560"/>
                  </a:lnTo>
                  <a:lnTo>
                    <a:pt x="1791" y="504"/>
                  </a:lnTo>
                  <a:lnTo>
                    <a:pt x="19753" y="504"/>
                  </a:lnTo>
                  <a:lnTo>
                    <a:pt x="20145" y="560"/>
                  </a:lnTo>
                  <a:lnTo>
                    <a:pt x="20481" y="672"/>
                  </a:lnTo>
                  <a:lnTo>
                    <a:pt x="20817" y="895"/>
                  </a:lnTo>
                  <a:lnTo>
                    <a:pt x="20984" y="1231"/>
                  </a:lnTo>
                  <a:lnTo>
                    <a:pt x="20817" y="1119"/>
                  </a:lnTo>
                  <a:lnTo>
                    <a:pt x="20537" y="951"/>
                  </a:lnTo>
                  <a:lnTo>
                    <a:pt x="20369" y="895"/>
                  </a:lnTo>
                  <a:lnTo>
                    <a:pt x="20145" y="895"/>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1" name="Freeform 5985">
              <a:extLst>
                <a:ext uri="{FF2B5EF4-FFF2-40B4-BE49-F238E27FC236}">
                  <a16:creationId xmlns:a16="http://schemas.microsoft.com/office/drawing/2014/main" id="{B3A0B0D7-CDA4-43C5-9197-686222B736F0}"/>
                </a:ext>
              </a:extLst>
            </p:cNvPr>
            <p:cNvSpPr>
              <a:spLocks noChangeArrowheads="1"/>
            </p:cNvSpPr>
            <p:nvPr/>
          </p:nvSpPr>
          <p:spPr bwMode="auto">
            <a:xfrm>
              <a:off x="113983" y="255921"/>
              <a:ext cx="34320" cy="55201"/>
            </a:xfrm>
            <a:custGeom>
              <a:avLst/>
              <a:gdLst>
                <a:gd name="T0" fmla="*/ 27265 w 21600"/>
                <a:gd name="T1" fmla="*/ 70537 h 21600"/>
                <a:gd name="T2" fmla="*/ 27265 w 21600"/>
                <a:gd name="T3" fmla="*/ 70537 h 21600"/>
                <a:gd name="T4" fmla="*/ 27265 w 21600"/>
                <a:gd name="T5" fmla="*/ 70537 h 21600"/>
                <a:gd name="T6" fmla="*/ 27265 w 21600"/>
                <a:gd name="T7" fmla="*/ 7053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145" y="0"/>
                  </a:moveTo>
                  <a:lnTo>
                    <a:pt x="1119" y="0"/>
                  </a:lnTo>
                  <a:lnTo>
                    <a:pt x="839" y="168"/>
                  </a:lnTo>
                  <a:lnTo>
                    <a:pt x="616" y="280"/>
                  </a:lnTo>
                  <a:lnTo>
                    <a:pt x="392" y="448"/>
                  </a:lnTo>
                  <a:lnTo>
                    <a:pt x="224" y="616"/>
                  </a:lnTo>
                  <a:lnTo>
                    <a:pt x="112" y="839"/>
                  </a:lnTo>
                  <a:lnTo>
                    <a:pt x="0" y="1175"/>
                  </a:lnTo>
                  <a:lnTo>
                    <a:pt x="0" y="20481"/>
                  </a:lnTo>
                  <a:lnTo>
                    <a:pt x="224" y="20928"/>
                  </a:lnTo>
                  <a:lnTo>
                    <a:pt x="392" y="21208"/>
                  </a:lnTo>
                  <a:lnTo>
                    <a:pt x="616" y="21376"/>
                  </a:lnTo>
                  <a:lnTo>
                    <a:pt x="839" y="21488"/>
                  </a:lnTo>
                  <a:lnTo>
                    <a:pt x="1119" y="21544"/>
                  </a:lnTo>
                  <a:lnTo>
                    <a:pt x="1343" y="21600"/>
                  </a:lnTo>
                  <a:lnTo>
                    <a:pt x="20145" y="21600"/>
                  </a:lnTo>
                  <a:lnTo>
                    <a:pt x="20425" y="21544"/>
                  </a:lnTo>
                  <a:lnTo>
                    <a:pt x="20649" y="21488"/>
                  </a:lnTo>
                  <a:lnTo>
                    <a:pt x="20928" y="21376"/>
                  </a:lnTo>
                  <a:lnTo>
                    <a:pt x="21152" y="21208"/>
                  </a:lnTo>
                  <a:lnTo>
                    <a:pt x="21320" y="20928"/>
                  </a:lnTo>
                  <a:lnTo>
                    <a:pt x="21432" y="20705"/>
                  </a:lnTo>
                  <a:lnTo>
                    <a:pt x="21488" y="20481"/>
                  </a:lnTo>
                  <a:lnTo>
                    <a:pt x="21600" y="20145"/>
                  </a:lnTo>
                  <a:lnTo>
                    <a:pt x="21600" y="1399"/>
                  </a:lnTo>
                  <a:lnTo>
                    <a:pt x="21488" y="1175"/>
                  </a:lnTo>
                  <a:lnTo>
                    <a:pt x="21432" y="839"/>
                  </a:lnTo>
                  <a:lnTo>
                    <a:pt x="21320" y="616"/>
                  </a:lnTo>
                  <a:lnTo>
                    <a:pt x="21152" y="448"/>
                  </a:lnTo>
                  <a:lnTo>
                    <a:pt x="20928" y="280"/>
                  </a:lnTo>
                  <a:lnTo>
                    <a:pt x="20649" y="168"/>
                  </a:lnTo>
                  <a:lnTo>
                    <a:pt x="20425" y="0"/>
                  </a:lnTo>
                  <a:lnTo>
                    <a:pt x="20145" y="0"/>
                  </a:lnTo>
                  <a:close/>
                  <a:moveTo>
                    <a:pt x="20145" y="951"/>
                  </a:moveTo>
                  <a:lnTo>
                    <a:pt x="1175" y="951"/>
                  </a:lnTo>
                  <a:lnTo>
                    <a:pt x="951" y="1007"/>
                  </a:lnTo>
                  <a:lnTo>
                    <a:pt x="616" y="1231"/>
                  </a:lnTo>
                  <a:lnTo>
                    <a:pt x="783" y="951"/>
                  </a:lnTo>
                  <a:lnTo>
                    <a:pt x="1063" y="672"/>
                  </a:lnTo>
                  <a:lnTo>
                    <a:pt x="1343" y="560"/>
                  </a:lnTo>
                  <a:lnTo>
                    <a:pt x="1791" y="504"/>
                  </a:lnTo>
                  <a:lnTo>
                    <a:pt x="19753" y="504"/>
                  </a:lnTo>
                  <a:lnTo>
                    <a:pt x="20145" y="560"/>
                  </a:lnTo>
                  <a:lnTo>
                    <a:pt x="20481" y="672"/>
                  </a:lnTo>
                  <a:lnTo>
                    <a:pt x="20817" y="951"/>
                  </a:lnTo>
                  <a:lnTo>
                    <a:pt x="20984" y="1231"/>
                  </a:lnTo>
                  <a:lnTo>
                    <a:pt x="20817" y="1119"/>
                  </a:lnTo>
                  <a:lnTo>
                    <a:pt x="20537" y="1007"/>
                  </a:lnTo>
                  <a:lnTo>
                    <a:pt x="20369"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2" name="Freeform 5986">
              <a:extLst>
                <a:ext uri="{FF2B5EF4-FFF2-40B4-BE49-F238E27FC236}">
                  <a16:creationId xmlns:a16="http://schemas.microsoft.com/office/drawing/2014/main" id="{FF8D071F-5FEA-479F-8130-BA27B205930F}"/>
                </a:ext>
              </a:extLst>
            </p:cNvPr>
            <p:cNvSpPr>
              <a:spLocks noChangeArrowheads="1"/>
            </p:cNvSpPr>
            <p:nvPr/>
          </p:nvSpPr>
          <p:spPr bwMode="auto">
            <a:xfrm>
              <a:off x="256769" y="198715"/>
              <a:ext cx="33707" cy="55201"/>
            </a:xfrm>
            <a:custGeom>
              <a:avLst/>
              <a:gdLst>
                <a:gd name="T0" fmla="*/ 26301 w 21600"/>
                <a:gd name="T1" fmla="*/ 70537 h 21600"/>
                <a:gd name="T2" fmla="*/ 26301 w 21600"/>
                <a:gd name="T3" fmla="*/ 70537 h 21600"/>
                <a:gd name="T4" fmla="*/ 26301 w 21600"/>
                <a:gd name="T5" fmla="*/ 70537 h 21600"/>
                <a:gd name="T6" fmla="*/ 26301 w 21600"/>
                <a:gd name="T7" fmla="*/ 7053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01" y="0"/>
                  </a:moveTo>
                  <a:lnTo>
                    <a:pt x="1455" y="0"/>
                  </a:lnTo>
                  <a:lnTo>
                    <a:pt x="895" y="112"/>
                  </a:lnTo>
                  <a:lnTo>
                    <a:pt x="672" y="224"/>
                  </a:lnTo>
                  <a:lnTo>
                    <a:pt x="448" y="448"/>
                  </a:lnTo>
                  <a:lnTo>
                    <a:pt x="112" y="895"/>
                  </a:lnTo>
                  <a:lnTo>
                    <a:pt x="56" y="1119"/>
                  </a:lnTo>
                  <a:lnTo>
                    <a:pt x="0" y="1455"/>
                  </a:lnTo>
                  <a:lnTo>
                    <a:pt x="0" y="20201"/>
                  </a:lnTo>
                  <a:lnTo>
                    <a:pt x="56" y="20425"/>
                  </a:lnTo>
                  <a:lnTo>
                    <a:pt x="112" y="20761"/>
                  </a:lnTo>
                  <a:lnTo>
                    <a:pt x="280" y="20984"/>
                  </a:lnTo>
                  <a:lnTo>
                    <a:pt x="448" y="21152"/>
                  </a:lnTo>
                  <a:lnTo>
                    <a:pt x="895" y="21488"/>
                  </a:lnTo>
                  <a:lnTo>
                    <a:pt x="1175" y="21600"/>
                  </a:lnTo>
                  <a:lnTo>
                    <a:pt x="20481" y="21600"/>
                  </a:lnTo>
                  <a:lnTo>
                    <a:pt x="20761" y="21488"/>
                  </a:lnTo>
                  <a:lnTo>
                    <a:pt x="21208" y="21152"/>
                  </a:lnTo>
                  <a:lnTo>
                    <a:pt x="21376" y="20984"/>
                  </a:lnTo>
                  <a:lnTo>
                    <a:pt x="21488" y="20761"/>
                  </a:lnTo>
                  <a:lnTo>
                    <a:pt x="21600" y="20425"/>
                  </a:lnTo>
                  <a:lnTo>
                    <a:pt x="21600" y="1119"/>
                  </a:lnTo>
                  <a:lnTo>
                    <a:pt x="21376" y="672"/>
                  </a:lnTo>
                  <a:lnTo>
                    <a:pt x="21208" y="448"/>
                  </a:lnTo>
                  <a:lnTo>
                    <a:pt x="20984" y="224"/>
                  </a:lnTo>
                  <a:lnTo>
                    <a:pt x="20761" y="112"/>
                  </a:lnTo>
                  <a:lnTo>
                    <a:pt x="20201" y="0"/>
                  </a:lnTo>
                  <a:close/>
                  <a:moveTo>
                    <a:pt x="20145" y="951"/>
                  </a:moveTo>
                  <a:lnTo>
                    <a:pt x="1287" y="951"/>
                  </a:lnTo>
                  <a:lnTo>
                    <a:pt x="1063" y="1007"/>
                  </a:lnTo>
                  <a:lnTo>
                    <a:pt x="783" y="1119"/>
                  </a:lnTo>
                  <a:lnTo>
                    <a:pt x="616" y="1231"/>
                  </a:lnTo>
                  <a:lnTo>
                    <a:pt x="839" y="951"/>
                  </a:lnTo>
                  <a:lnTo>
                    <a:pt x="1119" y="727"/>
                  </a:lnTo>
                  <a:lnTo>
                    <a:pt x="1455" y="560"/>
                  </a:lnTo>
                  <a:lnTo>
                    <a:pt x="20201" y="560"/>
                  </a:lnTo>
                  <a:lnTo>
                    <a:pt x="20537" y="727"/>
                  </a:lnTo>
                  <a:lnTo>
                    <a:pt x="20817" y="951"/>
                  </a:lnTo>
                  <a:lnTo>
                    <a:pt x="21040" y="1231"/>
                  </a:lnTo>
                  <a:lnTo>
                    <a:pt x="20817" y="1119"/>
                  </a:lnTo>
                  <a:lnTo>
                    <a:pt x="20649" y="1007"/>
                  </a:lnTo>
                  <a:lnTo>
                    <a:pt x="20425"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3" name="Freeform 5987">
              <a:extLst>
                <a:ext uri="{FF2B5EF4-FFF2-40B4-BE49-F238E27FC236}">
                  <a16:creationId xmlns:a16="http://schemas.microsoft.com/office/drawing/2014/main" id="{1EEBC93E-D43E-45EC-ADD3-962C8F2C52EB}"/>
                </a:ext>
              </a:extLst>
            </p:cNvPr>
            <p:cNvSpPr>
              <a:spLocks noChangeArrowheads="1"/>
            </p:cNvSpPr>
            <p:nvPr/>
          </p:nvSpPr>
          <p:spPr bwMode="auto">
            <a:xfrm>
              <a:off x="220614" y="256924"/>
              <a:ext cx="33706" cy="55201"/>
            </a:xfrm>
            <a:custGeom>
              <a:avLst/>
              <a:gdLst>
                <a:gd name="T0" fmla="*/ 26298 w 21600"/>
                <a:gd name="T1" fmla="*/ 70537 h 21600"/>
                <a:gd name="T2" fmla="*/ 26298 w 21600"/>
                <a:gd name="T3" fmla="*/ 70537 h 21600"/>
                <a:gd name="T4" fmla="*/ 26298 w 21600"/>
                <a:gd name="T5" fmla="*/ 70537 h 21600"/>
                <a:gd name="T6" fmla="*/ 26298 w 21600"/>
                <a:gd name="T7" fmla="*/ 7053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01" y="0"/>
                  </a:moveTo>
                  <a:lnTo>
                    <a:pt x="1455" y="0"/>
                  </a:lnTo>
                  <a:lnTo>
                    <a:pt x="1119" y="56"/>
                  </a:lnTo>
                  <a:lnTo>
                    <a:pt x="895" y="112"/>
                  </a:lnTo>
                  <a:lnTo>
                    <a:pt x="672" y="224"/>
                  </a:lnTo>
                  <a:lnTo>
                    <a:pt x="392" y="448"/>
                  </a:lnTo>
                  <a:lnTo>
                    <a:pt x="224" y="672"/>
                  </a:lnTo>
                  <a:lnTo>
                    <a:pt x="112" y="895"/>
                  </a:lnTo>
                  <a:lnTo>
                    <a:pt x="0" y="1455"/>
                  </a:lnTo>
                  <a:lnTo>
                    <a:pt x="0" y="20201"/>
                  </a:lnTo>
                  <a:lnTo>
                    <a:pt x="56" y="20425"/>
                  </a:lnTo>
                  <a:lnTo>
                    <a:pt x="112" y="20761"/>
                  </a:lnTo>
                  <a:lnTo>
                    <a:pt x="224" y="20984"/>
                  </a:lnTo>
                  <a:lnTo>
                    <a:pt x="392" y="21152"/>
                  </a:lnTo>
                  <a:lnTo>
                    <a:pt x="672" y="21376"/>
                  </a:lnTo>
                  <a:lnTo>
                    <a:pt x="1119" y="21600"/>
                  </a:lnTo>
                  <a:lnTo>
                    <a:pt x="20425" y="21600"/>
                  </a:lnTo>
                  <a:lnTo>
                    <a:pt x="20761" y="21488"/>
                  </a:lnTo>
                  <a:lnTo>
                    <a:pt x="20984" y="21376"/>
                  </a:lnTo>
                  <a:lnTo>
                    <a:pt x="21152" y="21152"/>
                  </a:lnTo>
                  <a:lnTo>
                    <a:pt x="21320" y="20984"/>
                  </a:lnTo>
                  <a:lnTo>
                    <a:pt x="21600" y="20425"/>
                  </a:lnTo>
                  <a:lnTo>
                    <a:pt x="21600" y="1175"/>
                  </a:lnTo>
                  <a:lnTo>
                    <a:pt x="21432" y="895"/>
                  </a:lnTo>
                  <a:lnTo>
                    <a:pt x="21320" y="672"/>
                  </a:lnTo>
                  <a:lnTo>
                    <a:pt x="20984" y="224"/>
                  </a:lnTo>
                  <a:lnTo>
                    <a:pt x="20761" y="112"/>
                  </a:lnTo>
                  <a:lnTo>
                    <a:pt x="20425" y="56"/>
                  </a:lnTo>
                  <a:lnTo>
                    <a:pt x="20201" y="0"/>
                  </a:lnTo>
                  <a:close/>
                  <a:moveTo>
                    <a:pt x="20145" y="951"/>
                  </a:moveTo>
                  <a:lnTo>
                    <a:pt x="1231" y="951"/>
                  </a:lnTo>
                  <a:lnTo>
                    <a:pt x="783" y="1063"/>
                  </a:lnTo>
                  <a:lnTo>
                    <a:pt x="616" y="1231"/>
                  </a:lnTo>
                  <a:lnTo>
                    <a:pt x="839" y="951"/>
                  </a:lnTo>
                  <a:lnTo>
                    <a:pt x="1063" y="727"/>
                  </a:lnTo>
                  <a:lnTo>
                    <a:pt x="1455" y="560"/>
                  </a:lnTo>
                  <a:lnTo>
                    <a:pt x="20201" y="560"/>
                  </a:lnTo>
                  <a:lnTo>
                    <a:pt x="20537" y="727"/>
                  </a:lnTo>
                  <a:lnTo>
                    <a:pt x="20817" y="951"/>
                  </a:lnTo>
                  <a:lnTo>
                    <a:pt x="21040" y="1231"/>
                  </a:lnTo>
                  <a:lnTo>
                    <a:pt x="20873" y="1063"/>
                  </a:lnTo>
                  <a:lnTo>
                    <a:pt x="20593" y="1007"/>
                  </a:lnTo>
                  <a:lnTo>
                    <a:pt x="20369"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4" name="Freeform 5988">
              <a:extLst>
                <a:ext uri="{FF2B5EF4-FFF2-40B4-BE49-F238E27FC236}">
                  <a16:creationId xmlns:a16="http://schemas.microsoft.com/office/drawing/2014/main" id="{F09BE73A-9F66-4BE6-A37C-F6DFD5BACA00}"/>
                </a:ext>
              </a:extLst>
            </p:cNvPr>
            <p:cNvSpPr>
              <a:spLocks noChangeArrowheads="1"/>
            </p:cNvSpPr>
            <p:nvPr/>
          </p:nvSpPr>
          <p:spPr bwMode="auto">
            <a:xfrm>
              <a:off x="256769" y="256924"/>
              <a:ext cx="33707" cy="55201"/>
            </a:xfrm>
            <a:custGeom>
              <a:avLst/>
              <a:gdLst>
                <a:gd name="T0" fmla="*/ 26301 w 21600"/>
                <a:gd name="T1" fmla="*/ 70537 h 21600"/>
                <a:gd name="T2" fmla="*/ 26301 w 21600"/>
                <a:gd name="T3" fmla="*/ 70537 h 21600"/>
                <a:gd name="T4" fmla="*/ 26301 w 21600"/>
                <a:gd name="T5" fmla="*/ 70537 h 21600"/>
                <a:gd name="T6" fmla="*/ 26301 w 21600"/>
                <a:gd name="T7" fmla="*/ 7053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01" y="0"/>
                  </a:moveTo>
                  <a:lnTo>
                    <a:pt x="1455" y="0"/>
                  </a:lnTo>
                  <a:lnTo>
                    <a:pt x="895" y="112"/>
                  </a:lnTo>
                  <a:lnTo>
                    <a:pt x="672" y="224"/>
                  </a:lnTo>
                  <a:lnTo>
                    <a:pt x="448" y="448"/>
                  </a:lnTo>
                  <a:lnTo>
                    <a:pt x="112" y="895"/>
                  </a:lnTo>
                  <a:lnTo>
                    <a:pt x="0" y="1455"/>
                  </a:lnTo>
                  <a:lnTo>
                    <a:pt x="0" y="20201"/>
                  </a:lnTo>
                  <a:lnTo>
                    <a:pt x="56" y="20425"/>
                  </a:lnTo>
                  <a:lnTo>
                    <a:pt x="112" y="20761"/>
                  </a:lnTo>
                  <a:lnTo>
                    <a:pt x="280" y="20984"/>
                  </a:lnTo>
                  <a:lnTo>
                    <a:pt x="672" y="21376"/>
                  </a:lnTo>
                  <a:lnTo>
                    <a:pt x="895" y="21488"/>
                  </a:lnTo>
                  <a:lnTo>
                    <a:pt x="1175" y="21600"/>
                  </a:lnTo>
                  <a:lnTo>
                    <a:pt x="20481" y="21600"/>
                  </a:lnTo>
                  <a:lnTo>
                    <a:pt x="20761" y="21488"/>
                  </a:lnTo>
                  <a:lnTo>
                    <a:pt x="20984" y="21376"/>
                  </a:lnTo>
                  <a:lnTo>
                    <a:pt x="21376" y="20984"/>
                  </a:lnTo>
                  <a:lnTo>
                    <a:pt x="21488" y="20761"/>
                  </a:lnTo>
                  <a:lnTo>
                    <a:pt x="21600" y="20425"/>
                  </a:lnTo>
                  <a:lnTo>
                    <a:pt x="21600" y="1175"/>
                  </a:lnTo>
                  <a:lnTo>
                    <a:pt x="21488" y="895"/>
                  </a:lnTo>
                  <a:lnTo>
                    <a:pt x="21376" y="672"/>
                  </a:lnTo>
                  <a:lnTo>
                    <a:pt x="21208" y="448"/>
                  </a:lnTo>
                  <a:lnTo>
                    <a:pt x="20984" y="224"/>
                  </a:lnTo>
                  <a:lnTo>
                    <a:pt x="20761" y="112"/>
                  </a:lnTo>
                  <a:lnTo>
                    <a:pt x="20201" y="0"/>
                  </a:lnTo>
                  <a:close/>
                  <a:moveTo>
                    <a:pt x="20145" y="951"/>
                  </a:moveTo>
                  <a:lnTo>
                    <a:pt x="1287" y="951"/>
                  </a:lnTo>
                  <a:lnTo>
                    <a:pt x="1063" y="1007"/>
                  </a:lnTo>
                  <a:lnTo>
                    <a:pt x="783" y="1063"/>
                  </a:lnTo>
                  <a:lnTo>
                    <a:pt x="616" y="1231"/>
                  </a:lnTo>
                  <a:lnTo>
                    <a:pt x="839" y="951"/>
                  </a:lnTo>
                  <a:lnTo>
                    <a:pt x="1119" y="727"/>
                  </a:lnTo>
                  <a:lnTo>
                    <a:pt x="1455" y="560"/>
                  </a:lnTo>
                  <a:lnTo>
                    <a:pt x="20201" y="560"/>
                  </a:lnTo>
                  <a:lnTo>
                    <a:pt x="20537" y="727"/>
                  </a:lnTo>
                  <a:lnTo>
                    <a:pt x="20817" y="951"/>
                  </a:lnTo>
                  <a:lnTo>
                    <a:pt x="21040" y="1231"/>
                  </a:lnTo>
                  <a:lnTo>
                    <a:pt x="20817" y="1063"/>
                  </a:lnTo>
                  <a:lnTo>
                    <a:pt x="20649" y="1007"/>
                  </a:lnTo>
                  <a:lnTo>
                    <a:pt x="20425" y="951"/>
                  </a:lnTo>
                  <a:lnTo>
                    <a:pt x="20145"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5" name="Freeform 5989">
              <a:extLst>
                <a:ext uri="{FF2B5EF4-FFF2-40B4-BE49-F238E27FC236}">
                  <a16:creationId xmlns:a16="http://schemas.microsoft.com/office/drawing/2014/main" id="{71AEB2E8-3CDE-4B75-846B-D79CD0D3CF69}"/>
                </a:ext>
              </a:extLst>
            </p:cNvPr>
            <p:cNvSpPr>
              <a:spLocks noChangeArrowheads="1"/>
            </p:cNvSpPr>
            <p:nvPr/>
          </p:nvSpPr>
          <p:spPr bwMode="auto">
            <a:xfrm>
              <a:off x="78440" y="196708"/>
              <a:ext cx="33707" cy="56204"/>
            </a:xfrm>
            <a:custGeom>
              <a:avLst/>
              <a:gdLst>
                <a:gd name="T0" fmla="*/ 26301 w 21600"/>
                <a:gd name="T1" fmla="*/ 73122 h 21600"/>
                <a:gd name="T2" fmla="*/ 26301 w 21600"/>
                <a:gd name="T3" fmla="*/ 73122 h 21600"/>
                <a:gd name="T4" fmla="*/ 26301 w 21600"/>
                <a:gd name="T5" fmla="*/ 73122 h 21600"/>
                <a:gd name="T6" fmla="*/ 26301 w 21600"/>
                <a:gd name="T7" fmla="*/ 731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54" y="0"/>
                  </a:moveTo>
                  <a:lnTo>
                    <a:pt x="1122" y="0"/>
                  </a:lnTo>
                  <a:lnTo>
                    <a:pt x="898" y="112"/>
                  </a:lnTo>
                  <a:lnTo>
                    <a:pt x="617" y="280"/>
                  </a:lnTo>
                  <a:lnTo>
                    <a:pt x="393" y="448"/>
                  </a:lnTo>
                  <a:lnTo>
                    <a:pt x="224" y="616"/>
                  </a:lnTo>
                  <a:lnTo>
                    <a:pt x="112" y="839"/>
                  </a:lnTo>
                  <a:lnTo>
                    <a:pt x="56" y="1175"/>
                  </a:lnTo>
                  <a:lnTo>
                    <a:pt x="0" y="1399"/>
                  </a:lnTo>
                  <a:lnTo>
                    <a:pt x="0" y="20145"/>
                  </a:lnTo>
                  <a:lnTo>
                    <a:pt x="56" y="20481"/>
                  </a:lnTo>
                  <a:lnTo>
                    <a:pt x="112" y="20705"/>
                  </a:lnTo>
                  <a:lnTo>
                    <a:pt x="224" y="20928"/>
                  </a:lnTo>
                  <a:lnTo>
                    <a:pt x="393" y="21152"/>
                  </a:lnTo>
                  <a:lnTo>
                    <a:pt x="617" y="21376"/>
                  </a:lnTo>
                  <a:lnTo>
                    <a:pt x="898" y="21488"/>
                  </a:lnTo>
                  <a:lnTo>
                    <a:pt x="1122" y="21544"/>
                  </a:lnTo>
                  <a:lnTo>
                    <a:pt x="1403" y="21600"/>
                  </a:lnTo>
                  <a:lnTo>
                    <a:pt x="20254" y="21600"/>
                  </a:lnTo>
                  <a:lnTo>
                    <a:pt x="20478" y="21544"/>
                  </a:lnTo>
                  <a:lnTo>
                    <a:pt x="20758" y="21488"/>
                  </a:lnTo>
                  <a:lnTo>
                    <a:pt x="21039" y="21376"/>
                  </a:lnTo>
                  <a:lnTo>
                    <a:pt x="21376" y="20928"/>
                  </a:lnTo>
                  <a:lnTo>
                    <a:pt x="21600" y="20481"/>
                  </a:lnTo>
                  <a:lnTo>
                    <a:pt x="21600" y="1175"/>
                  </a:lnTo>
                  <a:lnTo>
                    <a:pt x="21488" y="839"/>
                  </a:lnTo>
                  <a:lnTo>
                    <a:pt x="21376" y="616"/>
                  </a:lnTo>
                  <a:lnTo>
                    <a:pt x="21039" y="280"/>
                  </a:lnTo>
                  <a:lnTo>
                    <a:pt x="20758" y="112"/>
                  </a:lnTo>
                  <a:lnTo>
                    <a:pt x="20478" y="0"/>
                  </a:lnTo>
                  <a:lnTo>
                    <a:pt x="20254" y="0"/>
                  </a:lnTo>
                  <a:close/>
                  <a:moveTo>
                    <a:pt x="20197" y="895"/>
                  </a:moveTo>
                  <a:lnTo>
                    <a:pt x="1234" y="895"/>
                  </a:lnTo>
                  <a:lnTo>
                    <a:pt x="1010" y="951"/>
                  </a:lnTo>
                  <a:lnTo>
                    <a:pt x="729" y="1119"/>
                  </a:lnTo>
                  <a:lnTo>
                    <a:pt x="561" y="1231"/>
                  </a:lnTo>
                  <a:lnTo>
                    <a:pt x="842" y="895"/>
                  </a:lnTo>
                  <a:lnTo>
                    <a:pt x="1066" y="672"/>
                  </a:lnTo>
                  <a:lnTo>
                    <a:pt x="1403" y="560"/>
                  </a:lnTo>
                  <a:lnTo>
                    <a:pt x="1795" y="504"/>
                  </a:lnTo>
                  <a:lnTo>
                    <a:pt x="19861" y="504"/>
                  </a:lnTo>
                  <a:lnTo>
                    <a:pt x="20254" y="560"/>
                  </a:lnTo>
                  <a:lnTo>
                    <a:pt x="20534" y="672"/>
                  </a:lnTo>
                  <a:lnTo>
                    <a:pt x="20815" y="895"/>
                  </a:lnTo>
                  <a:lnTo>
                    <a:pt x="21095" y="1231"/>
                  </a:lnTo>
                  <a:lnTo>
                    <a:pt x="20815" y="1119"/>
                  </a:lnTo>
                  <a:lnTo>
                    <a:pt x="20646" y="951"/>
                  </a:lnTo>
                  <a:lnTo>
                    <a:pt x="20422" y="895"/>
                  </a:lnTo>
                  <a:lnTo>
                    <a:pt x="20197" y="895"/>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6" name="Freeform 5990">
              <a:extLst>
                <a:ext uri="{FF2B5EF4-FFF2-40B4-BE49-F238E27FC236}">
                  <a16:creationId xmlns:a16="http://schemas.microsoft.com/office/drawing/2014/main" id="{8D1973CB-5BDE-4BDD-A784-3C5C0A2BB661}"/>
                </a:ext>
              </a:extLst>
            </p:cNvPr>
            <p:cNvSpPr>
              <a:spLocks noChangeArrowheads="1"/>
            </p:cNvSpPr>
            <p:nvPr/>
          </p:nvSpPr>
          <p:spPr bwMode="auto">
            <a:xfrm>
              <a:off x="78440" y="139502"/>
              <a:ext cx="33707" cy="55201"/>
            </a:xfrm>
            <a:custGeom>
              <a:avLst/>
              <a:gdLst>
                <a:gd name="T0" fmla="*/ 26301 w 21600"/>
                <a:gd name="T1" fmla="*/ 70537 h 21600"/>
                <a:gd name="T2" fmla="*/ 26301 w 21600"/>
                <a:gd name="T3" fmla="*/ 70537 h 21600"/>
                <a:gd name="T4" fmla="*/ 26301 w 21600"/>
                <a:gd name="T5" fmla="*/ 70537 h 21600"/>
                <a:gd name="T6" fmla="*/ 26301 w 21600"/>
                <a:gd name="T7" fmla="*/ 7053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54" y="0"/>
                  </a:moveTo>
                  <a:lnTo>
                    <a:pt x="1403" y="0"/>
                  </a:lnTo>
                  <a:lnTo>
                    <a:pt x="1122" y="56"/>
                  </a:lnTo>
                  <a:lnTo>
                    <a:pt x="898" y="168"/>
                  </a:lnTo>
                  <a:lnTo>
                    <a:pt x="617" y="280"/>
                  </a:lnTo>
                  <a:lnTo>
                    <a:pt x="393" y="448"/>
                  </a:lnTo>
                  <a:lnTo>
                    <a:pt x="224" y="672"/>
                  </a:lnTo>
                  <a:lnTo>
                    <a:pt x="112" y="895"/>
                  </a:lnTo>
                  <a:lnTo>
                    <a:pt x="0" y="1455"/>
                  </a:lnTo>
                  <a:lnTo>
                    <a:pt x="0" y="20201"/>
                  </a:lnTo>
                  <a:lnTo>
                    <a:pt x="112" y="20761"/>
                  </a:lnTo>
                  <a:lnTo>
                    <a:pt x="224" y="20984"/>
                  </a:lnTo>
                  <a:lnTo>
                    <a:pt x="393" y="21208"/>
                  </a:lnTo>
                  <a:lnTo>
                    <a:pt x="617" y="21376"/>
                  </a:lnTo>
                  <a:lnTo>
                    <a:pt x="898" y="21488"/>
                  </a:lnTo>
                  <a:lnTo>
                    <a:pt x="1122" y="21600"/>
                  </a:lnTo>
                  <a:lnTo>
                    <a:pt x="20478" y="21600"/>
                  </a:lnTo>
                  <a:lnTo>
                    <a:pt x="21039" y="21376"/>
                  </a:lnTo>
                  <a:lnTo>
                    <a:pt x="21207" y="21208"/>
                  </a:lnTo>
                  <a:lnTo>
                    <a:pt x="21376" y="20984"/>
                  </a:lnTo>
                  <a:lnTo>
                    <a:pt x="21488" y="20761"/>
                  </a:lnTo>
                  <a:lnTo>
                    <a:pt x="21600" y="20481"/>
                  </a:lnTo>
                  <a:lnTo>
                    <a:pt x="21600" y="1175"/>
                  </a:lnTo>
                  <a:lnTo>
                    <a:pt x="21488" y="895"/>
                  </a:lnTo>
                  <a:lnTo>
                    <a:pt x="21376" y="672"/>
                  </a:lnTo>
                  <a:lnTo>
                    <a:pt x="21207" y="448"/>
                  </a:lnTo>
                  <a:lnTo>
                    <a:pt x="21039" y="280"/>
                  </a:lnTo>
                  <a:lnTo>
                    <a:pt x="20478" y="56"/>
                  </a:lnTo>
                  <a:lnTo>
                    <a:pt x="20254" y="0"/>
                  </a:lnTo>
                  <a:close/>
                  <a:moveTo>
                    <a:pt x="20197" y="1007"/>
                  </a:moveTo>
                  <a:lnTo>
                    <a:pt x="1234" y="1007"/>
                  </a:lnTo>
                  <a:lnTo>
                    <a:pt x="1010" y="1063"/>
                  </a:lnTo>
                  <a:lnTo>
                    <a:pt x="729" y="1119"/>
                  </a:lnTo>
                  <a:lnTo>
                    <a:pt x="561" y="1231"/>
                  </a:lnTo>
                  <a:lnTo>
                    <a:pt x="842" y="1007"/>
                  </a:lnTo>
                  <a:lnTo>
                    <a:pt x="1066" y="727"/>
                  </a:lnTo>
                  <a:lnTo>
                    <a:pt x="1403" y="560"/>
                  </a:lnTo>
                  <a:lnTo>
                    <a:pt x="20254" y="560"/>
                  </a:lnTo>
                  <a:lnTo>
                    <a:pt x="20534" y="727"/>
                  </a:lnTo>
                  <a:lnTo>
                    <a:pt x="20815" y="1007"/>
                  </a:lnTo>
                  <a:lnTo>
                    <a:pt x="21095" y="1231"/>
                  </a:lnTo>
                  <a:lnTo>
                    <a:pt x="20815" y="1119"/>
                  </a:lnTo>
                  <a:lnTo>
                    <a:pt x="20646" y="1063"/>
                  </a:lnTo>
                  <a:lnTo>
                    <a:pt x="20422" y="1007"/>
                  </a:lnTo>
                  <a:lnTo>
                    <a:pt x="20197" y="1007"/>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7" name="Freeform 5991">
              <a:extLst>
                <a:ext uri="{FF2B5EF4-FFF2-40B4-BE49-F238E27FC236}">
                  <a16:creationId xmlns:a16="http://schemas.microsoft.com/office/drawing/2014/main" id="{C54379B3-C85E-4278-A0AD-05F0C32579F1}"/>
                </a:ext>
              </a:extLst>
            </p:cNvPr>
            <p:cNvSpPr>
              <a:spLocks noChangeArrowheads="1"/>
            </p:cNvSpPr>
            <p:nvPr/>
          </p:nvSpPr>
          <p:spPr bwMode="auto">
            <a:xfrm>
              <a:off x="78440" y="255921"/>
              <a:ext cx="33707" cy="55201"/>
            </a:xfrm>
            <a:custGeom>
              <a:avLst/>
              <a:gdLst>
                <a:gd name="T0" fmla="*/ 26301 w 21600"/>
                <a:gd name="T1" fmla="*/ 70537 h 21600"/>
                <a:gd name="T2" fmla="*/ 26301 w 21600"/>
                <a:gd name="T3" fmla="*/ 70537 h 21600"/>
                <a:gd name="T4" fmla="*/ 26301 w 21600"/>
                <a:gd name="T5" fmla="*/ 70537 h 21600"/>
                <a:gd name="T6" fmla="*/ 26301 w 21600"/>
                <a:gd name="T7" fmla="*/ 7053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254" y="0"/>
                  </a:moveTo>
                  <a:lnTo>
                    <a:pt x="1122" y="0"/>
                  </a:lnTo>
                  <a:lnTo>
                    <a:pt x="898" y="168"/>
                  </a:lnTo>
                  <a:lnTo>
                    <a:pt x="617" y="280"/>
                  </a:lnTo>
                  <a:lnTo>
                    <a:pt x="393" y="448"/>
                  </a:lnTo>
                  <a:lnTo>
                    <a:pt x="224" y="616"/>
                  </a:lnTo>
                  <a:lnTo>
                    <a:pt x="112" y="839"/>
                  </a:lnTo>
                  <a:lnTo>
                    <a:pt x="0" y="1399"/>
                  </a:lnTo>
                  <a:lnTo>
                    <a:pt x="0" y="20145"/>
                  </a:lnTo>
                  <a:lnTo>
                    <a:pt x="56" y="20481"/>
                  </a:lnTo>
                  <a:lnTo>
                    <a:pt x="112" y="20705"/>
                  </a:lnTo>
                  <a:lnTo>
                    <a:pt x="224" y="20928"/>
                  </a:lnTo>
                  <a:lnTo>
                    <a:pt x="393" y="21208"/>
                  </a:lnTo>
                  <a:lnTo>
                    <a:pt x="617" y="21376"/>
                  </a:lnTo>
                  <a:lnTo>
                    <a:pt x="898" y="21488"/>
                  </a:lnTo>
                  <a:lnTo>
                    <a:pt x="1122" y="21544"/>
                  </a:lnTo>
                  <a:lnTo>
                    <a:pt x="1403" y="21600"/>
                  </a:lnTo>
                  <a:lnTo>
                    <a:pt x="20254" y="21600"/>
                  </a:lnTo>
                  <a:lnTo>
                    <a:pt x="20478" y="21544"/>
                  </a:lnTo>
                  <a:lnTo>
                    <a:pt x="20758" y="21488"/>
                  </a:lnTo>
                  <a:lnTo>
                    <a:pt x="21039" y="21376"/>
                  </a:lnTo>
                  <a:lnTo>
                    <a:pt x="21207" y="21208"/>
                  </a:lnTo>
                  <a:lnTo>
                    <a:pt x="21376" y="20928"/>
                  </a:lnTo>
                  <a:lnTo>
                    <a:pt x="21600" y="20481"/>
                  </a:lnTo>
                  <a:lnTo>
                    <a:pt x="21600" y="1119"/>
                  </a:lnTo>
                  <a:lnTo>
                    <a:pt x="21488" y="839"/>
                  </a:lnTo>
                  <a:lnTo>
                    <a:pt x="21376" y="616"/>
                  </a:lnTo>
                  <a:lnTo>
                    <a:pt x="21039" y="280"/>
                  </a:lnTo>
                  <a:lnTo>
                    <a:pt x="20758" y="168"/>
                  </a:lnTo>
                  <a:lnTo>
                    <a:pt x="20478" y="0"/>
                  </a:lnTo>
                  <a:lnTo>
                    <a:pt x="20254" y="0"/>
                  </a:lnTo>
                  <a:close/>
                  <a:moveTo>
                    <a:pt x="20197" y="951"/>
                  </a:moveTo>
                  <a:lnTo>
                    <a:pt x="1234" y="951"/>
                  </a:lnTo>
                  <a:lnTo>
                    <a:pt x="1010" y="1007"/>
                  </a:lnTo>
                  <a:lnTo>
                    <a:pt x="729" y="1119"/>
                  </a:lnTo>
                  <a:lnTo>
                    <a:pt x="561" y="1231"/>
                  </a:lnTo>
                  <a:lnTo>
                    <a:pt x="842" y="951"/>
                  </a:lnTo>
                  <a:lnTo>
                    <a:pt x="1066" y="672"/>
                  </a:lnTo>
                  <a:lnTo>
                    <a:pt x="1403" y="560"/>
                  </a:lnTo>
                  <a:lnTo>
                    <a:pt x="1795" y="504"/>
                  </a:lnTo>
                  <a:lnTo>
                    <a:pt x="19861" y="504"/>
                  </a:lnTo>
                  <a:lnTo>
                    <a:pt x="20254" y="560"/>
                  </a:lnTo>
                  <a:lnTo>
                    <a:pt x="20534" y="672"/>
                  </a:lnTo>
                  <a:lnTo>
                    <a:pt x="21095" y="1231"/>
                  </a:lnTo>
                  <a:lnTo>
                    <a:pt x="20815" y="1119"/>
                  </a:lnTo>
                  <a:lnTo>
                    <a:pt x="20646" y="1007"/>
                  </a:lnTo>
                  <a:lnTo>
                    <a:pt x="20422" y="951"/>
                  </a:lnTo>
                  <a:lnTo>
                    <a:pt x="20197" y="951"/>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18" name="Rectangle 5992">
              <a:extLst>
                <a:ext uri="{FF2B5EF4-FFF2-40B4-BE49-F238E27FC236}">
                  <a16:creationId xmlns:a16="http://schemas.microsoft.com/office/drawing/2014/main" id="{9703EB0C-1F24-4526-88BF-002F2C3F73FD}"/>
                </a:ext>
              </a:extLst>
            </p:cNvPr>
            <p:cNvSpPr>
              <a:spLocks noChangeArrowheads="1"/>
            </p:cNvSpPr>
            <p:nvPr/>
          </p:nvSpPr>
          <p:spPr bwMode="auto">
            <a:xfrm>
              <a:off x="74763" y="118426"/>
              <a:ext cx="218164" cy="13049"/>
            </a:xfrm>
            <a:prstGeom prst="rect">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402">
                <a:latin typeface="Helvetica" panose="020B0604020202020204" pitchFamily="2" charset="0"/>
                <a:sym typeface="Arial" panose="020B0604020202020204" pitchFamily="34" charset="0"/>
              </a:endParaRPr>
            </a:p>
          </p:txBody>
        </p:sp>
        <p:sp>
          <p:nvSpPr>
            <p:cNvPr id="219" name="Freeform 5993">
              <a:extLst>
                <a:ext uri="{FF2B5EF4-FFF2-40B4-BE49-F238E27FC236}">
                  <a16:creationId xmlns:a16="http://schemas.microsoft.com/office/drawing/2014/main" id="{FBEB2B0A-C7D0-401E-9A81-1F7162C7A5C3}"/>
                </a:ext>
              </a:extLst>
            </p:cNvPr>
            <p:cNvSpPr>
              <a:spLocks noChangeArrowheads="1"/>
            </p:cNvSpPr>
            <p:nvPr/>
          </p:nvSpPr>
          <p:spPr bwMode="auto">
            <a:xfrm>
              <a:off x="-1" y="-1"/>
              <a:ext cx="367693" cy="111404"/>
            </a:xfrm>
            <a:custGeom>
              <a:avLst/>
              <a:gdLst>
                <a:gd name="T0" fmla="*/ 3129595 w 21600"/>
                <a:gd name="T1" fmla="*/ 287288 h 21600"/>
                <a:gd name="T2" fmla="*/ 3129595 w 21600"/>
                <a:gd name="T3" fmla="*/ 287288 h 21600"/>
                <a:gd name="T4" fmla="*/ 3129595 w 21600"/>
                <a:gd name="T5" fmla="*/ 287288 h 21600"/>
                <a:gd name="T6" fmla="*/ 3129595 w 21600"/>
                <a:gd name="T7" fmla="*/ 287288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353" y="14068"/>
                  </a:moveTo>
                  <a:lnTo>
                    <a:pt x="10880" y="28"/>
                  </a:lnTo>
                  <a:lnTo>
                    <a:pt x="10859" y="28"/>
                  </a:lnTo>
                  <a:lnTo>
                    <a:pt x="10849" y="0"/>
                  </a:lnTo>
                  <a:lnTo>
                    <a:pt x="10751" y="0"/>
                  </a:lnTo>
                  <a:lnTo>
                    <a:pt x="10746" y="28"/>
                  </a:lnTo>
                  <a:lnTo>
                    <a:pt x="10720" y="28"/>
                  </a:lnTo>
                  <a:lnTo>
                    <a:pt x="247" y="14068"/>
                  </a:lnTo>
                  <a:lnTo>
                    <a:pt x="191" y="14206"/>
                  </a:lnTo>
                  <a:lnTo>
                    <a:pt x="149" y="14317"/>
                  </a:lnTo>
                  <a:lnTo>
                    <a:pt x="103" y="14483"/>
                  </a:lnTo>
                  <a:lnTo>
                    <a:pt x="72" y="14705"/>
                  </a:lnTo>
                  <a:lnTo>
                    <a:pt x="36" y="14954"/>
                  </a:lnTo>
                  <a:lnTo>
                    <a:pt x="21" y="15203"/>
                  </a:lnTo>
                  <a:lnTo>
                    <a:pt x="5" y="15480"/>
                  </a:lnTo>
                  <a:lnTo>
                    <a:pt x="0" y="15785"/>
                  </a:lnTo>
                  <a:lnTo>
                    <a:pt x="5" y="15978"/>
                  </a:lnTo>
                  <a:lnTo>
                    <a:pt x="10" y="16200"/>
                  </a:lnTo>
                  <a:lnTo>
                    <a:pt x="206" y="20271"/>
                  </a:lnTo>
                  <a:lnTo>
                    <a:pt x="221" y="20548"/>
                  </a:lnTo>
                  <a:lnTo>
                    <a:pt x="247" y="20825"/>
                  </a:lnTo>
                  <a:lnTo>
                    <a:pt x="283" y="21046"/>
                  </a:lnTo>
                  <a:lnTo>
                    <a:pt x="319" y="21240"/>
                  </a:lnTo>
                  <a:lnTo>
                    <a:pt x="366" y="21378"/>
                  </a:lnTo>
                  <a:lnTo>
                    <a:pt x="407" y="21489"/>
                  </a:lnTo>
                  <a:lnTo>
                    <a:pt x="463" y="21545"/>
                  </a:lnTo>
                  <a:lnTo>
                    <a:pt x="515" y="21600"/>
                  </a:lnTo>
                  <a:lnTo>
                    <a:pt x="551" y="21600"/>
                  </a:lnTo>
                  <a:lnTo>
                    <a:pt x="592" y="21545"/>
                  </a:lnTo>
                  <a:lnTo>
                    <a:pt x="10803" y="7837"/>
                  </a:lnTo>
                  <a:lnTo>
                    <a:pt x="21008" y="21545"/>
                  </a:lnTo>
                  <a:lnTo>
                    <a:pt x="21044" y="21600"/>
                  </a:lnTo>
                  <a:lnTo>
                    <a:pt x="21085" y="21600"/>
                  </a:lnTo>
                  <a:lnTo>
                    <a:pt x="21142" y="21545"/>
                  </a:lnTo>
                  <a:lnTo>
                    <a:pt x="21188" y="21489"/>
                  </a:lnTo>
                  <a:lnTo>
                    <a:pt x="21240" y="21378"/>
                  </a:lnTo>
                  <a:lnTo>
                    <a:pt x="21286" y="21240"/>
                  </a:lnTo>
                  <a:lnTo>
                    <a:pt x="21322" y="21046"/>
                  </a:lnTo>
                  <a:lnTo>
                    <a:pt x="21353" y="20825"/>
                  </a:lnTo>
                  <a:lnTo>
                    <a:pt x="21384" y="20575"/>
                  </a:lnTo>
                  <a:lnTo>
                    <a:pt x="21399" y="20271"/>
                  </a:lnTo>
                  <a:lnTo>
                    <a:pt x="21595" y="16200"/>
                  </a:lnTo>
                  <a:lnTo>
                    <a:pt x="21600" y="15978"/>
                  </a:lnTo>
                  <a:lnTo>
                    <a:pt x="21600" y="15785"/>
                  </a:lnTo>
                  <a:lnTo>
                    <a:pt x="21595" y="15480"/>
                  </a:lnTo>
                  <a:lnTo>
                    <a:pt x="21579" y="15203"/>
                  </a:lnTo>
                  <a:lnTo>
                    <a:pt x="21559" y="14954"/>
                  </a:lnTo>
                  <a:lnTo>
                    <a:pt x="21533" y="14705"/>
                  </a:lnTo>
                  <a:lnTo>
                    <a:pt x="21497" y="14483"/>
                  </a:lnTo>
                  <a:lnTo>
                    <a:pt x="21456" y="14317"/>
                  </a:lnTo>
                  <a:lnTo>
                    <a:pt x="21404" y="14206"/>
                  </a:lnTo>
                  <a:lnTo>
                    <a:pt x="21353" y="14068"/>
                  </a:lnTo>
                  <a:close/>
                  <a:moveTo>
                    <a:pt x="21085" y="20437"/>
                  </a:moveTo>
                  <a:lnTo>
                    <a:pt x="21065" y="20437"/>
                  </a:lnTo>
                  <a:lnTo>
                    <a:pt x="10803" y="6674"/>
                  </a:lnTo>
                  <a:lnTo>
                    <a:pt x="541" y="20437"/>
                  </a:lnTo>
                  <a:lnTo>
                    <a:pt x="494" y="20437"/>
                  </a:lnTo>
                  <a:lnTo>
                    <a:pt x="463" y="20382"/>
                  </a:lnTo>
                  <a:lnTo>
                    <a:pt x="412" y="20105"/>
                  </a:lnTo>
                  <a:lnTo>
                    <a:pt x="407" y="19994"/>
                  </a:lnTo>
                  <a:lnTo>
                    <a:pt x="319" y="18000"/>
                  </a:lnTo>
                  <a:lnTo>
                    <a:pt x="10746" y="3988"/>
                  </a:lnTo>
                  <a:lnTo>
                    <a:pt x="10772" y="3988"/>
                  </a:lnTo>
                  <a:lnTo>
                    <a:pt x="10787" y="3960"/>
                  </a:lnTo>
                  <a:lnTo>
                    <a:pt x="10813" y="3960"/>
                  </a:lnTo>
                  <a:lnTo>
                    <a:pt x="10828" y="3988"/>
                  </a:lnTo>
                  <a:lnTo>
                    <a:pt x="10859" y="3988"/>
                  </a:lnTo>
                  <a:lnTo>
                    <a:pt x="21286" y="18000"/>
                  </a:lnTo>
                  <a:lnTo>
                    <a:pt x="21188" y="19994"/>
                  </a:lnTo>
                  <a:lnTo>
                    <a:pt x="21183" y="20105"/>
                  </a:lnTo>
                  <a:lnTo>
                    <a:pt x="21178" y="20160"/>
                  </a:lnTo>
                  <a:lnTo>
                    <a:pt x="21167" y="20243"/>
                  </a:lnTo>
                  <a:lnTo>
                    <a:pt x="21152" y="20298"/>
                  </a:lnTo>
                  <a:lnTo>
                    <a:pt x="21142" y="20382"/>
                  </a:lnTo>
                  <a:lnTo>
                    <a:pt x="21121" y="20409"/>
                  </a:lnTo>
                  <a:lnTo>
                    <a:pt x="21106" y="20437"/>
                  </a:lnTo>
                  <a:lnTo>
                    <a:pt x="21085" y="20437"/>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sp>
          <p:nvSpPr>
            <p:cNvPr id="220" name="Freeform 5994">
              <a:extLst>
                <a:ext uri="{FF2B5EF4-FFF2-40B4-BE49-F238E27FC236}">
                  <a16:creationId xmlns:a16="http://schemas.microsoft.com/office/drawing/2014/main" id="{637C2DBB-437E-452F-A478-9F2567519BA2}"/>
                </a:ext>
              </a:extLst>
            </p:cNvPr>
            <p:cNvSpPr>
              <a:spLocks noChangeArrowheads="1"/>
            </p:cNvSpPr>
            <p:nvPr/>
          </p:nvSpPr>
          <p:spPr bwMode="auto">
            <a:xfrm>
              <a:off x="28189" y="35126"/>
              <a:ext cx="311313" cy="275996"/>
            </a:xfrm>
            <a:custGeom>
              <a:avLst/>
              <a:gdLst>
                <a:gd name="T0" fmla="*/ 2243428 w 21600"/>
                <a:gd name="T1" fmla="*/ 1763282 h 21600"/>
                <a:gd name="T2" fmla="*/ 2243428 w 21600"/>
                <a:gd name="T3" fmla="*/ 1763282 h 21600"/>
                <a:gd name="T4" fmla="*/ 2243428 w 21600"/>
                <a:gd name="T5" fmla="*/ 1763282 h 21600"/>
                <a:gd name="T6" fmla="*/ 2243428 w 21600"/>
                <a:gd name="T7" fmla="*/ 176328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52" y="0"/>
                  </a:moveTo>
                  <a:lnTo>
                    <a:pt x="0" y="3892"/>
                  </a:lnTo>
                  <a:lnTo>
                    <a:pt x="0" y="21600"/>
                  </a:lnTo>
                  <a:lnTo>
                    <a:pt x="3259" y="21600"/>
                  </a:lnTo>
                  <a:lnTo>
                    <a:pt x="3259" y="6022"/>
                  </a:lnTo>
                  <a:lnTo>
                    <a:pt x="18347" y="6022"/>
                  </a:lnTo>
                  <a:lnTo>
                    <a:pt x="18347" y="21600"/>
                  </a:lnTo>
                  <a:lnTo>
                    <a:pt x="21600" y="21600"/>
                  </a:lnTo>
                  <a:lnTo>
                    <a:pt x="21600" y="3858"/>
                  </a:lnTo>
                  <a:lnTo>
                    <a:pt x="10852" y="0"/>
                  </a:lnTo>
                  <a:close/>
                  <a:moveTo>
                    <a:pt x="21600" y="6236"/>
                  </a:moveTo>
                  <a:lnTo>
                    <a:pt x="10803" y="1245"/>
                  </a:lnTo>
                  <a:lnTo>
                    <a:pt x="0" y="6236"/>
                  </a:lnTo>
                  <a:lnTo>
                    <a:pt x="0" y="3892"/>
                  </a:lnTo>
                  <a:lnTo>
                    <a:pt x="10852" y="0"/>
                  </a:lnTo>
                  <a:lnTo>
                    <a:pt x="21600" y="3858"/>
                  </a:lnTo>
                  <a:lnTo>
                    <a:pt x="21600" y="6236"/>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lstStyle/>
            <a:p>
              <a:endParaRPr lang="en-US" sz="1402">
                <a:latin typeface="Helvetica" panose="020B0604020202020204" pitchFamily="2" charset="0"/>
              </a:endParaRPr>
            </a:p>
          </p:txBody>
        </p:sp>
      </p:grpSp>
      <p:grpSp>
        <p:nvGrpSpPr>
          <p:cNvPr id="222" name="Group 252">
            <a:extLst>
              <a:ext uri="{FF2B5EF4-FFF2-40B4-BE49-F238E27FC236}">
                <a16:creationId xmlns:a16="http://schemas.microsoft.com/office/drawing/2014/main" id="{A8FC10F2-A13C-4227-A267-AC86A953F384}"/>
              </a:ext>
            </a:extLst>
          </p:cNvPr>
          <p:cNvGrpSpPr>
            <a:grpSpLocks/>
          </p:cNvGrpSpPr>
          <p:nvPr/>
        </p:nvGrpSpPr>
        <p:grpSpPr bwMode="auto">
          <a:xfrm>
            <a:off x="7236227" y="5255313"/>
            <a:ext cx="254053" cy="348341"/>
            <a:chOff x="0" y="0"/>
            <a:chExt cx="307578" cy="422260"/>
          </a:xfrm>
        </p:grpSpPr>
        <p:sp>
          <p:nvSpPr>
            <p:cNvPr id="223" name="Freeform 1415">
              <a:extLst>
                <a:ext uri="{FF2B5EF4-FFF2-40B4-BE49-F238E27FC236}">
                  <a16:creationId xmlns:a16="http://schemas.microsoft.com/office/drawing/2014/main" id="{CCFD1655-28F6-41D4-BF65-AD84788953AC}"/>
                </a:ext>
              </a:extLst>
            </p:cNvPr>
            <p:cNvSpPr/>
            <p:nvPr/>
          </p:nvSpPr>
          <p:spPr>
            <a:xfrm>
              <a:off x="0" y="196843"/>
              <a:ext cx="307578" cy="225417"/>
            </a:xfrm>
            <a:custGeom>
              <a:avLst/>
              <a:gdLst/>
              <a:ahLst/>
              <a:cxnLst>
                <a:cxn ang="0">
                  <a:pos x="wd2" y="hd2"/>
                </a:cxn>
                <a:cxn ang="5400000">
                  <a:pos x="wd2" y="hd2"/>
                </a:cxn>
                <a:cxn ang="10800000">
                  <a:pos x="wd2" y="hd2"/>
                </a:cxn>
                <a:cxn ang="16200000">
                  <a:pos x="wd2" y="hd2"/>
                </a:cxn>
              </a:cxnLst>
              <a:rect l="0" t="0" r="r" b="b"/>
              <a:pathLst>
                <a:path w="21600" h="21600" extrusionOk="0">
                  <a:moveTo>
                    <a:pt x="2945" y="0"/>
                  </a:moveTo>
                  <a:lnTo>
                    <a:pt x="2799" y="0"/>
                  </a:lnTo>
                  <a:lnTo>
                    <a:pt x="2508" y="32"/>
                  </a:lnTo>
                  <a:lnTo>
                    <a:pt x="2217" y="127"/>
                  </a:lnTo>
                  <a:lnTo>
                    <a:pt x="2083" y="174"/>
                  </a:lnTo>
                  <a:lnTo>
                    <a:pt x="1937" y="237"/>
                  </a:lnTo>
                  <a:lnTo>
                    <a:pt x="1803" y="316"/>
                  </a:lnTo>
                  <a:lnTo>
                    <a:pt x="1680" y="380"/>
                  </a:lnTo>
                  <a:lnTo>
                    <a:pt x="1545" y="474"/>
                  </a:lnTo>
                  <a:lnTo>
                    <a:pt x="1299" y="664"/>
                  </a:lnTo>
                  <a:lnTo>
                    <a:pt x="1187" y="775"/>
                  </a:lnTo>
                  <a:lnTo>
                    <a:pt x="1075" y="901"/>
                  </a:lnTo>
                  <a:lnTo>
                    <a:pt x="974" y="1012"/>
                  </a:lnTo>
                  <a:lnTo>
                    <a:pt x="862" y="1139"/>
                  </a:lnTo>
                  <a:lnTo>
                    <a:pt x="761" y="1281"/>
                  </a:lnTo>
                  <a:lnTo>
                    <a:pt x="683" y="1407"/>
                  </a:lnTo>
                  <a:lnTo>
                    <a:pt x="582" y="1565"/>
                  </a:lnTo>
                  <a:lnTo>
                    <a:pt x="515" y="1724"/>
                  </a:lnTo>
                  <a:lnTo>
                    <a:pt x="426" y="1882"/>
                  </a:lnTo>
                  <a:lnTo>
                    <a:pt x="358" y="2024"/>
                  </a:lnTo>
                  <a:lnTo>
                    <a:pt x="291" y="2198"/>
                  </a:lnTo>
                  <a:lnTo>
                    <a:pt x="179" y="2546"/>
                  </a:lnTo>
                  <a:lnTo>
                    <a:pt x="134" y="2736"/>
                  </a:lnTo>
                  <a:lnTo>
                    <a:pt x="101" y="2910"/>
                  </a:lnTo>
                  <a:lnTo>
                    <a:pt x="56" y="3099"/>
                  </a:lnTo>
                  <a:lnTo>
                    <a:pt x="34" y="3305"/>
                  </a:lnTo>
                  <a:lnTo>
                    <a:pt x="11" y="3495"/>
                  </a:lnTo>
                  <a:lnTo>
                    <a:pt x="0" y="3684"/>
                  </a:lnTo>
                  <a:lnTo>
                    <a:pt x="0" y="17916"/>
                  </a:lnTo>
                  <a:lnTo>
                    <a:pt x="11" y="18121"/>
                  </a:lnTo>
                  <a:lnTo>
                    <a:pt x="56" y="18501"/>
                  </a:lnTo>
                  <a:lnTo>
                    <a:pt x="101" y="18675"/>
                  </a:lnTo>
                  <a:lnTo>
                    <a:pt x="134" y="18864"/>
                  </a:lnTo>
                  <a:lnTo>
                    <a:pt x="179" y="19038"/>
                  </a:lnTo>
                  <a:lnTo>
                    <a:pt x="235" y="19228"/>
                  </a:lnTo>
                  <a:lnTo>
                    <a:pt x="291" y="19402"/>
                  </a:lnTo>
                  <a:lnTo>
                    <a:pt x="358" y="19560"/>
                  </a:lnTo>
                  <a:lnTo>
                    <a:pt x="426" y="19734"/>
                  </a:lnTo>
                  <a:lnTo>
                    <a:pt x="515" y="19876"/>
                  </a:lnTo>
                  <a:lnTo>
                    <a:pt x="582" y="20035"/>
                  </a:lnTo>
                  <a:lnTo>
                    <a:pt x="683" y="20193"/>
                  </a:lnTo>
                  <a:lnTo>
                    <a:pt x="761" y="20335"/>
                  </a:lnTo>
                  <a:lnTo>
                    <a:pt x="862" y="20461"/>
                  </a:lnTo>
                  <a:lnTo>
                    <a:pt x="974" y="20588"/>
                  </a:lnTo>
                  <a:lnTo>
                    <a:pt x="1075" y="20714"/>
                  </a:lnTo>
                  <a:lnTo>
                    <a:pt x="1299" y="20936"/>
                  </a:lnTo>
                  <a:lnTo>
                    <a:pt x="1422" y="21031"/>
                  </a:lnTo>
                  <a:lnTo>
                    <a:pt x="1545" y="21141"/>
                  </a:lnTo>
                  <a:lnTo>
                    <a:pt x="1680" y="21220"/>
                  </a:lnTo>
                  <a:lnTo>
                    <a:pt x="1803" y="21284"/>
                  </a:lnTo>
                  <a:lnTo>
                    <a:pt x="1937" y="21363"/>
                  </a:lnTo>
                  <a:lnTo>
                    <a:pt x="2083" y="21426"/>
                  </a:lnTo>
                  <a:lnTo>
                    <a:pt x="2217" y="21473"/>
                  </a:lnTo>
                  <a:lnTo>
                    <a:pt x="2363" y="21521"/>
                  </a:lnTo>
                  <a:lnTo>
                    <a:pt x="2654" y="21584"/>
                  </a:lnTo>
                  <a:lnTo>
                    <a:pt x="2799" y="21600"/>
                  </a:lnTo>
                  <a:lnTo>
                    <a:pt x="18801" y="21600"/>
                  </a:lnTo>
                  <a:lnTo>
                    <a:pt x="18946" y="21584"/>
                  </a:lnTo>
                  <a:lnTo>
                    <a:pt x="19103" y="21553"/>
                  </a:lnTo>
                  <a:lnTo>
                    <a:pt x="19249" y="21521"/>
                  </a:lnTo>
                  <a:lnTo>
                    <a:pt x="19383" y="21473"/>
                  </a:lnTo>
                  <a:lnTo>
                    <a:pt x="19528" y="21426"/>
                  </a:lnTo>
                  <a:lnTo>
                    <a:pt x="19663" y="21363"/>
                  </a:lnTo>
                  <a:lnTo>
                    <a:pt x="19797" y="21284"/>
                  </a:lnTo>
                  <a:lnTo>
                    <a:pt x="19932" y="21220"/>
                  </a:lnTo>
                  <a:lnTo>
                    <a:pt x="20055" y="21141"/>
                  </a:lnTo>
                  <a:lnTo>
                    <a:pt x="20178" y="21031"/>
                  </a:lnTo>
                  <a:lnTo>
                    <a:pt x="20301" y="20936"/>
                  </a:lnTo>
                  <a:lnTo>
                    <a:pt x="20525" y="20714"/>
                  </a:lnTo>
                  <a:lnTo>
                    <a:pt x="20637" y="20588"/>
                  </a:lnTo>
                  <a:lnTo>
                    <a:pt x="20738" y="20461"/>
                  </a:lnTo>
                  <a:lnTo>
                    <a:pt x="20928" y="20193"/>
                  </a:lnTo>
                  <a:lnTo>
                    <a:pt x="21018" y="20035"/>
                  </a:lnTo>
                  <a:lnTo>
                    <a:pt x="21096" y="19876"/>
                  </a:lnTo>
                  <a:lnTo>
                    <a:pt x="21174" y="19734"/>
                  </a:lnTo>
                  <a:lnTo>
                    <a:pt x="21242" y="19560"/>
                  </a:lnTo>
                  <a:lnTo>
                    <a:pt x="21309" y="19402"/>
                  </a:lnTo>
                  <a:lnTo>
                    <a:pt x="21365" y="19228"/>
                  </a:lnTo>
                  <a:lnTo>
                    <a:pt x="21421" y="19038"/>
                  </a:lnTo>
                  <a:lnTo>
                    <a:pt x="21466" y="18864"/>
                  </a:lnTo>
                  <a:lnTo>
                    <a:pt x="21499" y="18675"/>
                  </a:lnTo>
                  <a:lnTo>
                    <a:pt x="21533" y="18501"/>
                  </a:lnTo>
                  <a:lnTo>
                    <a:pt x="21566" y="18311"/>
                  </a:lnTo>
                  <a:lnTo>
                    <a:pt x="21589" y="18121"/>
                  </a:lnTo>
                  <a:lnTo>
                    <a:pt x="21600" y="17916"/>
                  </a:lnTo>
                  <a:lnTo>
                    <a:pt x="21600" y="3684"/>
                  </a:lnTo>
                  <a:lnTo>
                    <a:pt x="21589" y="3495"/>
                  </a:lnTo>
                  <a:lnTo>
                    <a:pt x="21566" y="3305"/>
                  </a:lnTo>
                  <a:lnTo>
                    <a:pt x="21533" y="3099"/>
                  </a:lnTo>
                  <a:lnTo>
                    <a:pt x="21499" y="2910"/>
                  </a:lnTo>
                  <a:lnTo>
                    <a:pt x="21466" y="2736"/>
                  </a:lnTo>
                  <a:lnTo>
                    <a:pt x="21421" y="2546"/>
                  </a:lnTo>
                  <a:lnTo>
                    <a:pt x="21309" y="2198"/>
                  </a:lnTo>
                  <a:lnTo>
                    <a:pt x="21242" y="2024"/>
                  </a:lnTo>
                  <a:lnTo>
                    <a:pt x="21174" y="1882"/>
                  </a:lnTo>
                  <a:lnTo>
                    <a:pt x="21018" y="1565"/>
                  </a:lnTo>
                  <a:lnTo>
                    <a:pt x="20928" y="1407"/>
                  </a:lnTo>
                  <a:lnTo>
                    <a:pt x="20827" y="1281"/>
                  </a:lnTo>
                  <a:lnTo>
                    <a:pt x="20738" y="1139"/>
                  </a:lnTo>
                  <a:lnTo>
                    <a:pt x="20637" y="1012"/>
                  </a:lnTo>
                  <a:lnTo>
                    <a:pt x="20525" y="901"/>
                  </a:lnTo>
                  <a:lnTo>
                    <a:pt x="20413" y="775"/>
                  </a:lnTo>
                  <a:lnTo>
                    <a:pt x="20301" y="664"/>
                  </a:lnTo>
                  <a:lnTo>
                    <a:pt x="19932" y="380"/>
                  </a:lnTo>
                  <a:lnTo>
                    <a:pt x="19797" y="316"/>
                  </a:lnTo>
                  <a:lnTo>
                    <a:pt x="19663" y="237"/>
                  </a:lnTo>
                  <a:lnTo>
                    <a:pt x="19528" y="174"/>
                  </a:lnTo>
                  <a:lnTo>
                    <a:pt x="19383" y="127"/>
                  </a:lnTo>
                  <a:lnTo>
                    <a:pt x="19249" y="79"/>
                  </a:lnTo>
                  <a:lnTo>
                    <a:pt x="19103" y="32"/>
                  </a:lnTo>
                  <a:lnTo>
                    <a:pt x="18946" y="16"/>
                  </a:lnTo>
                  <a:lnTo>
                    <a:pt x="18801" y="0"/>
                  </a:lnTo>
                  <a:lnTo>
                    <a:pt x="2945" y="0"/>
                  </a:lnTo>
                  <a:close/>
                  <a:moveTo>
                    <a:pt x="1433" y="17726"/>
                  </a:moveTo>
                  <a:lnTo>
                    <a:pt x="1433" y="3684"/>
                  </a:lnTo>
                  <a:lnTo>
                    <a:pt x="1456" y="3495"/>
                  </a:lnTo>
                  <a:lnTo>
                    <a:pt x="1500" y="3289"/>
                  </a:lnTo>
                  <a:lnTo>
                    <a:pt x="1556" y="3115"/>
                  </a:lnTo>
                  <a:lnTo>
                    <a:pt x="1691" y="2767"/>
                  </a:lnTo>
                  <a:lnTo>
                    <a:pt x="1780" y="2609"/>
                  </a:lnTo>
                  <a:lnTo>
                    <a:pt x="1870" y="2483"/>
                  </a:lnTo>
                  <a:lnTo>
                    <a:pt x="1982" y="2340"/>
                  </a:lnTo>
                  <a:lnTo>
                    <a:pt x="2105" y="2214"/>
                  </a:lnTo>
                  <a:lnTo>
                    <a:pt x="2228" y="2135"/>
                  </a:lnTo>
                  <a:lnTo>
                    <a:pt x="2363" y="2040"/>
                  </a:lnTo>
                  <a:lnTo>
                    <a:pt x="2497" y="1977"/>
                  </a:lnTo>
                  <a:lnTo>
                    <a:pt x="2643" y="1929"/>
                  </a:lnTo>
                  <a:lnTo>
                    <a:pt x="2799" y="1898"/>
                  </a:lnTo>
                  <a:lnTo>
                    <a:pt x="18801" y="1898"/>
                  </a:lnTo>
                  <a:lnTo>
                    <a:pt x="18957" y="1929"/>
                  </a:lnTo>
                  <a:lnTo>
                    <a:pt x="19103" y="1977"/>
                  </a:lnTo>
                  <a:lnTo>
                    <a:pt x="19237" y="2040"/>
                  </a:lnTo>
                  <a:lnTo>
                    <a:pt x="19372" y="2135"/>
                  </a:lnTo>
                  <a:lnTo>
                    <a:pt x="19495" y="2214"/>
                  </a:lnTo>
                  <a:lnTo>
                    <a:pt x="19618" y="2340"/>
                  </a:lnTo>
                  <a:lnTo>
                    <a:pt x="19730" y="2483"/>
                  </a:lnTo>
                  <a:lnTo>
                    <a:pt x="19820" y="2609"/>
                  </a:lnTo>
                  <a:lnTo>
                    <a:pt x="19909" y="2767"/>
                  </a:lnTo>
                  <a:lnTo>
                    <a:pt x="19976" y="2941"/>
                  </a:lnTo>
                  <a:lnTo>
                    <a:pt x="20055" y="3115"/>
                  </a:lnTo>
                  <a:lnTo>
                    <a:pt x="20100" y="3289"/>
                  </a:lnTo>
                  <a:lnTo>
                    <a:pt x="20133" y="3495"/>
                  </a:lnTo>
                  <a:lnTo>
                    <a:pt x="20167" y="3684"/>
                  </a:lnTo>
                  <a:lnTo>
                    <a:pt x="20167" y="17931"/>
                  </a:lnTo>
                  <a:lnTo>
                    <a:pt x="20100" y="18311"/>
                  </a:lnTo>
                  <a:lnTo>
                    <a:pt x="20055" y="18501"/>
                  </a:lnTo>
                  <a:lnTo>
                    <a:pt x="19976" y="18659"/>
                  </a:lnTo>
                  <a:lnTo>
                    <a:pt x="19909" y="18833"/>
                  </a:lnTo>
                  <a:lnTo>
                    <a:pt x="19820" y="18991"/>
                  </a:lnTo>
                  <a:lnTo>
                    <a:pt x="19730" y="19133"/>
                  </a:lnTo>
                  <a:lnTo>
                    <a:pt x="19618" y="19260"/>
                  </a:lnTo>
                  <a:lnTo>
                    <a:pt x="19495" y="19370"/>
                  </a:lnTo>
                  <a:lnTo>
                    <a:pt x="19372" y="19465"/>
                  </a:lnTo>
                  <a:lnTo>
                    <a:pt x="19237" y="19560"/>
                  </a:lnTo>
                  <a:lnTo>
                    <a:pt x="19103" y="19623"/>
                  </a:lnTo>
                  <a:lnTo>
                    <a:pt x="18957" y="19671"/>
                  </a:lnTo>
                  <a:lnTo>
                    <a:pt x="18801" y="19718"/>
                  </a:lnTo>
                  <a:lnTo>
                    <a:pt x="2799" y="19718"/>
                  </a:lnTo>
                  <a:lnTo>
                    <a:pt x="2643" y="19671"/>
                  </a:lnTo>
                  <a:lnTo>
                    <a:pt x="2497" y="19623"/>
                  </a:lnTo>
                  <a:lnTo>
                    <a:pt x="2363" y="19560"/>
                  </a:lnTo>
                  <a:lnTo>
                    <a:pt x="2228" y="19465"/>
                  </a:lnTo>
                  <a:lnTo>
                    <a:pt x="2105" y="19370"/>
                  </a:lnTo>
                  <a:lnTo>
                    <a:pt x="1982" y="19260"/>
                  </a:lnTo>
                  <a:lnTo>
                    <a:pt x="1870" y="19133"/>
                  </a:lnTo>
                  <a:lnTo>
                    <a:pt x="1780" y="18991"/>
                  </a:lnTo>
                  <a:lnTo>
                    <a:pt x="1691" y="18833"/>
                  </a:lnTo>
                  <a:lnTo>
                    <a:pt x="1624" y="18659"/>
                  </a:lnTo>
                  <a:lnTo>
                    <a:pt x="1556" y="18501"/>
                  </a:lnTo>
                  <a:lnTo>
                    <a:pt x="1500" y="18311"/>
                  </a:lnTo>
                  <a:lnTo>
                    <a:pt x="1456" y="18121"/>
                  </a:lnTo>
                  <a:lnTo>
                    <a:pt x="1433" y="17931"/>
                  </a:lnTo>
                  <a:lnTo>
                    <a:pt x="1433" y="17726"/>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24" name="Freeform 1416">
              <a:extLst>
                <a:ext uri="{FF2B5EF4-FFF2-40B4-BE49-F238E27FC236}">
                  <a16:creationId xmlns:a16="http://schemas.microsoft.com/office/drawing/2014/main" id="{DE3AA9E0-88C9-42FB-805B-5B946B679ADA}"/>
                </a:ext>
              </a:extLst>
            </p:cNvPr>
            <p:cNvSpPr/>
            <p:nvPr/>
          </p:nvSpPr>
          <p:spPr>
            <a:xfrm>
              <a:off x="39636"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994"/>
                  </a:lnTo>
                  <a:lnTo>
                    <a:pt x="592" y="21129"/>
                  </a:lnTo>
                  <a:lnTo>
                    <a:pt x="1775" y="21264"/>
                  </a:lnTo>
                  <a:lnTo>
                    <a:pt x="2959" y="21376"/>
                  </a:lnTo>
                  <a:lnTo>
                    <a:pt x="4438" y="21488"/>
                  </a:lnTo>
                  <a:lnTo>
                    <a:pt x="6510" y="21555"/>
                  </a:lnTo>
                  <a:lnTo>
                    <a:pt x="8581" y="21600"/>
                  </a:lnTo>
                  <a:lnTo>
                    <a:pt x="13019" y="21600"/>
                  </a:lnTo>
                  <a:lnTo>
                    <a:pt x="14795" y="21555"/>
                  </a:lnTo>
                  <a:lnTo>
                    <a:pt x="16866" y="21488"/>
                  </a:lnTo>
                  <a:lnTo>
                    <a:pt x="18345" y="21376"/>
                  </a:lnTo>
                  <a:lnTo>
                    <a:pt x="19529" y="21264"/>
                  </a:lnTo>
                  <a:lnTo>
                    <a:pt x="20712" y="21129"/>
                  </a:lnTo>
                  <a:lnTo>
                    <a:pt x="21304" y="20994"/>
                  </a:lnTo>
                  <a:lnTo>
                    <a:pt x="21600" y="20837"/>
                  </a:lnTo>
                  <a:lnTo>
                    <a:pt x="21600" y="785"/>
                  </a:lnTo>
                  <a:lnTo>
                    <a:pt x="21304" y="628"/>
                  </a:lnTo>
                  <a:lnTo>
                    <a:pt x="20712" y="493"/>
                  </a:lnTo>
                  <a:lnTo>
                    <a:pt x="19529" y="336"/>
                  </a:lnTo>
                  <a:lnTo>
                    <a:pt x="18345" y="247"/>
                  </a:lnTo>
                  <a:lnTo>
                    <a:pt x="16866" y="157"/>
                  </a:lnTo>
                  <a:lnTo>
                    <a:pt x="14795" y="67"/>
                  </a:lnTo>
                  <a:lnTo>
                    <a:pt x="13019" y="22"/>
                  </a:lnTo>
                  <a:lnTo>
                    <a:pt x="10652" y="0"/>
                  </a:lnTo>
                  <a:lnTo>
                    <a:pt x="8581" y="22"/>
                  </a:lnTo>
                  <a:lnTo>
                    <a:pt x="6510" y="67"/>
                  </a:lnTo>
                  <a:lnTo>
                    <a:pt x="4438" y="157"/>
                  </a:lnTo>
                  <a:lnTo>
                    <a:pt x="2959" y="247"/>
                  </a:lnTo>
                  <a:lnTo>
                    <a:pt x="1775" y="336"/>
                  </a:lnTo>
                  <a:lnTo>
                    <a:pt x="592" y="493"/>
                  </a:lnTo>
                  <a:lnTo>
                    <a:pt x="0"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25" name="Freeform 1417">
              <a:extLst>
                <a:ext uri="{FF2B5EF4-FFF2-40B4-BE49-F238E27FC236}">
                  <a16:creationId xmlns:a16="http://schemas.microsoft.com/office/drawing/2014/main" id="{A2A80872-2664-48E6-A784-57D9DF7BB063}"/>
                </a:ext>
              </a:extLst>
            </p:cNvPr>
            <p:cNvSpPr/>
            <p:nvPr/>
          </p:nvSpPr>
          <p:spPr>
            <a:xfrm>
              <a:off x="74516"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837"/>
                  </a:lnTo>
                  <a:lnTo>
                    <a:pt x="296" y="20994"/>
                  </a:lnTo>
                  <a:lnTo>
                    <a:pt x="888" y="21129"/>
                  </a:lnTo>
                  <a:lnTo>
                    <a:pt x="1775" y="21264"/>
                  </a:lnTo>
                  <a:lnTo>
                    <a:pt x="4734" y="21488"/>
                  </a:lnTo>
                  <a:lnTo>
                    <a:pt x="6510" y="21555"/>
                  </a:lnTo>
                  <a:lnTo>
                    <a:pt x="8581" y="21600"/>
                  </a:lnTo>
                  <a:lnTo>
                    <a:pt x="12723" y="21600"/>
                  </a:lnTo>
                  <a:lnTo>
                    <a:pt x="15090" y="21555"/>
                  </a:lnTo>
                  <a:lnTo>
                    <a:pt x="16570" y="21488"/>
                  </a:lnTo>
                  <a:lnTo>
                    <a:pt x="18345" y="21376"/>
                  </a:lnTo>
                  <a:lnTo>
                    <a:pt x="19529" y="21264"/>
                  </a:lnTo>
                  <a:lnTo>
                    <a:pt x="20712" y="21129"/>
                  </a:lnTo>
                  <a:lnTo>
                    <a:pt x="21304" y="20994"/>
                  </a:lnTo>
                  <a:lnTo>
                    <a:pt x="21600" y="20837"/>
                  </a:lnTo>
                  <a:lnTo>
                    <a:pt x="21600" y="785"/>
                  </a:lnTo>
                  <a:lnTo>
                    <a:pt x="21304" y="628"/>
                  </a:lnTo>
                  <a:lnTo>
                    <a:pt x="20712" y="493"/>
                  </a:lnTo>
                  <a:lnTo>
                    <a:pt x="19529" y="336"/>
                  </a:lnTo>
                  <a:lnTo>
                    <a:pt x="18345" y="247"/>
                  </a:lnTo>
                  <a:lnTo>
                    <a:pt x="16570" y="157"/>
                  </a:lnTo>
                  <a:lnTo>
                    <a:pt x="15090" y="67"/>
                  </a:lnTo>
                  <a:lnTo>
                    <a:pt x="12723" y="22"/>
                  </a:lnTo>
                  <a:lnTo>
                    <a:pt x="10948" y="0"/>
                  </a:lnTo>
                  <a:lnTo>
                    <a:pt x="8581" y="22"/>
                  </a:lnTo>
                  <a:lnTo>
                    <a:pt x="6510" y="67"/>
                  </a:lnTo>
                  <a:lnTo>
                    <a:pt x="4734" y="157"/>
                  </a:lnTo>
                  <a:lnTo>
                    <a:pt x="1775" y="336"/>
                  </a:lnTo>
                  <a:lnTo>
                    <a:pt x="888" y="493"/>
                  </a:lnTo>
                  <a:lnTo>
                    <a:pt x="296"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26" name="Freeform 1418">
              <a:extLst>
                <a:ext uri="{FF2B5EF4-FFF2-40B4-BE49-F238E27FC236}">
                  <a16:creationId xmlns:a16="http://schemas.microsoft.com/office/drawing/2014/main" id="{DF8D12AB-01A8-4854-B15C-CF4019A335D7}"/>
                </a:ext>
              </a:extLst>
            </p:cNvPr>
            <p:cNvSpPr/>
            <p:nvPr/>
          </p:nvSpPr>
          <p:spPr>
            <a:xfrm>
              <a:off x="110982"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837"/>
                  </a:lnTo>
                  <a:lnTo>
                    <a:pt x="300" y="20994"/>
                  </a:lnTo>
                  <a:lnTo>
                    <a:pt x="900" y="21129"/>
                  </a:lnTo>
                  <a:lnTo>
                    <a:pt x="1800" y="21264"/>
                  </a:lnTo>
                  <a:lnTo>
                    <a:pt x="4800" y="21488"/>
                  </a:lnTo>
                  <a:lnTo>
                    <a:pt x="6900" y="21555"/>
                  </a:lnTo>
                  <a:lnTo>
                    <a:pt x="8700" y="21600"/>
                  </a:lnTo>
                  <a:lnTo>
                    <a:pt x="13200" y="21600"/>
                  </a:lnTo>
                  <a:lnTo>
                    <a:pt x="15300" y="21555"/>
                  </a:lnTo>
                  <a:lnTo>
                    <a:pt x="17100" y="21488"/>
                  </a:lnTo>
                  <a:lnTo>
                    <a:pt x="18900" y="21376"/>
                  </a:lnTo>
                  <a:lnTo>
                    <a:pt x="20100" y="21264"/>
                  </a:lnTo>
                  <a:lnTo>
                    <a:pt x="21000" y="21129"/>
                  </a:lnTo>
                  <a:lnTo>
                    <a:pt x="21600" y="20994"/>
                  </a:lnTo>
                  <a:lnTo>
                    <a:pt x="21600" y="628"/>
                  </a:lnTo>
                  <a:lnTo>
                    <a:pt x="21000" y="493"/>
                  </a:lnTo>
                  <a:lnTo>
                    <a:pt x="20100" y="336"/>
                  </a:lnTo>
                  <a:lnTo>
                    <a:pt x="18900" y="247"/>
                  </a:lnTo>
                  <a:lnTo>
                    <a:pt x="15300" y="67"/>
                  </a:lnTo>
                  <a:lnTo>
                    <a:pt x="13200" y="22"/>
                  </a:lnTo>
                  <a:lnTo>
                    <a:pt x="11100" y="0"/>
                  </a:lnTo>
                  <a:lnTo>
                    <a:pt x="8700" y="22"/>
                  </a:lnTo>
                  <a:lnTo>
                    <a:pt x="6900" y="67"/>
                  </a:lnTo>
                  <a:lnTo>
                    <a:pt x="4800" y="157"/>
                  </a:lnTo>
                  <a:lnTo>
                    <a:pt x="1800" y="336"/>
                  </a:lnTo>
                  <a:lnTo>
                    <a:pt x="900" y="493"/>
                  </a:lnTo>
                  <a:lnTo>
                    <a:pt x="300"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27" name="Freeform 1419">
              <a:extLst>
                <a:ext uri="{FF2B5EF4-FFF2-40B4-BE49-F238E27FC236}">
                  <a16:creationId xmlns:a16="http://schemas.microsoft.com/office/drawing/2014/main" id="{7DEE5044-206D-4070-963B-6C521A8A47F9}"/>
                </a:ext>
              </a:extLst>
            </p:cNvPr>
            <p:cNvSpPr/>
            <p:nvPr/>
          </p:nvSpPr>
          <p:spPr>
            <a:xfrm>
              <a:off x="147447"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837"/>
                  </a:lnTo>
                  <a:lnTo>
                    <a:pt x="296" y="20994"/>
                  </a:lnTo>
                  <a:lnTo>
                    <a:pt x="888" y="21129"/>
                  </a:lnTo>
                  <a:lnTo>
                    <a:pt x="1775" y="21264"/>
                  </a:lnTo>
                  <a:lnTo>
                    <a:pt x="2959" y="21376"/>
                  </a:lnTo>
                  <a:lnTo>
                    <a:pt x="4734" y="21488"/>
                  </a:lnTo>
                  <a:lnTo>
                    <a:pt x="6510" y="21555"/>
                  </a:lnTo>
                  <a:lnTo>
                    <a:pt x="8581" y="21600"/>
                  </a:lnTo>
                  <a:lnTo>
                    <a:pt x="13019" y="21600"/>
                  </a:lnTo>
                  <a:lnTo>
                    <a:pt x="15090" y="21555"/>
                  </a:lnTo>
                  <a:lnTo>
                    <a:pt x="16866" y="21488"/>
                  </a:lnTo>
                  <a:lnTo>
                    <a:pt x="19825" y="21264"/>
                  </a:lnTo>
                  <a:lnTo>
                    <a:pt x="20712" y="21129"/>
                  </a:lnTo>
                  <a:lnTo>
                    <a:pt x="21304" y="20994"/>
                  </a:lnTo>
                  <a:lnTo>
                    <a:pt x="21600" y="20837"/>
                  </a:lnTo>
                  <a:lnTo>
                    <a:pt x="21600" y="785"/>
                  </a:lnTo>
                  <a:lnTo>
                    <a:pt x="21304" y="628"/>
                  </a:lnTo>
                  <a:lnTo>
                    <a:pt x="20712" y="493"/>
                  </a:lnTo>
                  <a:lnTo>
                    <a:pt x="19825" y="336"/>
                  </a:lnTo>
                  <a:lnTo>
                    <a:pt x="16866" y="157"/>
                  </a:lnTo>
                  <a:lnTo>
                    <a:pt x="15090" y="67"/>
                  </a:lnTo>
                  <a:lnTo>
                    <a:pt x="13019" y="22"/>
                  </a:lnTo>
                  <a:lnTo>
                    <a:pt x="10652" y="0"/>
                  </a:lnTo>
                  <a:lnTo>
                    <a:pt x="8581" y="22"/>
                  </a:lnTo>
                  <a:lnTo>
                    <a:pt x="6510" y="67"/>
                  </a:lnTo>
                  <a:lnTo>
                    <a:pt x="2959" y="247"/>
                  </a:lnTo>
                  <a:lnTo>
                    <a:pt x="1775" y="336"/>
                  </a:lnTo>
                  <a:lnTo>
                    <a:pt x="888" y="493"/>
                  </a:lnTo>
                  <a:lnTo>
                    <a:pt x="296"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28" name="Freeform 1420">
              <a:extLst>
                <a:ext uri="{FF2B5EF4-FFF2-40B4-BE49-F238E27FC236}">
                  <a16:creationId xmlns:a16="http://schemas.microsoft.com/office/drawing/2014/main" id="{715D6876-2427-43E7-A886-055C32B493A8}"/>
                </a:ext>
              </a:extLst>
            </p:cNvPr>
            <p:cNvSpPr/>
            <p:nvPr/>
          </p:nvSpPr>
          <p:spPr>
            <a:xfrm>
              <a:off x="183913"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994"/>
                  </a:lnTo>
                  <a:lnTo>
                    <a:pt x="888" y="21129"/>
                  </a:lnTo>
                  <a:lnTo>
                    <a:pt x="2071" y="21264"/>
                  </a:lnTo>
                  <a:lnTo>
                    <a:pt x="3255" y="21376"/>
                  </a:lnTo>
                  <a:lnTo>
                    <a:pt x="5030" y="21488"/>
                  </a:lnTo>
                  <a:lnTo>
                    <a:pt x="6510" y="21555"/>
                  </a:lnTo>
                  <a:lnTo>
                    <a:pt x="8877" y="21600"/>
                  </a:lnTo>
                  <a:lnTo>
                    <a:pt x="13019" y="21600"/>
                  </a:lnTo>
                  <a:lnTo>
                    <a:pt x="14795" y="21555"/>
                  </a:lnTo>
                  <a:lnTo>
                    <a:pt x="16866" y="21488"/>
                  </a:lnTo>
                  <a:lnTo>
                    <a:pt x="19825" y="21264"/>
                  </a:lnTo>
                  <a:lnTo>
                    <a:pt x="20712" y="21129"/>
                  </a:lnTo>
                  <a:lnTo>
                    <a:pt x="21304" y="20994"/>
                  </a:lnTo>
                  <a:lnTo>
                    <a:pt x="21600" y="20837"/>
                  </a:lnTo>
                  <a:lnTo>
                    <a:pt x="21600" y="785"/>
                  </a:lnTo>
                  <a:lnTo>
                    <a:pt x="21304" y="628"/>
                  </a:lnTo>
                  <a:lnTo>
                    <a:pt x="20712" y="493"/>
                  </a:lnTo>
                  <a:lnTo>
                    <a:pt x="19825" y="336"/>
                  </a:lnTo>
                  <a:lnTo>
                    <a:pt x="16866" y="157"/>
                  </a:lnTo>
                  <a:lnTo>
                    <a:pt x="14795" y="67"/>
                  </a:lnTo>
                  <a:lnTo>
                    <a:pt x="13019" y="22"/>
                  </a:lnTo>
                  <a:lnTo>
                    <a:pt x="10652" y="0"/>
                  </a:lnTo>
                  <a:lnTo>
                    <a:pt x="8877" y="22"/>
                  </a:lnTo>
                  <a:lnTo>
                    <a:pt x="6510" y="67"/>
                  </a:lnTo>
                  <a:lnTo>
                    <a:pt x="5030" y="157"/>
                  </a:lnTo>
                  <a:lnTo>
                    <a:pt x="3255" y="247"/>
                  </a:lnTo>
                  <a:lnTo>
                    <a:pt x="2071" y="336"/>
                  </a:lnTo>
                  <a:lnTo>
                    <a:pt x="888" y="493"/>
                  </a:lnTo>
                  <a:lnTo>
                    <a:pt x="0"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29" name="Freeform 1421">
              <a:extLst>
                <a:ext uri="{FF2B5EF4-FFF2-40B4-BE49-F238E27FC236}">
                  <a16:creationId xmlns:a16="http://schemas.microsoft.com/office/drawing/2014/main" id="{F4EE56B8-F67E-4CBE-AAA6-5ECB3B5A6F64}"/>
                </a:ext>
              </a:extLst>
            </p:cNvPr>
            <p:cNvSpPr/>
            <p:nvPr/>
          </p:nvSpPr>
          <p:spPr>
            <a:xfrm>
              <a:off x="218793"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837"/>
                  </a:lnTo>
                  <a:lnTo>
                    <a:pt x="296" y="20994"/>
                  </a:lnTo>
                  <a:lnTo>
                    <a:pt x="888" y="21129"/>
                  </a:lnTo>
                  <a:lnTo>
                    <a:pt x="2071" y="21264"/>
                  </a:lnTo>
                  <a:lnTo>
                    <a:pt x="3255" y="21376"/>
                  </a:lnTo>
                  <a:lnTo>
                    <a:pt x="4734" y="21488"/>
                  </a:lnTo>
                  <a:lnTo>
                    <a:pt x="6805" y="21555"/>
                  </a:lnTo>
                  <a:lnTo>
                    <a:pt x="8877" y="21600"/>
                  </a:lnTo>
                  <a:lnTo>
                    <a:pt x="13019" y="21600"/>
                  </a:lnTo>
                  <a:lnTo>
                    <a:pt x="15090" y="21555"/>
                  </a:lnTo>
                  <a:lnTo>
                    <a:pt x="16866" y="21488"/>
                  </a:lnTo>
                  <a:lnTo>
                    <a:pt x="18345" y="21376"/>
                  </a:lnTo>
                  <a:lnTo>
                    <a:pt x="20121" y="21264"/>
                  </a:lnTo>
                  <a:lnTo>
                    <a:pt x="21008" y="21129"/>
                  </a:lnTo>
                  <a:lnTo>
                    <a:pt x="21600" y="20994"/>
                  </a:lnTo>
                  <a:lnTo>
                    <a:pt x="21600" y="628"/>
                  </a:lnTo>
                  <a:lnTo>
                    <a:pt x="21008" y="493"/>
                  </a:lnTo>
                  <a:lnTo>
                    <a:pt x="20121" y="336"/>
                  </a:lnTo>
                  <a:lnTo>
                    <a:pt x="18345" y="247"/>
                  </a:lnTo>
                  <a:lnTo>
                    <a:pt x="16866" y="157"/>
                  </a:lnTo>
                  <a:lnTo>
                    <a:pt x="15090" y="67"/>
                  </a:lnTo>
                  <a:lnTo>
                    <a:pt x="13019" y="22"/>
                  </a:lnTo>
                  <a:lnTo>
                    <a:pt x="10948" y="0"/>
                  </a:lnTo>
                  <a:lnTo>
                    <a:pt x="8877" y="22"/>
                  </a:lnTo>
                  <a:lnTo>
                    <a:pt x="6805" y="67"/>
                  </a:lnTo>
                  <a:lnTo>
                    <a:pt x="4734" y="157"/>
                  </a:lnTo>
                  <a:lnTo>
                    <a:pt x="3255" y="247"/>
                  </a:lnTo>
                  <a:lnTo>
                    <a:pt x="2071" y="336"/>
                  </a:lnTo>
                  <a:lnTo>
                    <a:pt x="888" y="493"/>
                  </a:lnTo>
                  <a:lnTo>
                    <a:pt x="296"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30" name="Freeform 1422">
              <a:extLst>
                <a:ext uri="{FF2B5EF4-FFF2-40B4-BE49-F238E27FC236}">
                  <a16:creationId xmlns:a16="http://schemas.microsoft.com/office/drawing/2014/main" id="{AC2153B1-F1F2-4D72-ABA3-C1FF4524AB16}"/>
                </a:ext>
              </a:extLst>
            </p:cNvPr>
            <p:cNvSpPr/>
            <p:nvPr/>
          </p:nvSpPr>
          <p:spPr>
            <a:xfrm>
              <a:off x="255258" y="230179"/>
              <a:ext cx="12684" cy="158744"/>
            </a:xfrm>
            <a:custGeom>
              <a:avLst/>
              <a:gdLst/>
              <a:ahLst/>
              <a:cxnLst>
                <a:cxn ang="0">
                  <a:pos x="wd2" y="hd2"/>
                </a:cxn>
                <a:cxn ang="5400000">
                  <a:pos x="wd2" y="hd2"/>
                </a:cxn>
                <a:cxn ang="10800000">
                  <a:pos x="wd2" y="hd2"/>
                </a:cxn>
                <a:cxn ang="16200000">
                  <a:pos x="wd2" y="hd2"/>
                </a:cxn>
              </a:cxnLst>
              <a:rect l="0" t="0" r="r" b="b"/>
              <a:pathLst>
                <a:path w="21600" h="21600" extrusionOk="0">
                  <a:moveTo>
                    <a:pt x="0" y="785"/>
                  </a:moveTo>
                  <a:lnTo>
                    <a:pt x="0" y="20837"/>
                  </a:lnTo>
                  <a:lnTo>
                    <a:pt x="292" y="20994"/>
                  </a:lnTo>
                  <a:lnTo>
                    <a:pt x="876" y="21129"/>
                  </a:lnTo>
                  <a:lnTo>
                    <a:pt x="2043" y="21264"/>
                  </a:lnTo>
                  <a:lnTo>
                    <a:pt x="3211" y="21376"/>
                  </a:lnTo>
                  <a:lnTo>
                    <a:pt x="4670" y="21488"/>
                  </a:lnTo>
                  <a:lnTo>
                    <a:pt x="6714" y="21555"/>
                  </a:lnTo>
                  <a:lnTo>
                    <a:pt x="8465" y="21600"/>
                  </a:lnTo>
                  <a:lnTo>
                    <a:pt x="13135" y="21600"/>
                  </a:lnTo>
                  <a:lnTo>
                    <a:pt x="14886" y="21555"/>
                  </a:lnTo>
                  <a:lnTo>
                    <a:pt x="16930" y="21488"/>
                  </a:lnTo>
                  <a:lnTo>
                    <a:pt x="18389" y="21376"/>
                  </a:lnTo>
                  <a:lnTo>
                    <a:pt x="19557" y="21264"/>
                  </a:lnTo>
                  <a:lnTo>
                    <a:pt x="20724" y="21129"/>
                  </a:lnTo>
                  <a:lnTo>
                    <a:pt x="21308" y="20994"/>
                  </a:lnTo>
                  <a:lnTo>
                    <a:pt x="21600" y="20837"/>
                  </a:lnTo>
                  <a:lnTo>
                    <a:pt x="21600" y="785"/>
                  </a:lnTo>
                  <a:lnTo>
                    <a:pt x="21308" y="628"/>
                  </a:lnTo>
                  <a:lnTo>
                    <a:pt x="20724" y="493"/>
                  </a:lnTo>
                  <a:lnTo>
                    <a:pt x="19557" y="336"/>
                  </a:lnTo>
                  <a:lnTo>
                    <a:pt x="18389" y="247"/>
                  </a:lnTo>
                  <a:lnTo>
                    <a:pt x="16930" y="157"/>
                  </a:lnTo>
                  <a:lnTo>
                    <a:pt x="14886" y="67"/>
                  </a:lnTo>
                  <a:lnTo>
                    <a:pt x="13135" y="22"/>
                  </a:lnTo>
                  <a:lnTo>
                    <a:pt x="10800" y="0"/>
                  </a:lnTo>
                  <a:lnTo>
                    <a:pt x="8465" y="22"/>
                  </a:lnTo>
                  <a:lnTo>
                    <a:pt x="6714" y="67"/>
                  </a:lnTo>
                  <a:lnTo>
                    <a:pt x="4670" y="157"/>
                  </a:lnTo>
                  <a:lnTo>
                    <a:pt x="3211" y="247"/>
                  </a:lnTo>
                  <a:lnTo>
                    <a:pt x="2043" y="336"/>
                  </a:lnTo>
                  <a:lnTo>
                    <a:pt x="876" y="493"/>
                  </a:lnTo>
                  <a:lnTo>
                    <a:pt x="292" y="628"/>
                  </a:lnTo>
                  <a:lnTo>
                    <a:pt x="0" y="785"/>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31" name="Freeform 1423">
              <a:extLst>
                <a:ext uri="{FF2B5EF4-FFF2-40B4-BE49-F238E27FC236}">
                  <a16:creationId xmlns:a16="http://schemas.microsoft.com/office/drawing/2014/main" id="{49686BD7-4112-413F-BBD1-CD70A815D3D8}"/>
                </a:ext>
              </a:extLst>
            </p:cNvPr>
            <p:cNvSpPr/>
            <p:nvPr/>
          </p:nvSpPr>
          <p:spPr>
            <a:xfrm>
              <a:off x="11098" y="104771"/>
              <a:ext cx="137935" cy="119058"/>
            </a:xfrm>
            <a:custGeom>
              <a:avLst/>
              <a:gdLst/>
              <a:ahLst/>
              <a:cxnLst>
                <a:cxn ang="0">
                  <a:pos x="wd2" y="hd2"/>
                </a:cxn>
                <a:cxn ang="5400000">
                  <a:pos x="wd2" y="hd2"/>
                </a:cxn>
                <a:cxn ang="10800000">
                  <a:pos x="wd2" y="hd2"/>
                </a:cxn>
                <a:cxn ang="16200000">
                  <a:pos x="wd2" y="hd2"/>
                </a:cxn>
              </a:cxnLst>
              <a:rect l="0" t="0" r="r" b="b"/>
              <a:pathLst>
                <a:path w="21600" h="21600" extrusionOk="0">
                  <a:moveTo>
                    <a:pt x="20066" y="268"/>
                  </a:moveTo>
                  <a:lnTo>
                    <a:pt x="302" y="19874"/>
                  </a:lnTo>
                  <a:lnTo>
                    <a:pt x="201" y="19993"/>
                  </a:lnTo>
                  <a:lnTo>
                    <a:pt x="75" y="20172"/>
                  </a:lnTo>
                  <a:lnTo>
                    <a:pt x="25" y="20350"/>
                  </a:lnTo>
                  <a:lnTo>
                    <a:pt x="0" y="20529"/>
                  </a:lnTo>
                  <a:lnTo>
                    <a:pt x="25" y="20737"/>
                  </a:lnTo>
                  <a:lnTo>
                    <a:pt x="50" y="20916"/>
                  </a:lnTo>
                  <a:lnTo>
                    <a:pt x="151" y="21124"/>
                  </a:lnTo>
                  <a:lnTo>
                    <a:pt x="251" y="21273"/>
                  </a:lnTo>
                  <a:lnTo>
                    <a:pt x="377" y="21421"/>
                  </a:lnTo>
                  <a:lnTo>
                    <a:pt x="553" y="21511"/>
                  </a:lnTo>
                  <a:lnTo>
                    <a:pt x="704" y="21570"/>
                  </a:lnTo>
                  <a:lnTo>
                    <a:pt x="880" y="21600"/>
                  </a:lnTo>
                  <a:lnTo>
                    <a:pt x="1081" y="21600"/>
                  </a:lnTo>
                  <a:lnTo>
                    <a:pt x="1232" y="21570"/>
                  </a:lnTo>
                  <a:lnTo>
                    <a:pt x="1408" y="21481"/>
                  </a:lnTo>
                  <a:lnTo>
                    <a:pt x="1534" y="21362"/>
                  </a:lnTo>
                  <a:lnTo>
                    <a:pt x="21298" y="1785"/>
                  </a:lnTo>
                  <a:lnTo>
                    <a:pt x="21449" y="1607"/>
                  </a:lnTo>
                  <a:lnTo>
                    <a:pt x="21525" y="1458"/>
                  </a:lnTo>
                  <a:lnTo>
                    <a:pt x="21575" y="1250"/>
                  </a:lnTo>
                  <a:lnTo>
                    <a:pt x="21600" y="1071"/>
                  </a:lnTo>
                  <a:lnTo>
                    <a:pt x="21600" y="863"/>
                  </a:lnTo>
                  <a:lnTo>
                    <a:pt x="21499" y="506"/>
                  </a:lnTo>
                  <a:lnTo>
                    <a:pt x="21349" y="357"/>
                  </a:lnTo>
                  <a:lnTo>
                    <a:pt x="21223" y="179"/>
                  </a:lnTo>
                  <a:lnTo>
                    <a:pt x="21097" y="89"/>
                  </a:lnTo>
                  <a:lnTo>
                    <a:pt x="20921" y="30"/>
                  </a:lnTo>
                  <a:lnTo>
                    <a:pt x="20720" y="0"/>
                  </a:lnTo>
                  <a:lnTo>
                    <a:pt x="20569" y="30"/>
                  </a:lnTo>
                  <a:lnTo>
                    <a:pt x="20368" y="60"/>
                  </a:lnTo>
                  <a:lnTo>
                    <a:pt x="20217" y="149"/>
                  </a:lnTo>
                  <a:lnTo>
                    <a:pt x="20066" y="268"/>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32" name="Freeform 1424">
              <a:extLst>
                <a:ext uri="{FF2B5EF4-FFF2-40B4-BE49-F238E27FC236}">
                  <a16:creationId xmlns:a16="http://schemas.microsoft.com/office/drawing/2014/main" id="{9D5E303B-A0D8-430F-905B-6B59CBC5622B}"/>
                </a:ext>
              </a:extLst>
            </p:cNvPr>
            <p:cNvSpPr/>
            <p:nvPr/>
          </p:nvSpPr>
          <p:spPr>
            <a:xfrm>
              <a:off x="101469" y="115883"/>
              <a:ext cx="44393" cy="98422"/>
            </a:xfrm>
            <a:custGeom>
              <a:avLst/>
              <a:gdLst/>
              <a:ahLst/>
              <a:cxnLst>
                <a:cxn ang="0">
                  <a:pos x="wd2" y="hd2"/>
                </a:cxn>
                <a:cxn ang="5400000">
                  <a:pos x="wd2" y="hd2"/>
                </a:cxn>
                <a:cxn ang="10800000">
                  <a:pos x="wd2" y="hd2"/>
                </a:cxn>
                <a:cxn ang="16200000">
                  <a:pos x="wd2" y="hd2"/>
                </a:cxn>
              </a:cxnLst>
              <a:rect l="0" t="0" r="r" b="b"/>
              <a:pathLst>
                <a:path w="21600" h="21600" extrusionOk="0">
                  <a:moveTo>
                    <a:pt x="15962" y="823"/>
                  </a:moveTo>
                  <a:lnTo>
                    <a:pt x="159" y="19955"/>
                  </a:lnTo>
                  <a:lnTo>
                    <a:pt x="0" y="20205"/>
                  </a:lnTo>
                  <a:lnTo>
                    <a:pt x="0" y="20491"/>
                  </a:lnTo>
                  <a:lnTo>
                    <a:pt x="79" y="20706"/>
                  </a:lnTo>
                  <a:lnTo>
                    <a:pt x="318" y="20885"/>
                  </a:lnTo>
                  <a:lnTo>
                    <a:pt x="635" y="21099"/>
                  </a:lnTo>
                  <a:lnTo>
                    <a:pt x="953" y="21278"/>
                  </a:lnTo>
                  <a:lnTo>
                    <a:pt x="1509" y="21457"/>
                  </a:lnTo>
                  <a:lnTo>
                    <a:pt x="1985" y="21528"/>
                  </a:lnTo>
                  <a:lnTo>
                    <a:pt x="2541" y="21600"/>
                  </a:lnTo>
                  <a:lnTo>
                    <a:pt x="3097" y="21600"/>
                  </a:lnTo>
                  <a:lnTo>
                    <a:pt x="3653" y="21564"/>
                  </a:lnTo>
                  <a:lnTo>
                    <a:pt x="4129" y="21493"/>
                  </a:lnTo>
                  <a:lnTo>
                    <a:pt x="4685" y="21385"/>
                  </a:lnTo>
                  <a:lnTo>
                    <a:pt x="5479" y="21028"/>
                  </a:lnTo>
                  <a:lnTo>
                    <a:pt x="5638" y="20777"/>
                  </a:lnTo>
                  <a:lnTo>
                    <a:pt x="21441" y="1609"/>
                  </a:lnTo>
                  <a:lnTo>
                    <a:pt x="21600" y="1359"/>
                  </a:lnTo>
                  <a:lnTo>
                    <a:pt x="21600" y="1144"/>
                  </a:lnTo>
                  <a:lnTo>
                    <a:pt x="21521" y="894"/>
                  </a:lnTo>
                  <a:lnTo>
                    <a:pt x="21362" y="679"/>
                  </a:lnTo>
                  <a:lnTo>
                    <a:pt x="20965" y="465"/>
                  </a:lnTo>
                  <a:lnTo>
                    <a:pt x="20647" y="322"/>
                  </a:lnTo>
                  <a:lnTo>
                    <a:pt x="19694" y="36"/>
                  </a:lnTo>
                  <a:lnTo>
                    <a:pt x="19059" y="0"/>
                  </a:lnTo>
                  <a:lnTo>
                    <a:pt x="18503" y="0"/>
                  </a:lnTo>
                  <a:lnTo>
                    <a:pt x="17947" y="36"/>
                  </a:lnTo>
                  <a:lnTo>
                    <a:pt x="17471" y="143"/>
                  </a:lnTo>
                  <a:lnTo>
                    <a:pt x="16915" y="250"/>
                  </a:lnTo>
                  <a:lnTo>
                    <a:pt x="16597" y="393"/>
                  </a:lnTo>
                  <a:lnTo>
                    <a:pt x="16200" y="608"/>
                  </a:lnTo>
                  <a:lnTo>
                    <a:pt x="15962" y="823"/>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33" name="Freeform 1425">
              <a:extLst>
                <a:ext uri="{FF2B5EF4-FFF2-40B4-BE49-F238E27FC236}">
                  <a16:creationId xmlns:a16="http://schemas.microsoft.com/office/drawing/2014/main" id="{AA27A815-81A6-4C06-9312-E142EBAB6C1D}"/>
                </a:ext>
              </a:extLst>
            </p:cNvPr>
            <p:cNvSpPr/>
            <p:nvPr/>
          </p:nvSpPr>
          <p:spPr>
            <a:xfrm>
              <a:off x="120494" y="0"/>
              <a:ext cx="65003" cy="122233"/>
            </a:xfrm>
            <a:custGeom>
              <a:avLst/>
              <a:gdLst/>
              <a:ahLst/>
              <a:cxnLst>
                <a:cxn ang="0">
                  <a:pos x="wd2" y="hd2"/>
                </a:cxn>
                <a:cxn ang="5400000">
                  <a:pos x="wd2" y="hd2"/>
                </a:cxn>
                <a:cxn ang="10800000">
                  <a:pos x="wd2" y="hd2"/>
                </a:cxn>
                <a:cxn ang="16200000">
                  <a:pos x="wd2" y="hd2"/>
                </a:cxn>
              </a:cxnLst>
              <a:rect l="0" t="0" r="r" b="b"/>
              <a:pathLst>
                <a:path w="21600" h="21600" extrusionOk="0">
                  <a:moveTo>
                    <a:pt x="0" y="5146"/>
                  </a:moveTo>
                  <a:lnTo>
                    <a:pt x="593" y="6105"/>
                  </a:lnTo>
                  <a:lnTo>
                    <a:pt x="6141" y="8460"/>
                  </a:lnTo>
                  <a:lnTo>
                    <a:pt x="6625" y="12239"/>
                  </a:lnTo>
                  <a:lnTo>
                    <a:pt x="7972" y="12791"/>
                  </a:lnTo>
                  <a:lnTo>
                    <a:pt x="8942" y="12820"/>
                  </a:lnTo>
                  <a:lnTo>
                    <a:pt x="8888" y="12966"/>
                  </a:lnTo>
                  <a:lnTo>
                    <a:pt x="8888" y="13315"/>
                  </a:lnTo>
                  <a:lnTo>
                    <a:pt x="8834" y="13693"/>
                  </a:lnTo>
                  <a:lnTo>
                    <a:pt x="8834" y="14012"/>
                  </a:lnTo>
                  <a:lnTo>
                    <a:pt x="8457" y="14216"/>
                  </a:lnTo>
                  <a:lnTo>
                    <a:pt x="8026" y="14303"/>
                  </a:lnTo>
                  <a:lnTo>
                    <a:pt x="7541" y="14390"/>
                  </a:lnTo>
                  <a:lnTo>
                    <a:pt x="6302" y="14623"/>
                  </a:lnTo>
                  <a:lnTo>
                    <a:pt x="4956" y="14885"/>
                  </a:lnTo>
                  <a:lnTo>
                    <a:pt x="4201" y="15117"/>
                  </a:lnTo>
                  <a:lnTo>
                    <a:pt x="3286" y="15408"/>
                  </a:lnTo>
                  <a:lnTo>
                    <a:pt x="2855" y="15582"/>
                  </a:lnTo>
                  <a:lnTo>
                    <a:pt x="2424" y="15815"/>
                  </a:lnTo>
                  <a:lnTo>
                    <a:pt x="1939" y="16047"/>
                  </a:lnTo>
                  <a:lnTo>
                    <a:pt x="1616" y="16280"/>
                  </a:lnTo>
                  <a:lnTo>
                    <a:pt x="1239" y="16571"/>
                  </a:lnTo>
                  <a:lnTo>
                    <a:pt x="1023" y="16890"/>
                  </a:lnTo>
                  <a:lnTo>
                    <a:pt x="862" y="17239"/>
                  </a:lnTo>
                  <a:lnTo>
                    <a:pt x="754" y="17588"/>
                  </a:lnTo>
                  <a:lnTo>
                    <a:pt x="808" y="17763"/>
                  </a:lnTo>
                  <a:lnTo>
                    <a:pt x="808" y="17995"/>
                  </a:lnTo>
                  <a:lnTo>
                    <a:pt x="862" y="18170"/>
                  </a:lnTo>
                  <a:lnTo>
                    <a:pt x="1077" y="18635"/>
                  </a:lnTo>
                  <a:lnTo>
                    <a:pt x="1239" y="18838"/>
                  </a:lnTo>
                  <a:lnTo>
                    <a:pt x="1508" y="19071"/>
                  </a:lnTo>
                  <a:lnTo>
                    <a:pt x="1724" y="19303"/>
                  </a:lnTo>
                  <a:lnTo>
                    <a:pt x="2316" y="19769"/>
                  </a:lnTo>
                  <a:lnTo>
                    <a:pt x="2909" y="20146"/>
                  </a:lnTo>
                  <a:lnTo>
                    <a:pt x="3555" y="20495"/>
                  </a:lnTo>
                  <a:lnTo>
                    <a:pt x="4956" y="21019"/>
                  </a:lnTo>
                  <a:lnTo>
                    <a:pt x="5656" y="21222"/>
                  </a:lnTo>
                  <a:lnTo>
                    <a:pt x="6410" y="21367"/>
                  </a:lnTo>
                  <a:lnTo>
                    <a:pt x="7110" y="21455"/>
                  </a:lnTo>
                  <a:lnTo>
                    <a:pt x="7864" y="21513"/>
                  </a:lnTo>
                  <a:lnTo>
                    <a:pt x="8618" y="21542"/>
                  </a:lnTo>
                  <a:lnTo>
                    <a:pt x="9319" y="21600"/>
                  </a:lnTo>
                  <a:lnTo>
                    <a:pt x="10019" y="21542"/>
                  </a:lnTo>
                  <a:lnTo>
                    <a:pt x="10719" y="21513"/>
                  </a:lnTo>
                  <a:lnTo>
                    <a:pt x="11366" y="21455"/>
                  </a:lnTo>
                  <a:lnTo>
                    <a:pt x="12012" y="21367"/>
                  </a:lnTo>
                  <a:lnTo>
                    <a:pt x="12604" y="21280"/>
                  </a:lnTo>
                  <a:lnTo>
                    <a:pt x="13197" y="21135"/>
                  </a:lnTo>
                  <a:lnTo>
                    <a:pt x="13736" y="21019"/>
                  </a:lnTo>
                  <a:lnTo>
                    <a:pt x="14167" y="20902"/>
                  </a:lnTo>
                  <a:lnTo>
                    <a:pt x="14598" y="20728"/>
                  </a:lnTo>
                  <a:lnTo>
                    <a:pt x="15082" y="20583"/>
                  </a:lnTo>
                  <a:lnTo>
                    <a:pt x="15405" y="20379"/>
                  </a:lnTo>
                  <a:lnTo>
                    <a:pt x="15783" y="20205"/>
                  </a:lnTo>
                  <a:lnTo>
                    <a:pt x="16429" y="19798"/>
                  </a:lnTo>
                  <a:lnTo>
                    <a:pt x="16860" y="19332"/>
                  </a:lnTo>
                  <a:lnTo>
                    <a:pt x="17129" y="19129"/>
                  </a:lnTo>
                  <a:lnTo>
                    <a:pt x="17452" y="18693"/>
                  </a:lnTo>
                  <a:lnTo>
                    <a:pt x="17722" y="18170"/>
                  </a:lnTo>
                  <a:lnTo>
                    <a:pt x="17991" y="17734"/>
                  </a:lnTo>
                  <a:lnTo>
                    <a:pt x="18260" y="17385"/>
                  </a:lnTo>
                  <a:lnTo>
                    <a:pt x="18584" y="17065"/>
                  </a:lnTo>
                  <a:lnTo>
                    <a:pt x="18799" y="16832"/>
                  </a:lnTo>
                  <a:lnTo>
                    <a:pt x="18853" y="16687"/>
                  </a:lnTo>
                  <a:lnTo>
                    <a:pt x="18907" y="16600"/>
                  </a:lnTo>
                  <a:lnTo>
                    <a:pt x="18799" y="16483"/>
                  </a:lnTo>
                  <a:lnTo>
                    <a:pt x="18691" y="16425"/>
                  </a:lnTo>
                  <a:lnTo>
                    <a:pt x="18476" y="16367"/>
                  </a:lnTo>
                  <a:lnTo>
                    <a:pt x="18153" y="16338"/>
                  </a:lnTo>
                  <a:lnTo>
                    <a:pt x="17776" y="16309"/>
                  </a:lnTo>
                  <a:lnTo>
                    <a:pt x="17345" y="16309"/>
                  </a:lnTo>
                  <a:lnTo>
                    <a:pt x="17021" y="16338"/>
                  </a:lnTo>
                  <a:lnTo>
                    <a:pt x="16644" y="16367"/>
                  </a:lnTo>
                  <a:lnTo>
                    <a:pt x="16321" y="16483"/>
                  </a:lnTo>
                  <a:lnTo>
                    <a:pt x="15998" y="16571"/>
                  </a:lnTo>
                  <a:lnTo>
                    <a:pt x="15729" y="16687"/>
                  </a:lnTo>
                  <a:lnTo>
                    <a:pt x="15405" y="16832"/>
                  </a:lnTo>
                  <a:lnTo>
                    <a:pt x="15190" y="16949"/>
                  </a:lnTo>
                  <a:lnTo>
                    <a:pt x="14328" y="17588"/>
                  </a:lnTo>
                  <a:lnTo>
                    <a:pt x="13520" y="18170"/>
                  </a:lnTo>
                  <a:lnTo>
                    <a:pt x="13305" y="18315"/>
                  </a:lnTo>
                  <a:lnTo>
                    <a:pt x="13089" y="18431"/>
                  </a:lnTo>
                  <a:lnTo>
                    <a:pt x="12766" y="18518"/>
                  </a:lnTo>
                  <a:lnTo>
                    <a:pt x="12497" y="18635"/>
                  </a:lnTo>
                  <a:lnTo>
                    <a:pt x="12120" y="18693"/>
                  </a:lnTo>
                  <a:lnTo>
                    <a:pt x="11797" y="18751"/>
                  </a:lnTo>
                  <a:lnTo>
                    <a:pt x="11419" y="18809"/>
                  </a:lnTo>
                  <a:lnTo>
                    <a:pt x="10288" y="18809"/>
                  </a:lnTo>
                  <a:lnTo>
                    <a:pt x="9426" y="18693"/>
                  </a:lnTo>
                  <a:lnTo>
                    <a:pt x="9049" y="18577"/>
                  </a:lnTo>
                  <a:lnTo>
                    <a:pt x="8618" y="18489"/>
                  </a:lnTo>
                  <a:lnTo>
                    <a:pt x="8241" y="18344"/>
                  </a:lnTo>
                  <a:lnTo>
                    <a:pt x="7864" y="18141"/>
                  </a:lnTo>
                  <a:lnTo>
                    <a:pt x="7595" y="17966"/>
                  </a:lnTo>
                  <a:lnTo>
                    <a:pt x="7326" y="17763"/>
                  </a:lnTo>
                  <a:lnTo>
                    <a:pt x="7164" y="17588"/>
                  </a:lnTo>
                  <a:lnTo>
                    <a:pt x="7110" y="17356"/>
                  </a:lnTo>
                  <a:lnTo>
                    <a:pt x="7110" y="17181"/>
                  </a:lnTo>
                  <a:lnTo>
                    <a:pt x="7164" y="16978"/>
                  </a:lnTo>
                  <a:lnTo>
                    <a:pt x="7326" y="16832"/>
                  </a:lnTo>
                  <a:lnTo>
                    <a:pt x="7541" y="16629"/>
                  </a:lnTo>
                  <a:lnTo>
                    <a:pt x="7757" y="16483"/>
                  </a:lnTo>
                  <a:lnTo>
                    <a:pt x="8026" y="16338"/>
                  </a:lnTo>
                  <a:lnTo>
                    <a:pt x="8403" y="16222"/>
                  </a:lnTo>
                  <a:lnTo>
                    <a:pt x="8726" y="16106"/>
                  </a:lnTo>
                  <a:lnTo>
                    <a:pt x="9157" y="15989"/>
                  </a:lnTo>
                  <a:lnTo>
                    <a:pt x="9588" y="15931"/>
                  </a:lnTo>
                  <a:lnTo>
                    <a:pt x="9965" y="15902"/>
                  </a:lnTo>
                  <a:lnTo>
                    <a:pt x="10450" y="15873"/>
                  </a:lnTo>
                  <a:lnTo>
                    <a:pt x="10881" y="15844"/>
                  </a:lnTo>
                  <a:lnTo>
                    <a:pt x="11258" y="15757"/>
                  </a:lnTo>
                  <a:lnTo>
                    <a:pt x="11635" y="15611"/>
                  </a:lnTo>
                  <a:lnTo>
                    <a:pt x="11904" y="15466"/>
                  </a:lnTo>
                  <a:lnTo>
                    <a:pt x="12174" y="15233"/>
                  </a:lnTo>
                  <a:lnTo>
                    <a:pt x="12443" y="15030"/>
                  </a:lnTo>
                  <a:lnTo>
                    <a:pt x="12604" y="14768"/>
                  </a:lnTo>
                  <a:lnTo>
                    <a:pt x="12766" y="14478"/>
                  </a:lnTo>
                  <a:lnTo>
                    <a:pt x="13035" y="13954"/>
                  </a:lnTo>
                  <a:lnTo>
                    <a:pt x="13197" y="13373"/>
                  </a:lnTo>
                  <a:lnTo>
                    <a:pt x="13251" y="12908"/>
                  </a:lnTo>
                  <a:lnTo>
                    <a:pt x="13251" y="12530"/>
                  </a:lnTo>
                  <a:lnTo>
                    <a:pt x="14651" y="12501"/>
                  </a:lnTo>
                  <a:lnTo>
                    <a:pt x="16160" y="11832"/>
                  </a:lnTo>
                  <a:lnTo>
                    <a:pt x="15729" y="7907"/>
                  </a:lnTo>
                  <a:lnTo>
                    <a:pt x="20684" y="5669"/>
                  </a:lnTo>
                  <a:lnTo>
                    <a:pt x="20900" y="5436"/>
                  </a:lnTo>
                  <a:lnTo>
                    <a:pt x="21331" y="4826"/>
                  </a:lnTo>
                  <a:lnTo>
                    <a:pt x="21492" y="4448"/>
                  </a:lnTo>
                  <a:lnTo>
                    <a:pt x="21600" y="4070"/>
                  </a:lnTo>
                  <a:lnTo>
                    <a:pt x="21600" y="3663"/>
                  </a:lnTo>
                  <a:lnTo>
                    <a:pt x="21546" y="3459"/>
                  </a:lnTo>
                  <a:lnTo>
                    <a:pt x="21438" y="3285"/>
                  </a:lnTo>
                  <a:lnTo>
                    <a:pt x="19715" y="2965"/>
                  </a:lnTo>
                  <a:lnTo>
                    <a:pt x="19607" y="2849"/>
                  </a:lnTo>
                  <a:lnTo>
                    <a:pt x="19284" y="2529"/>
                  </a:lnTo>
                  <a:lnTo>
                    <a:pt x="19068" y="2297"/>
                  </a:lnTo>
                  <a:lnTo>
                    <a:pt x="18691" y="2093"/>
                  </a:lnTo>
                  <a:lnTo>
                    <a:pt x="18260" y="1802"/>
                  </a:lnTo>
                  <a:lnTo>
                    <a:pt x="17829" y="1541"/>
                  </a:lnTo>
                  <a:lnTo>
                    <a:pt x="17237" y="1250"/>
                  </a:lnTo>
                  <a:lnTo>
                    <a:pt x="16591" y="1017"/>
                  </a:lnTo>
                  <a:lnTo>
                    <a:pt x="15836" y="756"/>
                  </a:lnTo>
                  <a:lnTo>
                    <a:pt x="15028" y="523"/>
                  </a:lnTo>
                  <a:lnTo>
                    <a:pt x="14059" y="349"/>
                  </a:lnTo>
                  <a:lnTo>
                    <a:pt x="13035" y="203"/>
                  </a:lnTo>
                  <a:lnTo>
                    <a:pt x="11850" y="58"/>
                  </a:lnTo>
                  <a:lnTo>
                    <a:pt x="10558" y="0"/>
                  </a:lnTo>
                  <a:lnTo>
                    <a:pt x="9265" y="0"/>
                  </a:lnTo>
                  <a:lnTo>
                    <a:pt x="8672" y="29"/>
                  </a:lnTo>
                  <a:lnTo>
                    <a:pt x="8080" y="87"/>
                  </a:lnTo>
                  <a:lnTo>
                    <a:pt x="7056" y="233"/>
                  </a:lnTo>
                  <a:lnTo>
                    <a:pt x="6141" y="378"/>
                  </a:lnTo>
                  <a:lnTo>
                    <a:pt x="5279" y="610"/>
                  </a:lnTo>
                  <a:lnTo>
                    <a:pt x="4579" y="814"/>
                  </a:lnTo>
                  <a:lnTo>
                    <a:pt x="3932" y="1076"/>
                  </a:lnTo>
                  <a:lnTo>
                    <a:pt x="3447" y="1366"/>
                  </a:lnTo>
                  <a:lnTo>
                    <a:pt x="2963" y="1599"/>
                  </a:lnTo>
                  <a:lnTo>
                    <a:pt x="2532" y="1890"/>
                  </a:lnTo>
                  <a:lnTo>
                    <a:pt x="2262" y="2151"/>
                  </a:lnTo>
                  <a:lnTo>
                    <a:pt x="2047" y="2355"/>
                  </a:lnTo>
                  <a:lnTo>
                    <a:pt x="1670" y="2675"/>
                  </a:lnTo>
                  <a:lnTo>
                    <a:pt x="1616" y="2820"/>
                  </a:lnTo>
                  <a:lnTo>
                    <a:pt x="1023" y="2820"/>
                  </a:lnTo>
                  <a:lnTo>
                    <a:pt x="808" y="2849"/>
                  </a:lnTo>
                  <a:lnTo>
                    <a:pt x="539" y="2936"/>
                  </a:lnTo>
                  <a:lnTo>
                    <a:pt x="377" y="3023"/>
                  </a:lnTo>
                  <a:lnTo>
                    <a:pt x="269" y="3198"/>
                  </a:lnTo>
                  <a:lnTo>
                    <a:pt x="108" y="3692"/>
                  </a:lnTo>
                  <a:lnTo>
                    <a:pt x="54" y="4361"/>
                  </a:lnTo>
                  <a:lnTo>
                    <a:pt x="0" y="4913"/>
                  </a:lnTo>
                  <a:lnTo>
                    <a:pt x="0" y="5146"/>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34" name="Freeform 1426">
              <a:extLst>
                <a:ext uri="{FF2B5EF4-FFF2-40B4-BE49-F238E27FC236}">
                  <a16:creationId xmlns:a16="http://schemas.microsoft.com/office/drawing/2014/main" id="{B655564F-4462-49EA-B5A6-C44915C67972}"/>
                </a:ext>
              </a:extLst>
            </p:cNvPr>
            <p:cNvSpPr/>
            <p:nvPr/>
          </p:nvSpPr>
          <p:spPr>
            <a:xfrm>
              <a:off x="158545" y="104771"/>
              <a:ext cx="136349" cy="119058"/>
            </a:xfrm>
            <a:custGeom>
              <a:avLst/>
              <a:gdLst/>
              <a:ahLst/>
              <a:cxnLst>
                <a:cxn ang="0">
                  <a:pos x="wd2" y="hd2"/>
                </a:cxn>
                <a:cxn ang="5400000">
                  <a:pos x="wd2" y="hd2"/>
                </a:cxn>
                <a:cxn ang="10800000">
                  <a:pos x="wd2" y="hd2"/>
                </a:cxn>
                <a:cxn ang="16200000">
                  <a:pos x="wd2" y="hd2"/>
                </a:cxn>
              </a:cxnLst>
              <a:rect l="0" t="0" r="r" b="b"/>
              <a:pathLst>
                <a:path w="21600" h="21600" extrusionOk="0">
                  <a:moveTo>
                    <a:pt x="226" y="357"/>
                  </a:moveTo>
                  <a:lnTo>
                    <a:pt x="126" y="506"/>
                  </a:lnTo>
                  <a:lnTo>
                    <a:pt x="50" y="684"/>
                  </a:lnTo>
                  <a:lnTo>
                    <a:pt x="0" y="863"/>
                  </a:lnTo>
                  <a:lnTo>
                    <a:pt x="0" y="1071"/>
                  </a:lnTo>
                  <a:lnTo>
                    <a:pt x="25" y="1250"/>
                  </a:lnTo>
                  <a:lnTo>
                    <a:pt x="75" y="1458"/>
                  </a:lnTo>
                  <a:lnTo>
                    <a:pt x="176" y="1607"/>
                  </a:lnTo>
                  <a:lnTo>
                    <a:pt x="302" y="1785"/>
                  </a:lnTo>
                  <a:lnTo>
                    <a:pt x="20066" y="21362"/>
                  </a:lnTo>
                  <a:lnTo>
                    <a:pt x="20192" y="21481"/>
                  </a:lnTo>
                  <a:lnTo>
                    <a:pt x="20368" y="21570"/>
                  </a:lnTo>
                  <a:lnTo>
                    <a:pt x="20544" y="21600"/>
                  </a:lnTo>
                  <a:lnTo>
                    <a:pt x="20720" y="21600"/>
                  </a:lnTo>
                  <a:lnTo>
                    <a:pt x="20921" y="21570"/>
                  </a:lnTo>
                  <a:lnTo>
                    <a:pt x="21072" y="21511"/>
                  </a:lnTo>
                  <a:lnTo>
                    <a:pt x="21198" y="21421"/>
                  </a:lnTo>
                  <a:lnTo>
                    <a:pt x="21349" y="21273"/>
                  </a:lnTo>
                  <a:lnTo>
                    <a:pt x="21449" y="21124"/>
                  </a:lnTo>
                  <a:lnTo>
                    <a:pt x="21550" y="20916"/>
                  </a:lnTo>
                  <a:lnTo>
                    <a:pt x="21600" y="20737"/>
                  </a:lnTo>
                  <a:lnTo>
                    <a:pt x="21600" y="20529"/>
                  </a:lnTo>
                  <a:lnTo>
                    <a:pt x="21575" y="20350"/>
                  </a:lnTo>
                  <a:lnTo>
                    <a:pt x="21499" y="20172"/>
                  </a:lnTo>
                  <a:lnTo>
                    <a:pt x="21399" y="19993"/>
                  </a:lnTo>
                  <a:lnTo>
                    <a:pt x="21298" y="19874"/>
                  </a:lnTo>
                  <a:lnTo>
                    <a:pt x="1509" y="268"/>
                  </a:lnTo>
                  <a:lnTo>
                    <a:pt x="1383" y="149"/>
                  </a:lnTo>
                  <a:lnTo>
                    <a:pt x="1232" y="60"/>
                  </a:lnTo>
                  <a:lnTo>
                    <a:pt x="1031" y="30"/>
                  </a:lnTo>
                  <a:lnTo>
                    <a:pt x="855" y="0"/>
                  </a:lnTo>
                  <a:lnTo>
                    <a:pt x="704" y="30"/>
                  </a:lnTo>
                  <a:lnTo>
                    <a:pt x="503" y="89"/>
                  </a:lnTo>
                  <a:lnTo>
                    <a:pt x="377" y="179"/>
                  </a:lnTo>
                  <a:lnTo>
                    <a:pt x="226" y="357"/>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sp>
          <p:nvSpPr>
            <p:cNvPr id="235" name="Freeform 1427">
              <a:extLst>
                <a:ext uri="{FF2B5EF4-FFF2-40B4-BE49-F238E27FC236}">
                  <a16:creationId xmlns:a16="http://schemas.microsoft.com/office/drawing/2014/main" id="{F5EEAE18-B10E-42CF-83B6-B31651BEABE3}"/>
                </a:ext>
              </a:extLst>
            </p:cNvPr>
            <p:cNvSpPr/>
            <p:nvPr/>
          </p:nvSpPr>
          <p:spPr>
            <a:xfrm>
              <a:off x="160130" y="115883"/>
              <a:ext cx="44393" cy="98422"/>
            </a:xfrm>
            <a:custGeom>
              <a:avLst/>
              <a:gdLst/>
              <a:ahLst/>
              <a:cxnLst>
                <a:cxn ang="0">
                  <a:pos x="wd2" y="hd2"/>
                </a:cxn>
                <a:cxn ang="5400000">
                  <a:pos x="wd2" y="hd2"/>
                </a:cxn>
                <a:cxn ang="10800000">
                  <a:pos x="wd2" y="hd2"/>
                </a:cxn>
                <a:cxn ang="16200000">
                  <a:pos x="wd2" y="hd2"/>
                </a:cxn>
              </a:cxnLst>
              <a:rect l="0" t="0" r="r" b="b"/>
              <a:pathLst>
                <a:path w="21600" h="21600" extrusionOk="0">
                  <a:moveTo>
                    <a:pt x="1985" y="36"/>
                  </a:moveTo>
                  <a:lnTo>
                    <a:pt x="1350" y="179"/>
                  </a:lnTo>
                  <a:lnTo>
                    <a:pt x="953" y="322"/>
                  </a:lnTo>
                  <a:lnTo>
                    <a:pt x="635" y="465"/>
                  </a:lnTo>
                  <a:lnTo>
                    <a:pt x="238" y="679"/>
                  </a:lnTo>
                  <a:lnTo>
                    <a:pt x="79" y="894"/>
                  </a:lnTo>
                  <a:lnTo>
                    <a:pt x="0" y="1144"/>
                  </a:lnTo>
                  <a:lnTo>
                    <a:pt x="0" y="1359"/>
                  </a:lnTo>
                  <a:lnTo>
                    <a:pt x="159" y="1609"/>
                  </a:lnTo>
                  <a:lnTo>
                    <a:pt x="15962" y="20777"/>
                  </a:lnTo>
                  <a:lnTo>
                    <a:pt x="16200" y="21028"/>
                  </a:lnTo>
                  <a:lnTo>
                    <a:pt x="16597" y="21207"/>
                  </a:lnTo>
                  <a:lnTo>
                    <a:pt x="16915" y="21385"/>
                  </a:lnTo>
                  <a:lnTo>
                    <a:pt x="17391" y="21493"/>
                  </a:lnTo>
                  <a:lnTo>
                    <a:pt x="17947" y="21564"/>
                  </a:lnTo>
                  <a:lnTo>
                    <a:pt x="18424" y="21600"/>
                  </a:lnTo>
                  <a:lnTo>
                    <a:pt x="19059" y="21600"/>
                  </a:lnTo>
                  <a:lnTo>
                    <a:pt x="19694" y="21528"/>
                  </a:lnTo>
                  <a:lnTo>
                    <a:pt x="20171" y="21457"/>
                  </a:lnTo>
                  <a:lnTo>
                    <a:pt x="20647" y="21278"/>
                  </a:lnTo>
                  <a:lnTo>
                    <a:pt x="20965" y="21099"/>
                  </a:lnTo>
                  <a:lnTo>
                    <a:pt x="21282" y="20885"/>
                  </a:lnTo>
                  <a:lnTo>
                    <a:pt x="21441" y="20706"/>
                  </a:lnTo>
                  <a:lnTo>
                    <a:pt x="21600" y="20491"/>
                  </a:lnTo>
                  <a:lnTo>
                    <a:pt x="21600" y="20205"/>
                  </a:lnTo>
                  <a:lnTo>
                    <a:pt x="21362" y="19955"/>
                  </a:lnTo>
                  <a:lnTo>
                    <a:pt x="5638" y="823"/>
                  </a:lnTo>
                  <a:lnTo>
                    <a:pt x="5400" y="608"/>
                  </a:lnTo>
                  <a:lnTo>
                    <a:pt x="5082" y="393"/>
                  </a:lnTo>
                  <a:lnTo>
                    <a:pt x="4685" y="250"/>
                  </a:lnTo>
                  <a:lnTo>
                    <a:pt x="4129" y="143"/>
                  </a:lnTo>
                  <a:lnTo>
                    <a:pt x="3653" y="36"/>
                  </a:lnTo>
                  <a:lnTo>
                    <a:pt x="3097" y="0"/>
                  </a:lnTo>
                  <a:lnTo>
                    <a:pt x="2541" y="0"/>
                  </a:lnTo>
                  <a:lnTo>
                    <a:pt x="1985" y="36"/>
                  </a:lnTo>
                  <a:close/>
                </a:path>
              </a:pathLst>
            </a:custGeom>
            <a:solidFill>
              <a:schemeClr val="accent3"/>
            </a:solidFill>
            <a:ln w="12700" cap="flat">
              <a:noFill/>
              <a:miter lim="400000"/>
            </a:ln>
            <a:effectLst/>
          </p:spPr>
          <p:txBody>
            <a:bodyPr lIns="45049" tIns="45049" rIns="45049" bIns="45049"/>
            <a:lstStyle/>
            <a:p>
              <a:pPr hangingPunct="0">
                <a:defRPr>
                  <a:latin typeface="Arial"/>
                  <a:ea typeface="Arial"/>
                  <a:cs typeface="Arial"/>
                  <a:sym typeface="Arial"/>
                </a:defRPr>
              </a:pPr>
              <a:endParaRPr sz="1402" kern="0">
                <a:latin typeface="Helvetica" panose="020B0604020202020204" pitchFamily="2" charset="0"/>
                <a:ea typeface="Arial"/>
                <a:cs typeface="Arial"/>
                <a:sym typeface="Arial"/>
              </a:endParaRPr>
            </a:p>
          </p:txBody>
        </p:sp>
      </p:grpSp>
      <p:grpSp>
        <p:nvGrpSpPr>
          <p:cNvPr id="257" name="Right Arrow 2">
            <a:extLst>
              <a:ext uri="{FF2B5EF4-FFF2-40B4-BE49-F238E27FC236}">
                <a16:creationId xmlns:a16="http://schemas.microsoft.com/office/drawing/2014/main" id="{73730734-3827-4DF7-92C0-971D4B2FE7F6}"/>
              </a:ext>
            </a:extLst>
          </p:cNvPr>
          <p:cNvGrpSpPr>
            <a:grpSpLocks/>
          </p:cNvGrpSpPr>
          <p:nvPr/>
        </p:nvGrpSpPr>
        <p:grpSpPr bwMode="auto">
          <a:xfrm>
            <a:off x="2135514" y="1207483"/>
            <a:ext cx="661326" cy="333937"/>
            <a:chOff x="-1" y="0"/>
            <a:chExt cx="802197" cy="405424"/>
          </a:xfrm>
        </p:grpSpPr>
        <p:sp>
          <p:nvSpPr>
            <p:cNvPr id="258" name="Arrow">
              <a:extLst>
                <a:ext uri="{FF2B5EF4-FFF2-40B4-BE49-F238E27FC236}">
                  <a16:creationId xmlns:a16="http://schemas.microsoft.com/office/drawing/2014/main" id="{0B06DD7C-CE07-48B5-9A84-567292415EE3}"/>
                </a:ext>
              </a:extLst>
            </p:cNvPr>
            <p:cNvSpPr>
              <a:spLocks noChangeArrowheads="1"/>
            </p:cNvSpPr>
            <p:nvPr/>
          </p:nvSpPr>
          <p:spPr bwMode="auto">
            <a:xfrm>
              <a:off x="-1" y="0"/>
              <a:ext cx="802197" cy="405424"/>
            </a:xfrm>
            <a:prstGeom prst="rightArrow">
              <a:avLst>
                <a:gd name="adj1" fmla="val 50000"/>
                <a:gd name="adj2" fmla="val 49998"/>
              </a:avLst>
            </a:prstGeom>
            <a:solidFill>
              <a:srgbClr val="BC204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259" name="START">
              <a:extLst>
                <a:ext uri="{FF2B5EF4-FFF2-40B4-BE49-F238E27FC236}">
                  <a16:creationId xmlns:a16="http://schemas.microsoft.com/office/drawing/2014/main" id="{893AC8BE-3ABA-4A5A-A2A5-FEA5907DEB28}"/>
                </a:ext>
              </a:extLst>
            </p:cNvPr>
            <p:cNvSpPr txBox="1">
              <a:spLocks noChangeArrowheads="1"/>
            </p:cNvSpPr>
            <p:nvPr/>
          </p:nvSpPr>
          <p:spPr bwMode="auto">
            <a:xfrm>
              <a:off x="-1" y="55002"/>
              <a:ext cx="700840"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spAutoFit/>
            </a:bodyP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eaLnBrk="1"/>
              <a:r>
                <a:rPr lang="en-US" altLang="en-US" sz="990" b="1">
                  <a:solidFill>
                    <a:srgbClr val="FFFFFF"/>
                  </a:solidFill>
                  <a:latin typeface="Helvetica" panose="020B0604020202020204" pitchFamily="2" charset="0"/>
                  <a:sym typeface="Arial" panose="020B0604020202020204" pitchFamily="34" charset="0"/>
                </a:rPr>
                <a:t>START</a:t>
              </a:r>
            </a:p>
          </p:txBody>
        </p:sp>
      </p:grpSp>
      <p:sp>
        <p:nvSpPr>
          <p:cNvPr id="260" name="Bent Arrow 3">
            <a:extLst>
              <a:ext uri="{FF2B5EF4-FFF2-40B4-BE49-F238E27FC236}">
                <a16:creationId xmlns:a16="http://schemas.microsoft.com/office/drawing/2014/main" id="{A9D69F0A-D265-4993-8DF4-8160C6994513}"/>
              </a:ext>
            </a:extLst>
          </p:cNvPr>
          <p:cNvSpPr>
            <a:spLocks noChangeArrowheads="1"/>
          </p:cNvSpPr>
          <p:nvPr/>
        </p:nvSpPr>
        <p:spPr bwMode="auto">
          <a:xfrm rot="5400000">
            <a:off x="10423024" y="1318140"/>
            <a:ext cx="391557" cy="458344"/>
          </a:xfrm>
          <a:custGeom>
            <a:avLst/>
            <a:gdLst>
              <a:gd name="T0" fmla="*/ 5215843 w 21600"/>
              <a:gd name="T1" fmla="*/ 7151949 h 21600"/>
              <a:gd name="T2" fmla="*/ 5215843 w 21600"/>
              <a:gd name="T3" fmla="*/ 7151949 h 21600"/>
              <a:gd name="T4" fmla="*/ 5215843 w 21600"/>
              <a:gd name="T5" fmla="*/ 7151949 h 21600"/>
              <a:gd name="T6" fmla="*/ 5215843 w 21600"/>
              <a:gd name="T7" fmla="*/ 71519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0" y="10372"/>
                </a:lnTo>
                <a:cubicBezTo>
                  <a:pt x="0" y="5917"/>
                  <a:pt x="4231" y="2305"/>
                  <a:pt x="9450" y="2305"/>
                </a:cubicBezTo>
                <a:lnTo>
                  <a:pt x="16200" y="2305"/>
                </a:lnTo>
                <a:lnTo>
                  <a:pt x="16200" y="0"/>
                </a:lnTo>
                <a:lnTo>
                  <a:pt x="21600" y="4610"/>
                </a:lnTo>
                <a:lnTo>
                  <a:pt x="16200" y="9220"/>
                </a:lnTo>
                <a:lnTo>
                  <a:pt x="16200" y="6915"/>
                </a:lnTo>
                <a:lnTo>
                  <a:pt x="9450" y="6915"/>
                </a:lnTo>
                <a:cubicBezTo>
                  <a:pt x="7213" y="6915"/>
                  <a:pt x="5400" y="8463"/>
                  <a:pt x="5400" y="10372"/>
                </a:cubicBezTo>
                <a:lnTo>
                  <a:pt x="5400" y="21600"/>
                </a:lnTo>
                <a:close/>
              </a:path>
            </a:pathLst>
          </a:custGeom>
          <a:solidFill>
            <a:srgbClr val="BC204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p>
            <a:endParaRPr lang="en-US" sz="1402">
              <a:latin typeface="Helvetica" panose="020B0604020202020204" pitchFamily="2" charset="0"/>
            </a:endParaRPr>
          </a:p>
        </p:txBody>
      </p:sp>
      <p:sp>
        <p:nvSpPr>
          <p:cNvPr id="261" name="Bent Arrow 162">
            <a:extLst>
              <a:ext uri="{FF2B5EF4-FFF2-40B4-BE49-F238E27FC236}">
                <a16:creationId xmlns:a16="http://schemas.microsoft.com/office/drawing/2014/main" id="{8F7E151D-2C19-4657-8570-CC9F50169DCD}"/>
              </a:ext>
            </a:extLst>
          </p:cNvPr>
          <p:cNvSpPr>
            <a:spLocks noChangeArrowheads="1"/>
          </p:cNvSpPr>
          <p:nvPr/>
        </p:nvSpPr>
        <p:spPr bwMode="auto">
          <a:xfrm rot="10800000">
            <a:off x="10368676" y="5113880"/>
            <a:ext cx="391556" cy="458344"/>
          </a:xfrm>
          <a:custGeom>
            <a:avLst/>
            <a:gdLst>
              <a:gd name="T0" fmla="*/ 5215832 w 21600"/>
              <a:gd name="T1" fmla="*/ 7151923 h 21600"/>
              <a:gd name="T2" fmla="*/ 5215832 w 21600"/>
              <a:gd name="T3" fmla="*/ 7151923 h 21600"/>
              <a:gd name="T4" fmla="*/ 5215832 w 21600"/>
              <a:gd name="T5" fmla="*/ 7151923 h 21600"/>
              <a:gd name="T6" fmla="*/ 5215832 w 21600"/>
              <a:gd name="T7" fmla="*/ 715192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0" y="10372"/>
                </a:lnTo>
                <a:cubicBezTo>
                  <a:pt x="0" y="5917"/>
                  <a:pt x="4231" y="2305"/>
                  <a:pt x="9450" y="2305"/>
                </a:cubicBezTo>
                <a:lnTo>
                  <a:pt x="16200" y="2305"/>
                </a:lnTo>
                <a:lnTo>
                  <a:pt x="16200" y="0"/>
                </a:lnTo>
                <a:lnTo>
                  <a:pt x="21600" y="4610"/>
                </a:lnTo>
                <a:lnTo>
                  <a:pt x="16200" y="9220"/>
                </a:lnTo>
                <a:lnTo>
                  <a:pt x="16200" y="6915"/>
                </a:lnTo>
                <a:lnTo>
                  <a:pt x="9450" y="6915"/>
                </a:lnTo>
                <a:cubicBezTo>
                  <a:pt x="7213" y="6915"/>
                  <a:pt x="5400" y="8463"/>
                  <a:pt x="5400" y="10372"/>
                </a:cubicBezTo>
                <a:lnTo>
                  <a:pt x="5400" y="21600"/>
                </a:lnTo>
                <a:close/>
              </a:path>
            </a:pathLst>
          </a:custGeom>
          <a:solidFill>
            <a:srgbClr val="BC204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p>
            <a:endParaRPr lang="en-US" sz="1402">
              <a:latin typeface="Helvetica" panose="020B0604020202020204" pitchFamily="2" charset="0"/>
            </a:endParaRPr>
          </a:p>
        </p:txBody>
      </p:sp>
      <p:sp>
        <p:nvSpPr>
          <p:cNvPr id="262" name="Bent Arrow 167">
            <a:extLst>
              <a:ext uri="{FF2B5EF4-FFF2-40B4-BE49-F238E27FC236}">
                <a16:creationId xmlns:a16="http://schemas.microsoft.com/office/drawing/2014/main" id="{DF7AD1FA-A407-46A7-893A-070BF0AAD4F3}"/>
              </a:ext>
            </a:extLst>
          </p:cNvPr>
          <p:cNvSpPr>
            <a:spLocks noChangeArrowheads="1"/>
          </p:cNvSpPr>
          <p:nvPr/>
        </p:nvSpPr>
        <p:spPr bwMode="auto">
          <a:xfrm rot="-5400000">
            <a:off x="1253533" y="5081795"/>
            <a:ext cx="391557" cy="458344"/>
          </a:xfrm>
          <a:custGeom>
            <a:avLst/>
            <a:gdLst>
              <a:gd name="T0" fmla="*/ 5215821 w 21600"/>
              <a:gd name="T1" fmla="*/ 7151949 h 21600"/>
              <a:gd name="T2" fmla="*/ 5215821 w 21600"/>
              <a:gd name="T3" fmla="*/ 7151949 h 21600"/>
              <a:gd name="T4" fmla="*/ 5215821 w 21600"/>
              <a:gd name="T5" fmla="*/ 7151949 h 21600"/>
              <a:gd name="T6" fmla="*/ 5215821 w 21600"/>
              <a:gd name="T7" fmla="*/ 71519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0" y="10372"/>
                </a:lnTo>
                <a:cubicBezTo>
                  <a:pt x="0" y="5917"/>
                  <a:pt x="4231" y="2305"/>
                  <a:pt x="9450" y="2305"/>
                </a:cubicBezTo>
                <a:lnTo>
                  <a:pt x="16200" y="2305"/>
                </a:lnTo>
                <a:lnTo>
                  <a:pt x="16200" y="0"/>
                </a:lnTo>
                <a:lnTo>
                  <a:pt x="21600" y="4610"/>
                </a:lnTo>
                <a:lnTo>
                  <a:pt x="16200" y="9220"/>
                </a:lnTo>
                <a:lnTo>
                  <a:pt x="16200" y="6915"/>
                </a:lnTo>
                <a:lnTo>
                  <a:pt x="9450" y="6915"/>
                </a:lnTo>
                <a:cubicBezTo>
                  <a:pt x="7213" y="6915"/>
                  <a:pt x="5400" y="8463"/>
                  <a:pt x="5400" y="10372"/>
                </a:cubicBezTo>
                <a:lnTo>
                  <a:pt x="5400" y="21600"/>
                </a:lnTo>
                <a:close/>
              </a:path>
            </a:pathLst>
          </a:custGeom>
          <a:solidFill>
            <a:srgbClr val="BC204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p>
            <a:endParaRPr lang="en-US" sz="1402">
              <a:latin typeface="Helvetica" panose="020B0604020202020204" pitchFamily="2" charset="0"/>
            </a:endParaRPr>
          </a:p>
        </p:txBody>
      </p:sp>
      <p:sp>
        <p:nvSpPr>
          <p:cNvPr id="263" name="Rounded Rectangle">
            <a:extLst>
              <a:ext uri="{FF2B5EF4-FFF2-40B4-BE49-F238E27FC236}">
                <a16:creationId xmlns:a16="http://schemas.microsoft.com/office/drawing/2014/main" id="{49F96F22-235A-46B0-A63B-C0CE1AE62AFE}"/>
              </a:ext>
            </a:extLst>
          </p:cNvPr>
          <p:cNvSpPr>
            <a:spLocks noChangeArrowheads="1"/>
          </p:cNvSpPr>
          <p:nvPr/>
        </p:nvSpPr>
        <p:spPr bwMode="auto">
          <a:xfrm>
            <a:off x="5201180" y="2671563"/>
            <a:ext cx="110002" cy="125717"/>
          </a:xfrm>
          <a:prstGeom prst="roundRect">
            <a:avLst>
              <a:gd name="adj" fmla="val 16667"/>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264" name="Rounded Rectangle">
            <a:extLst>
              <a:ext uri="{FF2B5EF4-FFF2-40B4-BE49-F238E27FC236}">
                <a16:creationId xmlns:a16="http://schemas.microsoft.com/office/drawing/2014/main" id="{8BD442EB-A5D5-45B6-884D-8D38BE7A495E}"/>
              </a:ext>
            </a:extLst>
          </p:cNvPr>
          <p:cNvSpPr>
            <a:spLocks noChangeArrowheads="1"/>
          </p:cNvSpPr>
          <p:nvPr/>
        </p:nvSpPr>
        <p:spPr bwMode="auto">
          <a:xfrm>
            <a:off x="5438208" y="3717897"/>
            <a:ext cx="111312" cy="125717"/>
          </a:xfrm>
          <a:prstGeom prst="roundRect">
            <a:avLst>
              <a:gd name="adj" fmla="val 16667"/>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265" name="Rounded Rectangle">
            <a:extLst>
              <a:ext uri="{FF2B5EF4-FFF2-40B4-BE49-F238E27FC236}">
                <a16:creationId xmlns:a16="http://schemas.microsoft.com/office/drawing/2014/main" id="{F1C67B95-F2E9-422B-BDA1-9DBDAB6602C0}"/>
              </a:ext>
            </a:extLst>
          </p:cNvPr>
          <p:cNvSpPr>
            <a:spLocks noChangeArrowheads="1"/>
          </p:cNvSpPr>
          <p:nvPr/>
        </p:nvSpPr>
        <p:spPr bwMode="auto">
          <a:xfrm>
            <a:off x="6961219" y="3732301"/>
            <a:ext cx="110002" cy="125717"/>
          </a:xfrm>
          <a:prstGeom prst="roundRect">
            <a:avLst>
              <a:gd name="adj" fmla="val 16667"/>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266" name="Rounded Rectangle">
            <a:extLst>
              <a:ext uri="{FF2B5EF4-FFF2-40B4-BE49-F238E27FC236}">
                <a16:creationId xmlns:a16="http://schemas.microsoft.com/office/drawing/2014/main" id="{64BC7F39-C39B-4496-8A3A-6AB0224C5FFE}"/>
              </a:ext>
            </a:extLst>
          </p:cNvPr>
          <p:cNvSpPr>
            <a:spLocks noChangeArrowheads="1"/>
          </p:cNvSpPr>
          <p:nvPr/>
        </p:nvSpPr>
        <p:spPr bwMode="auto">
          <a:xfrm>
            <a:off x="6974315" y="2685968"/>
            <a:ext cx="111312" cy="127026"/>
          </a:xfrm>
          <a:prstGeom prst="roundRect">
            <a:avLst>
              <a:gd name="adj" fmla="val 16667"/>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sp>
        <p:nvSpPr>
          <p:cNvPr id="267" name="Rounded Rectangle">
            <a:extLst>
              <a:ext uri="{FF2B5EF4-FFF2-40B4-BE49-F238E27FC236}">
                <a16:creationId xmlns:a16="http://schemas.microsoft.com/office/drawing/2014/main" id="{21AF4B1B-BC44-461E-B519-DE120494FFD6}"/>
              </a:ext>
            </a:extLst>
          </p:cNvPr>
          <p:cNvSpPr>
            <a:spLocks noChangeArrowheads="1"/>
          </p:cNvSpPr>
          <p:nvPr/>
        </p:nvSpPr>
        <p:spPr bwMode="auto">
          <a:xfrm>
            <a:off x="3594358" y="3730992"/>
            <a:ext cx="111312" cy="125717"/>
          </a:xfrm>
          <a:prstGeom prst="roundRect">
            <a:avLst>
              <a:gd name="adj" fmla="val 16667"/>
            </a:avLst>
          </a:prstGeom>
          <a:solidFill>
            <a:srgbClr val="00338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049" tIns="45049" rIns="45049" bIns="45049" anchor="ctr"/>
          <a:lstStyle>
            <a:lvl1pPr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1pPr>
            <a:lvl2pPr marL="742950" indent="-28575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2pPr>
            <a:lvl3pPr marL="11430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3pPr>
            <a:lvl4pPr marL="16002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4pPr>
            <a:lvl5pPr marL="2057400" indent="-228600" eaLnBrk="0" hangingPunct="0">
              <a:defRPr>
                <a:solidFill>
                  <a:srgbClr val="000000"/>
                </a:solidFill>
                <a:latin typeface="Arial"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Helvetica" panose="020B0604020202020204" pitchFamily="34" charset="0"/>
                <a:sym typeface="Calibri" panose="020F0502020204030204" pitchFamily="34" charset="0"/>
              </a:defRPr>
            </a:lvl9pPr>
          </a:lstStyle>
          <a:p>
            <a:pPr algn="ctr" eaLnBrk="1"/>
            <a:endParaRPr lang="en-US" altLang="en-US" sz="1402">
              <a:solidFill>
                <a:srgbClr val="FFFFFF"/>
              </a:solidFill>
              <a:latin typeface="Helvetica" panose="020B0604020202020204" pitchFamily="2" charset="0"/>
              <a:sym typeface="Arial" panose="020B0604020202020204" pitchFamily="34" charset="0"/>
            </a:endParaRPr>
          </a:p>
        </p:txBody>
      </p:sp>
      <p:pic>
        <p:nvPicPr>
          <p:cNvPr id="268" name="Picture 4" descr="Picture 4">
            <a:extLst>
              <a:ext uri="{FF2B5EF4-FFF2-40B4-BE49-F238E27FC236}">
                <a16:creationId xmlns:a16="http://schemas.microsoft.com/office/drawing/2014/main" id="{EC5AC58C-6F0D-4E36-9A82-E879C75A4B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87" y="3652418"/>
            <a:ext cx="487154" cy="48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Picture 2" descr="Picture 2">
            <a:extLst>
              <a:ext uri="{FF2B5EF4-FFF2-40B4-BE49-F238E27FC236}">
                <a16:creationId xmlns:a16="http://schemas.microsoft.com/office/drawing/2014/main" id="{81514D69-C0DA-4BB1-9C03-EC0E22D8AD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494" y="4507556"/>
            <a:ext cx="340484" cy="34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6" name="Picture 23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814878" y="2815555"/>
            <a:ext cx="472085" cy="354064"/>
          </a:xfrm>
          <a:prstGeom prst="rect">
            <a:avLst/>
          </a:prstGeom>
        </p:spPr>
      </p:pic>
    </p:spTree>
    <p:extLst>
      <p:ext uri="{BB962C8B-B14F-4D97-AF65-F5344CB8AC3E}">
        <p14:creationId xmlns:p14="http://schemas.microsoft.com/office/powerpoint/2010/main" val="499559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smtClean="0"/>
              <a:t>Logistics Marketplace</a:t>
            </a:r>
            <a:endParaRPr lang="en-IN" dirty="0"/>
          </a:p>
        </p:txBody>
      </p:sp>
      <p:sp>
        <p:nvSpPr>
          <p:cNvPr id="130" name="Rectangle 129">
            <a:extLst>
              <a:ext uri="{FF2B5EF4-FFF2-40B4-BE49-F238E27FC236}">
                <a16:creationId xmlns:a16="http://schemas.microsoft.com/office/drawing/2014/main" id="{D893592E-2CBC-49C0-B9A5-3149D74808C5}"/>
              </a:ext>
            </a:extLst>
          </p:cNvPr>
          <p:cNvSpPr/>
          <p:nvPr/>
        </p:nvSpPr>
        <p:spPr>
          <a:xfrm>
            <a:off x="2046217" y="1143794"/>
            <a:ext cx="8382000" cy="4648199"/>
          </a:xfrm>
          <a:prstGeom prst="rect">
            <a:avLst/>
          </a:prstGeom>
          <a:solidFill>
            <a:schemeClr val="accent6">
              <a:lumMod val="20000"/>
              <a:lumOff val="80000"/>
            </a:schemeClr>
          </a:solidFill>
          <a:ln w="19050">
            <a:no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907" dirty="0"/>
          </a:p>
        </p:txBody>
      </p:sp>
      <p:sp>
        <p:nvSpPr>
          <p:cNvPr id="131" name="TextBox 130"/>
          <p:cNvSpPr txBox="1"/>
          <p:nvPr/>
        </p:nvSpPr>
        <p:spPr>
          <a:xfrm>
            <a:off x="3011721" y="2601221"/>
            <a:ext cx="1493213" cy="1615827"/>
          </a:xfrm>
          <a:prstGeom prst="rect">
            <a:avLst/>
          </a:prstGeom>
          <a:solidFill>
            <a:schemeClr val="bg1">
              <a:lumMod val="75000"/>
            </a:schemeClr>
          </a:solidFill>
        </p:spPr>
        <p:txBody>
          <a:bodyPr wrap="square" rtlCol="0">
            <a:spAutoFit/>
          </a:bodyPr>
          <a:lstStyle/>
          <a:p>
            <a:pPr marL="141429" indent="-141429">
              <a:buFont typeface="Arial" panose="020B0604020202020204" pitchFamily="34" charset="0"/>
              <a:buChar char="•"/>
            </a:pPr>
            <a:r>
              <a:rPr lang="en-US" sz="825" dirty="0">
                <a:latin typeface="Helvetica" panose="020B0604020202020204" pitchFamily="2" charset="0"/>
              </a:rPr>
              <a:t>Dashboard</a:t>
            </a:r>
          </a:p>
          <a:p>
            <a:pPr marL="141429" indent="-141429">
              <a:buFont typeface="Arial" panose="020B0604020202020204" pitchFamily="34" charset="0"/>
              <a:buChar char="•"/>
            </a:pPr>
            <a:endParaRPr lang="en-US" sz="825" dirty="0">
              <a:latin typeface="Helvetica" panose="020B0604020202020204" pitchFamily="2" charset="0"/>
            </a:endParaRPr>
          </a:p>
          <a:p>
            <a:pPr marL="141429" indent="-141429">
              <a:buFont typeface="Arial" panose="020B0604020202020204" pitchFamily="34" charset="0"/>
              <a:buChar char="•"/>
            </a:pPr>
            <a:r>
              <a:rPr lang="en-US" sz="825" dirty="0">
                <a:latin typeface="Helvetica" panose="020B0604020202020204" pitchFamily="2" charset="0"/>
              </a:rPr>
              <a:t>Exporter/Importer list</a:t>
            </a:r>
          </a:p>
          <a:p>
            <a:pPr marL="141429" indent="-141429">
              <a:buFont typeface="Arial" panose="020B0604020202020204" pitchFamily="34" charset="0"/>
              <a:buChar char="•"/>
            </a:pPr>
            <a:endParaRPr lang="en-US" sz="825" dirty="0">
              <a:latin typeface="Helvetica" panose="020B0604020202020204" pitchFamily="2" charset="0"/>
            </a:endParaRPr>
          </a:p>
          <a:p>
            <a:pPr marL="141429" indent="-141429">
              <a:buFont typeface="Arial" panose="020B0604020202020204" pitchFamily="34" charset="0"/>
              <a:buChar char="•"/>
            </a:pPr>
            <a:r>
              <a:rPr lang="en-US" sz="825" dirty="0">
                <a:latin typeface="Helvetica" panose="020B0604020202020204" pitchFamily="2" charset="0"/>
              </a:rPr>
              <a:t>Global Tenders</a:t>
            </a:r>
          </a:p>
          <a:p>
            <a:pPr marL="141429" indent="-141429">
              <a:buFont typeface="Arial" panose="020B0604020202020204" pitchFamily="34" charset="0"/>
              <a:buChar char="•"/>
            </a:pPr>
            <a:endParaRPr lang="en-US" sz="825" dirty="0">
              <a:latin typeface="Helvetica" panose="020B0604020202020204" pitchFamily="2" charset="0"/>
            </a:endParaRPr>
          </a:p>
          <a:p>
            <a:pPr marL="141429" indent="-141429">
              <a:buFont typeface="Arial" panose="020B0604020202020204" pitchFamily="34" charset="0"/>
              <a:buChar char="•"/>
            </a:pPr>
            <a:r>
              <a:rPr lang="en-US" sz="825" dirty="0">
                <a:latin typeface="Helvetica" panose="020B0604020202020204" pitchFamily="2" charset="0"/>
              </a:rPr>
              <a:t>Global Trade News</a:t>
            </a:r>
          </a:p>
          <a:p>
            <a:pPr marL="141429" indent="-141429">
              <a:buFont typeface="Arial" panose="020B0604020202020204" pitchFamily="34" charset="0"/>
              <a:buChar char="•"/>
            </a:pPr>
            <a:endParaRPr lang="en-US" sz="825" dirty="0">
              <a:latin typeface="Helvetica" panose="020B0604020202020204" pitchFamily="2" charset="0"/>
            </a:endParaRPr>
          </a:p>
          <a:p>
            <a:pPr marL="141429" indent="-141429">
              <a:buFont typeface="Arial" panose="020B0604020202020204" pitchFamily="34" charset="0"/>
              <a:buChar char="•"/>
            </a:pPr>
            <a:r>
              <a:rPr lang="en-US" sz="825" dirty="0">
                <a:latin typeface="Helvetica" panose="020B0604020202020204" pitchFamily="2" charset="0"/>
              </a:rPr>
              <a:t>Promotions</a:t>
            </a:r>
          </a:p>
          <a:p>
            <a:endParaRPr lang="en-IN" sz="825" dirty="0">
              <a:latin typeface="Helvetica" panose="020B0604020202020204" pitchFamily="2" charset="0"/>
            </a:endParaRPr>
          </a:p>
          <a:p>
            <a:pPr marL="141429" indent="-141429">
              <a:buFont typeface="Arial" panose="020B0604020202020204" pitchFamily="34" charset="0"/>
              <a:buChar char="•"/>
            </a:pPr>
            <a:r>
              <a:rPr lang="en-IN" sz="825" dirty="0">
                <a:latin typeface="Helvetica" panose="020B0604020202020204" pitchFamily="2" charset="0"/>
              </a:rPr>
              <a:t>Export/Importer Guidelines</a:t>
            </a:r>
            <a:endParaRPr lang="en-US" sz="825" dirty="0">
              <a:latin typeface="Helvetica" panose="020B0604020202020204" pitchFamily="2" charset="0"/>
            </a:endParaRPr>
          </a:p>
        </p:txBody>
      </p:sp>
      <p:sp>
        <p:nvSpPr>
          <p:cNvPr id="132" name="TextBox 131"/>
          <p:cNvSpPr txBox="1"/>
          <p:nvPr/>
        </p:nvSpPr>
        <p:spPr>
          <a:xfrm>
            <a:off x="3698438" y="2019951"/>
            <a:ext cx="1272763" cy="225575"/>
          </a:xfrm>
          <a:prstGeom prst="rect">
            <a:avLst/>
          </a:prstGeom>
          <a:noFill/>
        </p:spPr>
        <p:txBody>
          <a:bodyPr wrap="square" rtlCol="0">
            <a:spAutoFit/>
          </a:bodyPr>
          <a:lstStyle/>
          <a:p>
            <a:pPr algn="ctr"/>
            <a:r>
              <a:rPr lang="en-IN" sz="866" b="1" dirty="0">
                <a:latin typeface="Helvetica" panose="020B0604020202020204" pitchFamily="2" charset="0"/>
              </a:rPr>
              <a:t>Exporter/Importer</a:t>
            </a:r>
            <a:endParaRPr lang="en-US" sz="866" b="1" dirty="0">
              <a:latin typeface="Helvetica" panose="020B0604020202020204" pitchFamily="2" charset="0"/>
            </a:endParaRPr>
          </a:p>
        </p:txBody>
      </p:sp>
      <p:pic>
        <p:nvPicPr>
          <p:cNvPr id="133" name="Picture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039" y="2236753"/>
            <a:ext cx="396040" cy="396040"/>
          </a:xfrm>
          <a:prstGeom prst="rect">
            <a:avLst/>
          </a:prstGeom>
        </p:spPr>
      </p:pic>
      <p:sp>
        <p:nvSpPr>
          <p:cNvPr id="134" name="TextBox 133"/>
          <p:cNvSpPr txBox="1"/>
          <p:nvPr/>
        </p:nvSpPr>
        <p:spPr>
          <a:xfrm>
            <a:off x="4850711" y="2216914"/>
            <a:ext cx="648336" cy="225575"/>
          </a:xfrm>
          <a:prstGeom prst="rect">
            <a:avLst/>
          </a:prstGeom>
          <a:noFill/>
        </p:spPr>
        <p:txBody>
          <a:bodyPr wrap="square" rtlCol="0">
            <a:spAutoFit/>
          </a:bodyPr>
          <a:lstStyle/>
          <a:p>
            <a:pPr algn="ctr"/>
            <a:r>
              <a:rPr lang="en-IN" sz="866" b="1" dirty="0">
                <a:latin typeface="Helvetica" panose="020B0604020202020204" pitchFamily="2" charset="0"/>
              </a:rPr>
              <a:t>Invoice</a:t>
            </a:r>
            <a:endParaRPr lang="en-US" sz="866" b="1" dirty="0">
              <a:latin typeface="Helvetica" panose="020B0604020202020204" pitchFamily="2" charset="0"/>
            </a:endParaRPr>
          </a:p>
        </p:txBody>
      </p:sp>
      <p:sp>
        <p:nvSpPr>
          <p:cNvPr id="135" name="TextBox 134"/>
          <p:cNvSpPr txBox="1"/>
          <p:nvPr/>
        </p:nvSpPr>
        <p:spPr>
          <a:xfrm>
            <a:off x="5445295" y="2216914"/>
            <a:ext cx="957677" cy="225575"/>
          </a:xfrm>
          <a:prstGeom prst="rect">
            <a:avLst/>
          </a:prstGeom>
          <a:noFill/>
        </p:spPr>
        <p:txBody>
          <a:bodyPr wrap="square" rtlCol="0">
            <a:spAutoFit/>
          </a:bodyPr>
          <a:lstStyle/>
          <a:p>
            <a:pPr algn="ctr"/>
            <a:r>
              <a:rPr lang="en-IN" sz="866" b="1" dirty="0">
                <a:latin typeface="Helvetica" panose="020B0604020202020204" pitchFamily="2" charset="0"/>
              </a:rPr>
              <a:t>Packing List</a:t>
            </a:r>
            <a:endParaRPr lang="en-US" sz="866" b="1" dirty="0">
              <a:latin typeface="Helvetica" panose="020B0604020202020204" pitchFamily="2" charset="0"/>
            </a:endParaRPr>
          </a:p>
        </p:txBody>
      </p:sp>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850" y="1942889"/>
            <a:ext cx="338219" cy="338219"/>
          </a:xfrm>
          <a:prstGeom prst="rect">
            <a:avLst/>
          </a:prstGeom>
        </p:spPr>
      </p:pic>
      <p:sp>
        <p:nvSpPr>
          <p:cNvPr id="137" name="TextBox 136"/>
          <p:cNvSpPr txBox="1"/>
          <p:nvPr/>
        </p:nvSpPr>
        <p:spPr>
          <a:xfrm>
            <a:off x="6159431" y="2554517"/>
            <a:ext cx="831378" cy="358816"/>
          </a:xfrm>
          <a:prstGeom prst="rect">
            <a:avLst/>
          </a:prstGeom>
          <a:noFill/>
        </p:spPr>
        <p:txBody>
          <a:bodyPr wrap="square" rtlCol="0">
            <a:spAutoFit/>
          </a:bodyPr>
          <a:lstStyle/>
          <a:p>
            <a:pPr algn="ctr"/>
            <a:r>
              <a:rPr lang="en-IN" sz="866" b="1" dirty="0">
                <a:latin typeface="Helvetica" panose="020B0604020202020204" pitchFamily="2" charset="0"/>
              </a:rPr>
              <a:t>Freight </a:t>
            </a:r>
          </a:p>
          <a:p>
            <a:pPr algn="ctr"/>
            <a:r>
              <a:rPr lang="en-IN" sz="866" b="1" dirty="0">
                <a:latin typeface="Helvetica" panose="020B0604020202020204" pitchFamily="2" charset="0"/>
              </a:rPr>
              <a:t>Forwarder</a:t>
            </a:r>
            <a:endParaRPr lang="en-US" sz="866" b="1" dirty="0">
              <a:latin typeface="Helvetica" panose="020B0604020202020204" pitchFamily="2" charset="0"/>
            </a:endParaRPr>
          </a:p>
        </p:txBody>
      </p:sp>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489" y="2224550"/>
            <a:ext cx="379771" cy="379771"/>
          </a:xfrm>
          <a:prstGeom prst="rect">
            <a:avLst/>
          </a:prstGeom>
        </p:spPr>
      </p:pic>
      <p:sp>
        <p:nvSpPr>
          <p:cNvPr id="139" name="TextBox 138"/>
          <p:cNvSpPr txBox="1"/>
          <p:nvPr/>
        </p:nvSpPr>
        <p:spPr>
          <a:xfrm>
            <a:off x="5343749" y="2369881"/>
            <a:ext cx="465294" cy="219291"/>
          </a:xfrm>
          <a:prstGeom prst="rect">
            <a:avLst/>
          </a:prstGeom>
          <a:noFill/>
        </p:spPr>
        <p:txBody>
          <a:bodyPr wrap="square" rtlCol="0">
            <a:spAutoFit/>
          </a:bodyPr>
          <a:lstStyle/>
          <a:p>
            <a:r>
              <a:rPr lang="en-US" sz="825" dirty="0">
                <a:latin typeface="Helvetica" panose="020B0604020202020204" pitchFamily="2" charset="0"/>
              </a:rPr>
              <a:t>RFQ</a:t>
            </a:r>
          </a:p>
        </p:txBody>
      </p:sp>
      <p:cxnSp>
        <p:nvCxnSpPr>
          <p:cNvPr id="140" name="Straight Arrow Connector 139"/>
          <p:cNvCxnSpPr/>
          <p:nvPr/>
        </p:nvCxnSpPr>
        <p:spPr>
          <a:xfrm>
            <a:off x="6054682" y="2554517"/>
            <a:ext cx="290534" cy="0"/>
          </a:xfrm>
          <a:prstGeom prst="straightConnector1">
            <a:avLst/>
          </a:prstGeom>
          <a:ln w="28575">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117127" y="1748534"/>
            <a:ext cx="927990" cy="346249"/>
          </a:xfrm>
          <a:prstGeom prst="rect">
            <a:avLst/>
          </a:prstGeom>
          <a:noFill/>
        </p:spPr>
        <p:txBody>
          <a:bodyPr wrap="square" rtlCol="0">
            <a:spAutoFit/>
          </a:bodyPr>
          <a:lstStyle/>
          <a:p>
            <a:pPr algn="ctr"/>
            <a:r>
              <a:rPr lang="en-IN" sz="825" dirty="0">
                <a:latin typeface="Helvetica" panose="020B0604020202020204" pitchFamily="2" charset="0"/>
              </a:rPr>
              <a:t>Agent Rating on SLA</a:t>
            </a:r>
            <a:endParaRPr lang="en-US" sz="825" dirty="0">
              <a:latin typeface="Helvetica" panose="020B0604020202020204" pitchFamily="2" charset="0"/>
            </a:endParaRPr>
          </a:p>
        </p:txBody>
      </p:sp>
      <p:cxnSp>
        <p:nvCxnSpPr>
          <p:cNvPr id="142" name="Straight Arrow Connector 141"/>
          <p:cNvCxnSpPr/>
          <p:nvPr/>
        </p:nvCxnSpPr>
        <p:spPr>
          <a:xfrm>
            <a:off x="6523474" y="2820194"/>
            <a:ext cx="0" cy="408407"/>
          </a:xfrm>
          <a:prstGeom prst="straightConnector1">
            <a:avLst/>
          </a:prstGeom>
          <a:ln w="28575">
            <a:solidFill>
              <a:schemeClr val="bg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0428217" y="2322044"/>
            <a:ext cx="373580" cy="0"/>
          </a:xfrm>
          <a:prstGeom prst="straightConnector1">
            <a:avLst/>
          </a:prstGeom>
          <a:ln w="28575">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040830" y="2472381"/>
            <a:ext cx="949494" cy="219291"/>
          </a:xfrm>
          <a:prstGeom prst="rect">
            <a:avLst/>
          </a:prstGeom>
          <a:noFill/>
        </p:spPr>
        <p:txBody>
          <a:bodyPr wrap="square" rtlCol="0">
            <a:spAutoFit/>
          </a:bodyPr>
          <a:lstStyle/>
          <a:p>
            <a:pPr algn="ctr"/>
            <a:r>
              <a:rPr lang="en-IN" sz="825" dirty="0">
                <a:latin typeface="Helvetica" panose="020B0604020202020204" pitchFamily="2" charset="0"/>
              </a:rPr>
              <a:t>Booking sent</a:t>
            </a:r>
            <a:endParaRPr lang="en-US" sz="825" dirty="0">
              <a:latin typeface="Helvetica" panose="020B0604020202020204" pitchFamily="2" charset="0"/>
            </a:endParaRPr>
          </a:p>
        </p:txBody>
      </p:sp>
      <p:sp>
        <p:nvSpPr>
          <p:cNvPr id="145" name="TextBox 144"/>
          <p:cNvSpPr txBox="1"/>
          <p:nvPr/>
        </p:nvSpPr>
        <p:spPr>
          <a:xfrm>
            <a:off x="6858719" y="2694745"/>
            <a:ext cx="1365447" cy="346249"/>
          </a:xfrm>
          <a:prstGeom prst="rect">
            <a:avLst/>
          </a:prstGeom>
          <a:noFill/>
        </p:spPr>
        <p:txBody>
          <a:bodyPr wrap="square" rtlCol="0">
            <a:spAutoFit/>
          </a:bodyPr>
          <a:lstStyle/>
          <a:p>
            <a:r>
              <a:rPr lang="en-IN" sz="825" dirty="0">
                <a:latin typeface="Helvetica" panose="020B0604020202020204" pitchFamily="2" charset="0"/>
              </a:rPr>
              <a:t>Rates Scheduling </a:t>
            </a:r>
          </a:p>
          <a:p>
            <a:r>
              <a:rPr lang="en-IN" sz="825" dirty="0">
                <a:latin typeface="Helvetica" panose="020B0604020202020204" pitchFamily="2" charset="0"/>
              </a:rPr>
              <a:t>Booking Confirmation</a:t>
            </a:r>
            <a:endParaRPr lang="en-US" sz="825" dirty="0">
              <a:latin typeface="Helvetica" panose="020B0604020202020204" pitchFamily="2" charset="0"/>
            </a:endParaRPr>
          </a:p>
        </p:txBody>
      </p:sp>
      <p:sp>
        <p:nvSpPr>
          <p:cNvPr id="146" name="TextBox 145"/>
          <p:cNvSpPr txBox="1"/>
          <p:nvPr/>
        </p:nvSpPr>
        <p:spPr>
          <a:xfrm>
            <a:off x="8070403" y="2554519"/>
            <a:ext cx="628203" cy="225575"/>
          </a:xfrm>
          <a:prstGeom prst="rect">
            <a:avLst/>
          </a:prstGeom>
          <a:noFill/>
        </p:spPr>
        <p:txBody>
          <a:bodyPr wrap="square" rtlCol="0">
            <a:spAutoFit/>
          </a:bodyPr>
          <a:lstStyle/>
          <a:p>
            <a:pPr algn="ctr"/>
            <a:r>
              <a:rPr lang="en-IN" sz="866" b="1" dirty="0">
                <a:latin typeface="Helvetica" panose="020B0604020202020204" pitchFamily="2" charset="0"/>
              </a:rPr>
              <a:t>Carrier</a:t>
            </a:r>
            <a:endParaRPr lang="en-US" sz="866" b="1" dirty="0">
              <a:latin typeface="Helvetica" panose="020B0604020202020204" pitchFamily="2" charset="0"/>
            </a:endParaRPr>
          </a:p>
        </p:txBody>
      </p:sp>
      <p:cxnSp>
        <p:nvCxnSpPr>
          <p:cNvPr id="147" name="Straight Arrow Connector 146"/>
          <p:cNvCxnSpPr/>
          <p:nvPr/>
        </p:nvCxnSpPr>
        <p:spPr>
          <a:xfrm>
            <a:off x="5913683" y="3227236"/>
            <a:ext cx="1469153" cy="0"/>
          </a:xfrm>
          <a:prstGeom prst="straightConnector1">
            <a:avLst/>
          </a:prstGeom>
          <a:ln w="28575">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7382836" y="3211701"/>
            <a:ext cx="0" cy="408407"/>
          </a:xfrm>
          <a:prstGeom prst="straightConnector1">
            <a:avLst/>
          </a:prstGeom>
          <a:ln w="28575">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5913683" y="3227237"/>
            <a:ext cx="0" cy="408407"/>
          </a:xfrm>
          <a:prstGeom prst="straightConnector1">
            <a:avLst/>
          </a:prstGeom>
          <a:ln w="28575">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5521222" y="3562529"/>
            <a:ext cx="896281" cy="346249"/>
          </a:xfrm>
          <a:prstGeom prst="rect">
            <a:avLst/>
          </a:prstGeom>
          <a:noFill/>
        </p:spPr>
        <p:txBody>
          <a:bodyPr wrap="square" rtlCol="0">
            <a:spAutoFit/>
          </a:bodyPr>
          <a:lstStyle/>
          <a:p>
            <a:pPr algn="ctr"/>
            <a:r>
              <a:rPr lang="en-IN" sz="825" dirty="0">
                <a:latin typeface="Helvetica" panose="020B0604020202020204" pitchFamily="2" charset="0"/>
              </a:rPr>
              <a:t>Customs Broker</a:t>
            </a:r>
            <a:endParaRPr lang="en-US" sz="825" dirty="0">
              <a:latin typeface="Helvetica" panose="020B0604020202020204" pitchFamily="2" charset="0"/>
            </a:endParaRPr>
          </a:p>
        </p:txBody>
      </p:sp>
      <p:sp>
        <p:nvSpPr>
          <p:cNvPr id="151" name="TextBox 150"/>
          <p:cNvSpPr txBox="1"/>
          <p:nvPr/>
        </p:nvSpPr>
        <p:spPr>
          <a:xfrm>
            <a:off x="6804312" y="3562529"/>
            <a:ext cx="896281" cy="219291"/>
          </a:xfrm>
          <a:prstGeom prst="rect">
            <a:avLst/>
          </a:prstGeom>
          <a:noFill/>
        </p:spPr>
        <p:txBody>
          <a:bodyPr wrap="square" rtlCol="0">
            <a:spAutoFit/>
          </a:bodyPr>
          <a:lstStyle/>
          <a:p>
            <a:pPr algn="ctr"/>
            <a:r>
              <a:rPr lang="en-IN" sz="825" dirty="0">
                <a:latin typeface="Helvetica" panose="020B0604020202020204" pitchFamily="2" charset="0"/>
              </a:rPr>
              <a:t>Transporter</a:t>
            </a:r>
            <a:endParaRPr lang="en-US" sz="825" dirty="0">
              <a:latin typeface="Helvetica" panose="020B0604020202020204" pitchFamily="2" charset="0"/>
            </a:endParaRPr>
          </a:p>
        </p:txBody>
      </p:sp>
      <p:sp>
        <p:nvSpPr>
          <p:cNvPr id="152" name="TextBox 151"/>
          <p:cNvSpPr txBox="1"/>
          <p:nvPr/>
        </p:nvSpPr>
        <p:spPr>
          <a:xfrm>
            <a:off x="5575034" y="3807913"/>
            <a:ext cx="992077" cy="193899"/>
          </a:xfrm>
          <a:prstGeom prst="rect">
            <a:avLst/>
          </a:prstGeom>
          <a:noFill/>
        </p:spPr>
        <p:txBody>
          <a:bodyPr wrap="square" rtlCol="0">
            <a:spAutoFit/>
          </a:bodyPr>
          <a:lstStyle/>
          <a:p>
            <a:pPr marL="141429" indent="-141429" algn="ctr">
              <a:buFont typeface="Arial" panose="020B0604020202020204" pitchFamily="34" charset="0"/>
              <a:buChar char="•"/>
            </a:pPr>
            <a:r>
              <a:rPr lang="en-IN" sz="660" dirty="0">
                <a:latin typeface="Helvetica" panose="020B0604020202020204" pitchFamily="2" charset="0"/>
              </a:rPr>
              <a:t>List of CBs</a:t>
            </a:r>
            <a:endParaRPr lang="en-US" sz="660" dirty="0">
              <a:latin typeface="Helvetica" panose="020B0604020202020204" pitchFamily="2" charset="0"/>
            </a:endParaRPr>
          </a:p>
        </p:txBody>
      </p:sp>
      <p:sp>
        <p:nvSpPr>
          <p:cNvPr id="157" name="TextBox 156"/>
          <p:cNvSpPr txBox="1"/>
          <p:nvPr/>
        </p:nvSpPr>
        <p:spPr>
          <a:xfrm>
            <a:off x="6804148" y="3718336"/>
            <a:ext cx="1345495" cy="193899"/>
          </a:xfrm>
          <a:prstGeom prst="rect">
            <a:avLst/>
          </a:prstGeom>
          <a:noFill/>
        </p:spPr>
        <p:txBody>
          <a:bodyPr wrap="square" rtlCol="0">
            <a:spAutoFit/>
          </a:bodyPr>
          <a:lstStyle/>
          <a:p>
            <a:pPr marL="141429" indent="-141429" algn="ctr">
              <a:buFont typeface="Arial" panose="020B0604020202020204" pitchFamily="34" charset="0"/>
              <a:buChar char="•"/>
            </a:pPr>
            <a:r>
              <a:rPr lang="en-IN" sz="660" dirty="0">
                <a:latin typeface="Helvetica" panose="020B0604020202020204" pitchFamily="2" charset="0"/>
              </a:rPr>
              <a:t>List of Transporters</a:t>
            </a:r>
            <a:endParaRPr lang="en-US" sz="660" dirty="0">
              <a:latin typeface="Helvetica" panose="020B0604020202020204" pitchFamily="2" charset="0"/>
            </a:endParaRPr>
          </a:p>
        </p:txBody>
      </p:sp>
      <p:cxnSp>
        <p:nvCxnSpPr>
          <p:cNvPr id="159" name="Straight Arrow Connector 158"/>
          <p:cNvCxnSpPr/>
          <p:nvPr/>
        </p:nvCxnSpPr>
        <p:spPr>
          <a:xfrm>
            <a:off x="5913683" y="3979407"/>
            <a:ext cx="0" cy="299916"/>
          </a:xfrm>
          <a:prstGeom prst="straightConnector1">
            <a:avLst/>
          </a:prstGeom>
          <a:ln w="28575">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358088" y="4636207"/>
            <a:ext cx="1268850" cy="225575"/>
          </a:xfrm>
          <a:prstGeom prst="rect">
            <a:avLst/>
          </a:prstGeom>
          <a:noFill/>
        </p:spPr>
        <p:txBody>
          <a:bodyPr wrap="square" rtlCol="0">
            <a:spAutoFit/>
          </a:bodyPr>
          <a:lstStyle/>
          <a:p>
            <a:pPr algn="ctr"/>
            <a:r>
              <a:rPr lang="en-IN" sz="866" b="1" dirty="0">
                <a:latin typeface="Helvetica" panose="020B0604020202020204" pitchFamily="2" charset="0"/>
              </a:rPr>
              <a:t>Transit Insurance</a:t>
            </a:r>
            <a:endParaRPr lang="en-US" sz="866" b="1" dirty="0">
              <a:latin typeface="Helvetica" panose="020B0604020202020204" pitchFamily="2" charset="0"/>
            </a:endParaRPr>
          </a:p>
        </p:txBody>
      </p:sp>
      <p:pic>
        <p:nvPicPr>
          <p:cNvPr id="164" name="Picture 1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7910" y="4304129"/>
            <a:ext cx="370895" cy="370895"/>
          </a:xfrm>
          <a:prstGeom prst="rect">
            <a:avLst/>
          </a:prstGeom>
        </p:spPr>
      </p:pic>
      <p:cxnSp>
        <p:nvCxnSpPr>
          <p:cNvPr id="165" name="Straight Arrow Connector 164"/>
          <p:cNvCxnSpPr/>
          <p:nvPr/>
        </p:nvCxnSpPr>
        <p:spPr>
          <a:xfrm>
            <a:off x="9759666" y="3124917"/>
            <a:ext cx="1130193" cy="0"/>
          </a:xfrm>
          <a:prstGeom prst="straightConnector1">
            <a:avLst/>
          </a:prstGeom>
          <a:ln w="28575">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10889859" y="3152624"/>
            <a:ext cx="1202370" cy="358816"/>
          </a:xfrm>
          <a:prstGeom prst="rect">
            <a:avLst/>
          </a:prstGeom>
          <a:noFill/>
        </p:spPr>
        <p:txBody>
          <a:bodyPr wrap="square" rtlCol="0">
            <a:spAutoFit/>
          </a:bodyPr>
          <a:lstStyle/>
          <a:p>
            <a:pPr algn="ctr"/>
            <a:r>
              <a:rPr lang="en-IN" sz="866" b="1" dirty="0" smtClean="0">
                <a:latin typeface="Helvetica" panose="020B0604020202020204" pitchFamily="2" charset="0"/>
              </a:rPr>
              <a:t>Cargo Community Systems</a:t>
            </a:r>
            <a:endParaRPr lang="en-US" sz="866" b="1" dirty="0">
              <a:latin typeface="Helvetica" panose="020B0604020202020204" pitchFamily="2" charset="0"/>
            </a:endParaRPr>
          </a:p>
        </p:txBody>
      </p:sp>
      <p:sp>
        <p:nvSpPr>
          <p:cNvPr id="171" name="TextBox 170"/>
          <p:cNvSpPr txBox="1"/>
          <p:nvPr/>
        </p:nvSpPr>
        <p:spPr>
          <a:xfrm>
            <a:off x="8457473" y="2802829"/>
            <a:ext cx="1475450" cy="219291"/>
          </a:xfrm>
          <a:prstGeom prst="rect">
            <a:avLst/>
          </a:prstGeom>
          <a:noFill/>
        </p:spPr>
        <p:txBody>
          <a:bodyPr wrap="square" rtlCol="0">
            <a:spAutoFit/>
          </a:bodyPr>
          <a:lstStyle/>
          <a:p>
            <a:pPr algn="ctr"/>
            <a:r>
              <a:rPr lang="en-IN" sz="825" dirty="0">
                <a:latin typeface="Helvetica" panose="020B0604020202020204" pitchFamily="2" charset="0"/>
              </a:rPr>
              <a:t>Booking sent &amp; confirm</a:t>
            </a:r>
            <a:endParaRPr lang="en-US" sz="825" dirty="0">
              <a:latin typeface="Helvetica" panose="020B0604020202020204" pitchFamily="2" charset="0"/>
            </a:endParaRPr>
          </a:p>
        </p:txBody>
      </p:sp>
      <p:sp>
        <p:nvSpPr>
          <p:cNvPr id="173" name="TextBox 172"/>
          <p:cNvSpPr txBox="1"/>
          <p:nvPr/>
        </p:nvSpPr>
        <p:spPr>
          <a:xfrm>
            <a:off x="10889859" y="2111998"/>
            <a:ext cx="789279" cy="492058"/>
          </a:xfrm>
          <a:prstGeom prst="rect">
            <a:avLst/>
          </a:prstGeom>
          <a:noFill/>
        </p:spPr>
        <p:txBody>
          <a:bodyPr wrap="square" rtlCol="0">
            <a:spAutoFit/>
          </a:bodyPr>
          <a:lstStyle/>
          <a:p>
            <a:pPr algn="ctr"/>
            <a:r>
              <a:rPr lang="en-IN" sz="866" b="1" dirty="0" smtClean="0">
                <a:latin typeface="Helvetica" panose="020B0604020202020204" pitchFamily="2" charset="0"/>
              </a:rPr>
              <a:t>Regulatory Single Window</a:t>
            </a:r>
            <a:endParaRPr lang="en-US" sz="866" b="1" dirty="0">
              <a:latin typeface="Helvetica" panose="020B0604020202020204" pitchFamily="2" charset="0"/>
            </a:endParaRPr>
          </a:p>
        </p:txBody>
      </p:sp>
      <p:pic>
        <p:nvPicPr>
          <p:cNvPr id="176" name="Picture 1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3233" y="1722829"/>
            <a:ext cx="363743" cy="363743"/>
          </a:xfrm>
          <a:prstGeom prst="rect">
            <a:avLst/>
          </a:prstGeom>
        </p:spPr>
      </p:pic>
      <p:sp>
        <p:nvSpPr>
          <p:cNvPr id="177" name="TextBox 176"/>
          <p:cNvSpPr txBox="1"/>
          <p:nvPr/>
        </p:nvSpPr>
        <p:spPr>
          <a:xfrm>
            <a:off x="4284384" y="2725894"/>
            <a:ext cx="896281" cy="219291"/>
          </a:xfrm>
          <a:prstGeom prst="rect">
            <a:avLst/>
          </a:prstGeom>
          <a:noFill/>
        </p:spPr>
        <p:txBody>
          <a:bodyPr wrap="square" rtlCol="0">
            <a:spAutoFit/>
          </a:bodyPr>
          <a:lstStyle/>
          <a:p>
            <a:pPr algn="ctr"/>
            <a:r>
              <a:rPr lang="en-IN" sz="825" dirty="0">
                <a:latin typeface="Helvetica" panose="020B0604020202020204" pitchFamily="2" charset="0"/>
              </a:rPr>
              <a:t>Find Agent</a:t>
            </a:r>
            <a:endParaRPr lang="en-US" sz="825" dirty="0">
              <a:latin typeface="Helvetica" panose="020B0604020202020204" pitchFamily="2" charset="0"/>
            </a:endParaRPr>
          </a:p>
        </p:txBody>
      </p:sp>
      <p:cxnSp>
        <p:nvCxnSpPr>
          <p:cNvPr id="178" name="Straight Arrow Connector 177"/>
          <p:cNvCxnSpPr/>
          <p:nvPr/>
        </p:nvCxnSpPr>
        <p:spPr>
          <a:xfrm>
            <a:off x="4672349" y="2929005"/>
            <a:ext cx="0" cy="1179417"/>
          </a:xfrm>
          <a:prstGeom prst="straightConnector1">
            <a:avLst/>
          </a:prstGeom>
          <a:ln w="28575">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4672349" y="4077694"/>
            <a:ext cx="6217510" cy="6441"/>
          </a:xfrm>
          <a:prstGeom prst="straightConnector1">
            <a:avLst/>
          </a:prstGeom>
          <a:ln w="28575">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773626" y="4108422"/>
            <a:ext cx="1021743" cy="225575"/>
          </a:xfrm>
          <a:prstGeom prst="rect">
            <a:avLst/>
          </a:prstGeom>
          <a:noFill/>
        </p:spPr>
        <p:txBody>
          <a:bodyPr wrap="square" rtlCol="0">
            <a:spAutoFit/>
          </a:bodyPr>
          <a:lstStyle/>
          <a:p>
            <a:pPr algn="ctr"/>
            <a:r>
              <a:rPr lang="en-IN" sz="866" b="1" dirty="0" err="1">
                <a:latin typeface="Helvetica" panose="020B0604020202020204" pitchFamily="2" charset="0"/>
              </a:rPr>
              <a:t>eTrade</a:t>
            </a:r>
            <a:r>
              <a:rPr lang="en-IN" sz="866" b="1" dirty="0">
                <a:latin typeface="Helvetica" panose="020B0604020202020204" pitchFamily="2" charset="0"/>
              </a:rPr>
              <a:t> Portal</a:t>
            </a:r>
            <a:endParaRPr lang="en-US" sz="866" b="1" dirty="0">
              <a:latin typeface="Helvetica" panose="020B0604020202020204" pitchFamily="2" charset="0"/>
            </a:endParaRPr>
          </a:p>
        </p:txBody>
      </p:sp>
      <p:pic>
        <p:nvPicPr>
          <p:cNvPr id="184" name="Picture 1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7989" y="2191325"/>
            <a:ext cx="481866" cy="481866"/>
          </a:xfrm>
          <a:prstGeom prst="rect">
            <a:avLst/>
          </a:prstGeom>
        </p:spPr>
      </p:pic>
      <p:sp>
        <p:nvSpPr>
          <p:cNvPr id="185" name="TextBox 184"/>
          <p:cNvSpPr txBox="1"/>
          <p:nvPr/>
        </p:nvSpPr>
        <p:spPr>
          <a:xfrm>
            <a:off x="4979769" y="2693276"/>
            <a:ext cx="1365447" cy="346249"/>
          </a:xfrm>
          <a:prstGeom prst="rect">
            <a:avLst/>
          </a:prstGeom>
          <a:noFill/>
        </p:spPr>
        <p:txBody>
          <a:bodyPr wrap="square" rtlCol="0">
            <a:spAutoFit/>
          </a:bodyPr>
          <a:lstStyle/>
          <a:p>
            <a:r>
              <a:rPr lang="en-IN" sz="825" dirty="0">
                <a:latin typeface="Helvetica" panose="020B0604020202020204" pitchFamily="2" charset="0"/>
              </a:rPr>
              <a:t>Rates Scheduling </a:t>
            </a:r>
          </a:p>
          <a:p>
            <a:r>
              <a:rPr lang="en-IN" sz="825" dirty="0">
                <a:latin typeface="Helvetica" panose="020B0604020202020204" pitchFamily="2" charset="0"/>
              </a:rPr>
              <a:t>Booking Confirmation</a:t>
            </a:r>
            <a:endParaRPr lang="en-US" sz="825" dirty="0">
              <a:latin typeface="Helvetica" panose="020B0604020202020204" pitchFamily="2" charset="0"/>
            </a:endParaRPr>
          </a:p>
        </p:txBody>
      </p:sp>
      <p:cxnSp>
        <p:nvCxnSpPr>
          <p:cNvPr id="186" name="Straight Arrow Connector 185"/>
          <p:cNvCxnSpPr/>
          <p:nvPr/>
        </p:nvCxnSpPr>
        <p:spPr>
          <a:xfrm>
            <a:off x="6537597" y="2181718"/>
            <a:ext cx="0" cy="22714"/>
          </a:xfrm>
          <a:prstGeom prst="straightConnector1">
            <a:avLst/>
          </a:prstGeom>
          <a:ln w="28575">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6129934" y="2964214"/>
            <a:ext cx="465294" cy="219291"/>
          </a:xfrm>
          <a:prstGeom prst="rect">
            <a:avLst/>
          </a:prstGeom>
          <a:noFill/>
        </p:spPr>
        <p:txBody>
          <a:bodyPr wrap="square" rtlCol="0">
            <a:spAutoFit/>
          </a:bodyPr>
          <a:lstStyle/>
          <a:p>
            <a:r>
              <a:rPr lang="en-US" sz="825" dirty="0">
                <a:latin typeface="Helvetica" panose="020B0604020202020204" pitchFamily="2" charset="0"/>
              </a:rPr>
              <a:t>RFQ</a:t>
            </a:r>
          </a:p>
        </p:txBody>
      </p:sp>
      <p:sp>
        <p:nvSpPr>
          <p:cNvPr id="188" name="TextBox 187"/>
          <p:cNvSpPr txBox="1"/>
          <p:nvPr/>
        </p:nvSpPr>
        <p:spPr>
          <a:xfrm>
            <a:off x="6498182" y="2964214"/>
            <a:ext cx="650167" cy="219291"/>
          </a:xfrm>
          <a:prstGeom prst="rect">
            <a:avLst/>
          </a:prstGeom>
          <a:noFill/>
        </p:spPr>
        <p:txBody>
          <a:bodyPr wrap="square" rtlCol="0">
            <a:spAutoFit/>
          </a:bodyPr>
          <a:lstStyle/>
          <a:p>
            <a:r>
              <a:rPr lang="en-US" sz="825" dirty="0">
                <a:latin typeface="Helvetica" panose="020B0604020202020204" pitchFamily="2" charset="0"/>
              </a:rPr>
              <a:t>Booking</a:t>
            </a:r>
          </a:p>
        </p:txBody>
      </p:sp>
      <p:sp>
        <p:nvSpPr>
          <p:cNvPr id="190" name="TextBox 189"/>
          <p:cNvSpPr txBox="1"/>
          <p:nvPr/>
        </p:nvSpPr>
        <p:spPr>
          <a:xfrm>
            <a:off x="5130227" y="2482883"/>
            <a:ext cx="949494" cy="219291"/>
          </a:xfrm>
          <a:prstGeom prst="rect">
            <a:avLst/>
          </a:prstGeom>
          <a:noFill/>
        </p:spPr>
        <p:txBody>
          <a:bodyPr wrap="square" rtlCol="0">
            <a:spAutoFit/>
          </a:bodyPr>
          <a:lstStyle/>
          <a:p>
            <a:pPr algn="ctr"/>
            <a:r>
              <a:rPr lang="en-IN" sz="825" dirty="0">
                <a:latin typeface="Helvetica" panose="020B0604020202020204" pitchFamily="2" charset="0"/>
              </a:rPr>
              <a:t>Booking sent</a:t>
            </a:r>
            <a:endParaRPr lang="en-US" sz="825" dirty="0">
              <a:latin typeface="Helvetica" panose="020B0604020202020204" pitchFamily="2" charset="0"/>
            </a:endParaRPr>
          </a:p>
        </p:txBody>
      </p:sp>
      <p:sp>
        <p:nvSpPr>
          <p:cNvPr id="191" name="TextBox 190"/>
          <p:cNvSpPr txBox="1"/>
          <p:nvPr/>
        </p:nvSpPr>
        <p:spPr>
          <a:xfrm>
            <a:off x="7268729" y="2369881"/>
            <a:ext cx="465294" cy="219291"/>
          </a:xfrm>
          <a:prstGeom prst="rect">
            <a:avLst/>
          </a:prstGeom>
          <a:noFill/>
        </p:spPr>
        <p:txBody>
          <a:bodyPr wrap="square" rtlCol="0">
            <a:spAutoFit/>
          </a:bodyPr>
          <a:lstStyle/>
          <a:p>
            <a:r>
              <a:rPr lang="en-US" sz="825" dirty="0">
                <a:latin typeface="Helvetica" panose="020B0604020202020204" pitchFamily="2" charset="0"/>
              </a:rPr>
              <a:t>RFQ</a:t>
            </a:r>
          </a:p>
        </p:txBody>
      </p:sp>
      <p:sp>
        <p:nvSpPr>
          <p:cNvPr id="192" name="TextBox 191"/>
          <p:cNvSpPr txBox="1"/>
          <p:nvPr/>
        </p:nvSpPr>
        <p:spPr>
          <a:xfrm>
            <a:off x="5327141" y="5033027"/>
            <a:ext cx="2271921" cy="225575"/>
          </a:xfrm>
          <a:prstGeom prst="rect">
            <a:avLst/>
          </a:prstGeom>
          <a:noFill/>
        </p:spPr>
        <p:txBody>
          <a:bodyPr wrap="square" rtlCol="0">
            <a:spAutoFit/>
          </a:bodyPr>
          <a:lstStyle/>
          <a:p>
            <a:pPr algn="ctr"/>
            <a:r>
              <a:rPr lang="en-IN" sz="866" b="1" dirty="0" err="1">
                <a:latin typeface="Helvetica" panose="020B0604020202020204" pitchFamily="2" charset="0"/>
              </a:rPr>
              <a:t>eMarket</a:t>
            </a:r>
            <a:r>
              <a:rPr lang="en-IN" sz="866" b="1" dirty="0">
                <a:latin typeface="Helvetica" panose="020B0604020202020204" pitchFamily="2" charset="0"/>
              </a:rPr>
              <a:t> Place for Exports/Imports</a:t>
            </a:r>
            <a:endParaRPr lang="en-US" sz="866" b="1" dirty="0">
              <a:latin typeface="Helvetica" panose="020B0604020202020204" pitchFamily="2" charset="0"/>
            </a:endParaRPr>
          </a:p>
        </p:txBody>
      </p:sp>
      <p:pic>
        <p:nvPicPr>
          <p:cNvPr id="194" name="Picture 1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6102" y="5021431"/>
            <a:ext cx="975589" cy="317634"/>
          </a:xfrm>
          <a:prstGeom prst="rect">
            <a:avLst/>
          </a:prstGeom>
        </p:spPr>
      </p:pic>
      <p:cxnSp>
        <p:nvCxnSpPr>
          <p:cNvPr id="196" name="Straight Arrow Connector 195"/>
          <p:cNvCxnSpPr/>
          <p:nvPr/>
        </p:nvCxnSpPr>
        <p:spPr>
          <a:xfrm>
            <a:off x="6804148" y="2479526"/>
            <a:ext cx="290534" cy="0"/>
          </a:xfrm>
          <a:prstGeom prst="straightConnector1">
            <a:avLst/>
          </a:prstGeom>
          <a:ln w="28575">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194849" y="2820194"/>
            <a:ext cx="383533" cy="265513"/>
          </a:xfrm>
          <a:prstGeom prst="rect">
            <a:avLst/>
          </a:prstGeom>
        </p:spPr>
      </p:pic>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607879" y="2722039"/>
            <a:ext cx="484350" cy="484350"/>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48181" y="3692438"/>
            <a:ext cx="415984" cy="415984"/>
          </a:xfrm>
          <a:prstGeom prst="rect">
            <a:avLst/>
          </a:prstGeom>
        </p:spPr>
      </p:pic>
    </p:spTree>
    <p:extLst>
      <p:ext uri="{BB962C8B-B14F-4D97-AF65-F5344CB8AC3E}">
        <p14:creationId xmlns:p14="http://schemas.microsoft.com/office/powerpoint/2010/main" val="3215195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smtClean="0"/>
              <a:t>Logistics Community Technology Framework Model</a:t>
            </a:r>
            <a:endParaRPr lang="en-IN" dirty="0"/>
          </a:p>
        </p:txBody>
      </p:sp>
      <p:sp>
        <p:nvSpPr>
          <p:cNvPr id="49" name="Rectangle 48">
            <a:extLst>
              <a:ext uri="{FF2B5EF4-FFF2-40B4-BE49-F238E27FC236}">
                <a16:creationId xmlns:a16="http://schemas.microsoft.com/office/drawing/2014/main" id="{D893592E-2CBC-49C0-B9A5-3149D74808C5}"/>
              </a:ext>
            </a:extLst>
          </p:cNvPr>
          <p:cNvSpPr/>
          <p:nvPr/>
        </p:nvSpPr>
        <p:spPr>
          <a:xfrm>
            <a:off x="1381049" y="1305630"/>
            <a:ext cx="1320029" cy="4525161"/>
          </a:xfrm>
          <a:prstGeom prst="rect">
            <a:avLst/>
          </a:prstGeom>
          <a:noFill/>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7" b="1" dirty="0">
              <a:latin typeface="Helvetica" panose="020B0604020202020204" pitchFamily="2" charset="0"/>
            </a:endParaRPr>
          </a:p>
          <a:p>
            <a:pPr algn="ctr"/>
            <a:endParaRPr lang="en-US"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r>
              <a:rPr lang="en-IN" sz="907" b="1" dirty="0">
                <a:latin typeface="Helvetica" panose="020B0604020202020204" pitchFamily="2" charset="0"/>
              </a:rPr>
              <a:t>Customs Authority</a:t>
            </a: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r>
              <a:rPr lang="en-IN" sz="907" b="1" dirty="0">
                <a:latin typeface="Helvetica" panose="020B0604020202020204" pitchFamily="2" charset="0"/>
              </a:rPr>
              <a:t>Ministry of Trade and Commerce</a:t>
            </a: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a:p>
            <a:pPr algn="ctr"/>
            <a:r>
              <a:rPr lang="en-IN" sz="866" b="1" dirty="0" smtClean="0">
                <a:latin typeface="Helvetica" panose="020B0604020202020204" pitchFamily="2" charset="0"/>
              </a:rPr>
              <a:t>Other Participating Government Agencies</a:t>
            </a:r>
            <a:endParaRPr lang="en-IN" sz="866" b="1" dirty="0">
              <a:latin typeface="Helvetica" panose="020B0604020202020204" pitchFamily="2" charset="0"/>
            </a:endParaRPr>
          </a:p>
          <a:p>
            <a:pPr algn="ctr"/>
            <a:endParaRPr lang="en-IN" sz="907" b="1" dirty="0">
              <a:latin typeface="Helvetica" panose="020B0604020202020204" pitchFamily="2" charset="0"/>
            </a:endParaRPr>
          </a:p>
          <a:p>
            <a:pPr algn="ctr"/>
            <a:endParaRPr lang="en-IN" sz="907" b="1" dirty="0">
              <a:latin typeface="Helvetica" panose="020B0604020202020204" pitchFamily="2" charset="0"/>
            </a:endParaRPr>
          </a:p>
        </p:txBody>
      </p:sp>
      <p:sp>
        <p:nvSpPr>
          <p:cNvPr id="50" name="Rectangle 49"/>
          <p:cNvSpPr/>
          <p:nvPr/>
        </p:nvSpPr>
        <p:spPr>
          <a:xfrm>
            <a:off x="3227997" y="1815199"/>
            <a:ext cx="1109550" cy="4279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90" dirty="0">
                <a:latin typeface="Helvetica" panose="020B0604020202020204" pitchFamily="2" charset="0"/>
              </a:rPr>
              <a:t>Regulatory Single Window</a:t>
            </a:r>
          </a:p>
        </p:txBody>
      </p:sp>
      <p:cxnSp>
        <p:nvCxnSpPr>
          <p:cNvPr id="51" name="Straight Arrow Connector 50"/>
          <p:cNvCxnSpPr>
            <a:endCxn id="50" idx="1"/>
          </p:cNvCxnSpPr>
          <p:nvPr/>
        </p:nvCxnSpPr>
        <p:spPr>
          <a:xfrm>
            <a:off x="2766085" y="2029153"/>
            <a:ext cx="461913" cy="0"/>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833220" y="1815199"/>
            <a:ext cx="1262592" cy="4279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Helvetica" panose="020B0604020202020204" pitchFamily="2" charset="0"/>
              </a:rPr>
              <a:t>National Trade Logistics Platform</a:t>
            </a:r>
          </a:p>
        </p:txBody>
      </p:sp>
      <p:sp>
        <p:nvSpPr>
          <p:cNvPr id="53" name="Rectangle 52"/>
          <p:cNvSpPr/>
          <p:nvPr/>
        </p:nvSpPr>
        <p:spPr>
          <a:xfrm>
            <a:off x="4833220" y="2848624"/>
            <a:ext cx="1262592" cy="4279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90" dirty="0" smtClean="0">
                <a:latin typeface="Helvetica" panose="020B0604020202020204" pitchFamily="2" charset="0"/>
              </a:rPr>
              <a:t>Logistics </a:t>
            </a:r>
            <a:r>
              <a:rPr lang="en-US" sz="990" dirty="0">
                <a:latin typeface="Helvetica" panose="020B0604020202020204" pitchFamily="2" charset="0"/>
              </a:rPr>
              <a:t>Single Window</a:t>
            </a:r>
          </a:p>
        </p:txBody>
      </p:sp>
      <p:sp>
        <p:nvSpPr>
          <p:cNvPr id="54" name="Rectangle 53"/>
          <p:cNvSpPr/>
          <p:nvPr/>
        </p:nvSpPr>
        <p:spPr>
          <a:xfrm>
            <a:off x="8920801" y="1815199"/>
            <a:ext cx="1570649" cy="5225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5" dirty="0">
                <a:latin typeface="Helvetica" panose="020B0604020202020204" pitchFamily="2" charset="0"/>
              </a:rPr>
              <a:t>Partner Countries</a:t>
            </a:r>
          </a:p>
          <a:p>
            <a:pPr algn="ctr"/>
            <a:r>
              <a:rPr lang="en-US" sz="1155" dirty="0">
                <a:latin typeface="Helvetica" panose="020B0604020202020204" pitchFamily="2" charset="0"/>
              </a:rPr>
              <a:t>Customs, Ports and Airports</a:t>
            </a:r>
          </a:p>
        </p:txBody>
      </p:sp>
      <p:cxnSp>
        <p:nvCxnSpPr>
          <p:cNvPr id="55" name="Straight Arrow Connector 54"/>
          <p:cNvCxnSpPr/>
          <p:nvPr/>
        </p:nvCxnSpPr>
        <p:spPr>
          <a:xfrm>
            <a:off x="4337548" y="2036337"/>
            <a:ext cx="495673" cy="0"/>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854961" y="2012677"/>
            <a:ext cx="2065841" cy="16476"/>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46153" y="2243107"/>
            <a:ext cx="0" cy="605516"/>
          </a:xfrm>
          <a:prstGeom prst="straightConnector1">
            <a:avLst/>
          </a:prstGeom>
          <a:ln w="127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17019" y="3341910"/>
            <a:ext cx="1628075" cy="1158266"/>
          </a:xfrm>
          <a:prstGeom prst="rect">
            <a:avLst/>
          </a:prstGeom>
          <a:noFill/>
        </p:spPr>
        <p:txBody>
          <a:bodyPr wrap="square" rtlCol="0">
            <a:spAutoFit/>
          </a:bodyPr>
          <a:lstStyle/>
          <a:p>
            <a:pPr marL="141429" indent="-141429">
              <a:buFont typeface="Arial" panose="020B0604020202020204" pitchFamily="34" charset="0"/>
              <a:buChar char="•"/>
            </a:pPr>
            <a:r>
              <a:rPr lang="en-US" sz="866" dirty="0">
                <a:latin typeface="Helvetica" panose="020B0604020202020204" pitchFamily="2" charset="0"/>
              </a:rPr>
              <a:t>Freight Forwarder</a:t>
            </a:r>
          </a:p>
          <a:p>
            <a:pPr marL="141429" indent="-141429">
              <a:buFont typeface="Arial" panose="020B0604020202020204" pitchFamily="34" charset="0"/>
              <a:buChar char="•"/>
            </a:pPr>
            <a:r>
              <a:rPr lang="en-US" sz="866" dirty="0">
                <a:latin typeface="Helvetica" panose="020B0604020202020204" pitchFamily="2" charset="0"/>
              </a:rPr>
              <a:t>Customs Broker</a:t>
            </a:r>
          </a:p>
          <a:p>
            <a:pPr marL="141429" indent="-141429">
              <a:buFont typeface="Arial" panose="020B0604020202020204" pitchFamily="34" charset="0"/>
              <a:buChar char="•"/>
            </a:pPr>
            <a:r>
              <a:rPr lang="en-US" sz="866" dirty="0">
                <a:latin typeface="Helvetica" panose="020B0604020202020204" pitchFamily="2" charset="0"/>
              </a:rPr>
              <a:t>Container Depot</a:t>
            </a:r>
          </a:p>
          <a:p>
            <a:pPr marL="141429" indent="-141429">
              <a:buFont typeface="Arial" panose="020B0604020202020204" pitchFamily="34" charset="0"/>
              <a:buChar char="•"/>
            </a:pPr>
            <a:r>
              <a:rPr lang="en-US" sz="866" dirty="0">
                <a:latin typeface="Helvetica" panose="020B0604020202020204" pitchFamily="2" charset="0"/>
              </a:rPr>
              <a:t>Warehouse</a:t>
            </a:r>
          </a:p>
          <a:p>
            <a:pPr marL="141429" indent="-141429">
              <a:buFont typeface="Arial" panose="020B0604020202020204" pitchFamily="34" charset="0"/>
              <a:buChar char="•"/>
            </a:pPr>
            <a:r>
              <a:rPr lang="en-US" sz="866" dirty="0">
                <a:latin typeface="Helvetica" panose="020B0604020202020204" pitchFamily="2" charset="0"/>
              </a:rPr>
              <a:t>Trucker</a:t>
            </a:r>
          </a:p>
          <a:p>
            <a:pPr marL="141429" indent="-141429">
              <a:buFont typeface="Arial" panose="020B0604020202020204" pitchFamily="34" charset="0"/>
              <a:buChar char="•"/>
            </a:pPr>
            <a:r>
              <a:rPr lang="en-US" sz="866" dirty="0" smtClean="0">
                <a:latin typeface="Helvetica" panose="020B0604020202020204" pitchFamily="2" charset="0"/>
              </a:rPr>
              <a:t>Port</a:t>
            </a:r>
          </a:p>
          <a:p>
            <a:pPr marL="141429" indent="-141429">
              <a:buFont typeface="Arial" panose="020B0604020202020204" pitchFamily="34" charset="0"/>
              <a:buChar char="•"/>
            </a:pPr>
            <a:r>
              <a:rPr lang="en-US" sz="866" dirty="0" smtClean="0">
                <a:latin typeface="Helvetica" panose="020B0604020202020204" pitchFamily="2" charset="0"/>
              </a:rPr>
              <a:t>Airports</a:t>
            </a:r>
            <a:endParaRPr lang="en-US" sz="866" dirty="0">
              <a:latin typeface="Helvetica" panose="020B0604020202020204" pitchFamily="2" charset="0"/>
            </a:endParaRPr>
          </a:p>
          <a:p>
            <a:pPr marL="141429" indent="-141429">
              <a:buFont typeface="Arial" panose="020B0604020202020204" pitchFamily="34" charset="0"/>
              <a:buChar char="•"/>
            </a:pPr>
            <a:r>
              <a:rPr lang="en-US" sz="866" dirty="0">
                <a:latin typeface="Helvetica" panose="020B0604020202020204" pitchFamily="2" charset="0"/>
              </a:rPr>
              <a:t>Shipping Line</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63081" y="1305629"/>
            <a:ext cx="486088" cy="486088"/>
          </a:xfrm>
          <a:prstGeom prst="rect">
            <a:avLst/>
          </a:prstGeom>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9101" y="2337794"/>
            <a:ext cx="510830" cy="510830"/>
          </a:xfrm>
          <a:prstGeom prst="rect">
            <a:avLst/>
          </a:prstGeom>
        </p:spPr>
      </p:pic>
      <p:sp>
        <p:nvSpPr>
          <p:cNvPr id="61" name="TextBox 60"/>
          <p:cNvSpPr txBox="1"/>
          <p:nvPr/>
        </p:nvSpPr>
        <p:spPr>
          <a:xfrm>
            <a:off x="6361095" y="1907949"/>
            <a:ext cx="1628075" cy="225575"/>
          </a:xfrm>
          <a:prstGeom prst="rect">
            <a:avLst/>
          </a:prstGeom>
          <a:solidFill>
            <a:srgbClr val="92D050"/>
          </a:solidFill>
        </p:spPr>
        <p:txBody>
          <a:bodyPr wrap="square" rtlCol="0">
            <a:spAutoFit/>
          </a:bodyPr>
          <a:lstStyle/>
          <a:p>
            <a:pPr algn="ctr"/>
            <a:r>
              <a:rPr lang="en-US" sz="866" b="1" dirty="0">
                <a:latin typeface="Helvetica" panose="020B0604020202020204" pitchFamily="2" charset="0"/>
              </a:rPr>
              <a:t>Digital Corridor</a:t>
            </a:r>
          </a:p>
        </p:txBody>
      </p:sp>
      <p:cxnSp>
        <p:nvCxnSpPr>
          <p:cNvPr id="62" name="Straight Connector 61"/>
          <p:cNvCxnSpPr/>
          <p:nvPr/>
        </p:nvCxnSpPr>
        <p:spPr>
          <a:xfrm>
            <a:off x="8359961" y="686594"/>
            <a:ext cx="27984" cy="601980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61" idx="1"/>
          </p:cNvCxnSpPr>
          <p:nvPr/>
        </p:nvCxnSpPr>
        <p:spPr>
          <a:xfrm flipV="1">
            <a:off x="6084775" y="2012678"/>
            <a:ext cx="276319" cy="9841"/>
          </a:xfrm>
          <a:prstGeom prst="straightConnector1">
            <a:avLst/>
          </a:prstGeom>
          <a:ln w="12700">
            <a:solidFill>
              <a:schemeClr val="tx1">
                <a:lumMod val="65000"/>
                <a:lumOff val="3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04886" y="2401970"/>
            <a:ext cx="2229786" cy="492058"/>
          </a:xfrm>
          <a:prstGeom prst="rect">
            <a:avLst/>
          </a:prstGeom>
          <a:solidFill>
            <a:srgbClr val="FFC000"/>
          </a:solidFill>
        </p:spPr>
        <p:txBody>
          <a:bodyPr wrap="square" rtlCol="0">
            <a:spAutoFit/>
          </a:bodyPr>
          <a:lstStyle/>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Exchange Cargo Status</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Exchange Documents</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Exchange Customs Information</a:t>
            </a:r>
            <a:endParaRPr lang="en-US" sz="866" dirty="0">
              <a:solidFill>
                <a:schemeClr val="bg1">
                  <a:lumMod val="65000"/>
                </a:schemeClr>
              </a:solidFill>
              <a:latin typeface="Helvetica" panose="020B0604020202020204" pitchFamily="2" charset="0"/>
            </a:endParaRPr>
          </a:p>
        </p:txBody>
      </p:sp>
      <p:sp>
        <p:nvSpPr>
          <p:cNvPr id="65" name="Rectangle 64"/>
          <p:cNvSpPr/>
          <p:nvPr/>
        </p:nvSpPr>
        <p:spPr>
          <a:xfrm>
            <a:off x="4583793" y="1124876"/>
            <a:ext cx="1647336" cy="3559519"/>
          </a:xfrm>
          <a:prstGeom prst="rect">
            <a:avLst/>
          </a:prstGeom>
          <a:noFill/>
          <a:ln>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66" name="Rectangle 65"/>
          <p:cNvSpPr/>
          <p:nvPr/>
        </p:nvSpPr>
        <p:spPr>
          <a:xfrm>
            <a:off x="6776961" y="1626389"/>
            <a:ext cx="2325765" cy="1464043"/>
          </a:xfrm>
          <a:prstGeom prst="rect">
            <a:avLst/>
          </a:prstGeom>
          <a:noFill/>
          <a:ln>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67" name="Rectangle 66"/>
          <p:cNvSpPr/>
          <p:nvPr/>
        </p:nvSpPr>
        <p:spPr>
          <a:xfrm>
            <a:off x="5789806" y="1061601"/>
            <a:ext cx="364912" cy="374865"/>
          </a:xfrm>
          <a:prstGeom prst="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40" b="1" dirty="0"/>
              <a:t>1</a:t>
            </a:r>
            <a:endParaRPr lang="en-US" sz="2640" b="1" dirty="0"/>
          </a:p>
        </p:txBody>
      </p:sp>
      <p:sp>
        <p:nvSpPr>
          <p:cNvPr id="68" name="Rectangle 67"/>
          <p:cNvSpPr/>
          <p:nvPr/>
        </p:nvSpPr>
        <p:spPr>
          <a:xfrm>
            <a:off x="8458192" y="1663377"/>
            <a:ext cx="364912" cy="374865"/>
          </a:xfrm>
          <a:prstGeom prst="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40" b="1" dirty="0"/>
              <a:t>2</a:t>
            </a:r>
            <a:endParaRPr lang="en-US" sz="2640" b="1" dirty="0"/>
          </a:p>
        </p:txBody>
      </p:sp>
      <p:sp>
        <p:nvSpPr>
          <p:cNvPr id="70" name="Rectangle 69"/>
          <p:cNvSpPr/>
          <p:nvPr/>
        </p:nvSpPr>
        <p:spPr>
          <a:xfrm>
            <a:off x="6534888" y="4631291"/>
            <a:ext cx="1445333" cy="4279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90" dirty="0">
                <a:latin typeface="Helvetica" panose="020B0604020202020204" pitchFamily="2" charset="0"/>
              </a:rPr>
              <a:t>Trade Market Place</a:t>
            </a:r>
          </a:p>
        </p:txBody>
      </p:sp>
      <p:sp>
        <p:nvSpPr>
          <p:cNvPr id="71" name="TextBox 70"/>
          <p:cNvSpPr txBox="1"/>
          <p:nvPr/>
        </p:nvSpPr>
        <p:spPr>
          <a:xfrm>
            <a:off x="6219731" y="5029993"/>
            <a:ext cx="2200049" cy="1158266"/>
          </a:xfrm>
          <a:prstGeom prst="rect">
            <a:avLst/>
          </a:prstGeom>
          <a:noFill/>
        </p:spPr>
        <p:txBody>
          <a:bodyPr wrap="square" rtlCol="0">
            <a:spAutoFit/>
          </a:bodyPr>
          <a:lstStyle/>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Exporters/Importer Marketplace</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Logistics Service Provider Database</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Services offered</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Rates and schedules</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Optimized transportation plans</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Bookings on Carriers</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Service Provider Work ratings</a:t>
            </a:r>
          </a:p>
          <a:p>
            <a:pPr marL="141429" indent="-141429">
              <a:buFont typeface="Arial" panose="020B0604020202020204" pitchFamily="34" charset="0"/>
              <a:buChar char="•"/>
            </a:pPr>
            <a:r>
              <a:rPr lang="en-US" sz="866" dirty="0">
                <a:solidFill>
                  <a:schemeClr val="tx1">
                    <a:lumMod val="95000"/>
                    <a:lumOff val="5000"/>
                  </a:schemeClr>
                </a:solidFill>
                <a:latin typeface="Helvetica" panose="020B0604020202020204" pitchFamily="2" charset="0"/>
              </a:rPr>
              <a:t>Trade Analytics</a:t>
            </a:r>
          </a:p>
        </p:txBody>
      </p:sp>
      <p:pic>
        <p:nvPicPr>
          <p:cNvPr id="72" name="Picture 7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8398" y="4101388"/>
            <a:ext cx="510830" cy="510830"/>
          </a:xfrm>
          <a:prstGeom prst="rect">
            <a:avLst/>
          </a:prstGeom>
        </p:spPr>
      </p:pic>
      <p:sp>
        <p:nvSpPr>
          <p:cNvPr id="73" name="Rectangle 72"/>
          <p:cNvSpPr/>
          <p:nvPr/>
        </p:nvSpPr>
        <p:spPr>
          <a:xfrm>
            <a:off x="7696604" y="4139484"/>
            <a:ext cx="403965" cy="374865"/>
          </a:xfrm>
          <a:prstGeom prst="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980" b="1" dirty="0"/>
              <a:t>b</a:t>
            </a:r>
            <a:endParaRPr lang="en-US" sz="1980" b="1" dirty="0"/>
          </a:p>
        </p:txBody>
      </p:sp>
      <p:cxnSp>
        <p:nvCxnSpPr>
          <p:cNvPr id="74" name="Straight Arrow Connector 73"/>
          <p:cNvCxnSpPr/>
          <p:nvPr/>
        </p:nvCxnSpPr>
        <p:spPr>
          <a:xfrm flipH="1">
            <a:off x="6591486" y="2528767"/>
            <a:ext cx="17475" cy="2327702"/>
          </a:xfrm>
          <a:prstGeom prst="straightConnector1">
            <a:avLst/>
          </a:prstGeom>
          <a:ln w="12700">
            <a:solidFill>
              <a:schemeClr val="tx1">
                <a:lumMod val="65000"/>
                <a:lumOff val="3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47976" y="2528767"/>
            <a:ext cx="743509" cy="0"/>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219729" y="3995521"/>
            <a:ext cx="2465277" cy="216652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77" name="Rectangle 76"/>
          <p:cNvSpPr/>
          <p:nvPr/>
        </p:nvSpPr>
        <p:spPr>
          <a:xfrm>
            <a:off x="1257478" y="1150672"/>
            <a:ext cx="3270102" cy="4793465"/>
          </a:xfrm>
          <a:prstGeom prst="rect">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78" name="Rectangle 77"/>
          <p:cNvSpPr/>
          <p:nvPr/>
        </p:nvSpPr>
        <p:spPr>
          <a:xfrm>
            <a:off x="2744209" y="2922004"/>
            <a:ext cx="1728655" cy="8872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latin typeface="Helvetica" panose="020B0604020202020204" pitchFamily="2" charset="0"/>
              </a:rPr>
              <a:t>Existing Trade Facilitation Infrastructure</a:t>
            </a:r>
          </a:p>
        </p:txBody>
      </p:sp>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443" y="1170318"/>
            <a:ext cx="618822" cy="618822"/>
          </a:xfrm>
          <a:prstGeom prst="rect">
            <a:avLst/>
          </a:prstGeom>
        </p:spPr>
      </p:pic>
      <p:sp>
        <p:nvSpPr>
          <p:cNvPr id="81" name="Rectangle 80"/>
          <p:cNvSpPr/>
          <p:nvPr/>
        </p:nvSpPr>
        <p:spPr>
          <a:xfrm>
            <a:off x="5958444" y="3375808"/>
            <a:ext cx="364912" cy="374865"/>
          </a:xfrm>
          <a:prstGeom prst="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980" b="1" dirty="0"/>
              <a:t>a</a:t>
            </a:r>
            <a:endParaRPr lang="en-US" sz="1980" b="1" dirty="0"/>
          </a:p>
        </p:txBody>
      </p:sp>
      <p:pic>
        <p:nvPicPr>
          <p:cNvPr id="36" name="Picture 3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535" y="2337794"/>
            <a:ext cx="543056" cy="543056"/>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2293" y="3411786"/>
            <a:ext cx="417230" cy="336589"/>
          </a:xfrm>
          <a:prstGeom prst="rect">
            <a:avLst/>
          </a:prstGeom>
        </p:spPr>
      </p:pic>
    </p:spTree>
    <p:extLst>
      <p:ext uri="{BB962C8B-B14F-4D97-AF65-F5344CB8AC3E}">
        <p14:creationId xmlns:p14="http://schemas.microsoft.com/office/powerpoint/2010/main" val="3792101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00724" y="5039789"/>
            <a:ext cx="7569063" cy="532606"/>
          </a:xfrm>
        </p:spPr>
        <p:txBody>
          <a:bodyPr>
            <a:normAutofit/>
          </a:bodyPr>
          <a:lstStyle/>
          <a:p>
            <a:pPr marL="235691" indent="-235691">
              <a:defRPr/>
            </a:pPr>
            <a:r>
              <a:rPr lang="en-IN" kern="0" dirty="0" err="1" smtClean="0">
                <a:latin typeface="Arial Narrow" panose="020B0606020202030204" pitchFamily="34" charset="0"/>
                <a:cs typeface="Tahoma" pitchFamily="34" charset="0"/>
              </a:rPr>
              <a:t>Blockchain</a:t>
            </a:r>
            <a:r>
              <a:rPr lang="en-IN" kern="0" dirty="0" smtClean="0">
                <a:latin typeface="Arial Narrow" panose="020B0606020202030204" pitchFamily="34" charset="0"/>
                <a:cs typeface="Tahoma" pitchFamily="34" charset="0"/>
              </a:rPr>
              <a:t> : Powering Digital Logistics Trade Platforms</a:t>
            </a:r>
            <a:endParaRPr lang="en-GB" kern="0" dirty="0">
              <a:latin typeface="Arial Narrow" panose="020B0606020202030204" pitchFamily="34" charset="0"/>
              <a:cs typeface="Tahoma" pitchFamily="34" charset="0"/>
            </a:endParaRPr>
          </a:p>
        </p:txBody>
      </p:sp>
    </p:spTree>
    <p:extLst>
      <p:ext uri="{BB962C8B-B14F-4D97-AF65-F5344CB8AC3E}">
        <p14:creationId xmlns:p14="http://schemas.microsoft.com/office/powerpoint/2010/main" val="211344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136" y="4070050"/>
            <a:ext cx="510401" cy="578189"/>
          </a:xfrm>
          <a:prstGeom prst="rect">
            <a:avLst/>
          </a:prstGeom>
        </p:spPr>
      </p:pic>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521" y="1453235"/>
            <a:ext cx="510401" cy="578189"/>
          </a:xfrm>
          <a:prstGeom prst="rect">
            <a:avLst/>
          </a:prstGeom>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100" y="3221875"/>
            <a:ext cx="510401" cy="578189"/>
          </a:xfrm>
          <a:prstGeom prst="rect">
            <a:avLst/>
          </a:prstGeom>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713" y="3585656"/>
            <a:ext cx="510401" cy="578189"/>
          </a:xfrm>
          <a:prstGeom prst="rect">
            <a:avLst/>
          </a:prstGeom>
        </p:spPr>
      </p:pic>
      <p:sp>
        <p:nvSpPr>
          <p:cNvPr id="2" name="Content Placeholder 1"/>
          <p:cNvSpPr>
            <a:spLocks noGrp="1"/>
          </p:cNvSpPr>
          <p:nvPr>
            <p:ph sz="quarter" idx="14"/>
          </p:nvPr>
        </p:nvSpPr>
        <p:spPr/>
        <p:txBody>
          <a:bodyPr/>
          <a:lstStyle/>
          <a:p>
            <a:r>
              <a:rPr lang="en-IN" dirty="0" smtClean="0"/>
              <a:t>E-Certificate of Origin- Moving towards </a:t>
            </a:r>
            <a:r>
              <a:rPr lang="en-IN" dirty="0" err="1" smtClean="0"/>
              <a:t>Blockchain</a:t>
            </a:r>
            <a:endParaRPr lang="en-IN" dirty="0"/>
          </a:p>
        </p:txBody>
      </p:sp>
      <p:sp>
        <p:nvSpPr>
          <p:cNvPr id="5" name="Text Box 30"/>
          <p:cNvSpPr txBox="1">
            <a:spLocks noChangeArrowheads="1"/>
          </p:cNvSpPr>
          <p:nvPr/>
        </p:nvSpPr>
        <p:spPr bwMode="auto">
          <a:xfrm>
            <a:off x="4213027" y="1908547"/>
            <a:ext cx="1424091" cy="51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7" b="1" dirty="0">
                <a:solidFill>
                  <a:srgbClr val="262626"/>
                </a:solidFill>
                <a:latin typeface="Helvetica" panose="020B0604020202020204" pitchFamily="2" charset="0"/>
              </a:rPr>
              <a:t>Freight</a:t>
            </a:r>
          </a:p>
          <a:p>
            <a:pPr algn="ctr" eaLnBrk="1" hangingPunct="1"/>
            <a:r>
              <a:rPr lang="en-US" sz="907" b="1" dirty="0">
                <a:solidFill>
                  <a:srgbClr val="262626"/>
                </a:solidFill>
                <a:latin typeface="Helvetica" panose="020B0604020202020204" pitchFamily="2" charset="0"/>
              </a:rPr>
              <a:t>Forwarder / Customs Agent</a:t>
            </a:r>
          </a:p>
        </p:txBody>
      </p:sp>
      <p:sp>
        <p:nvSpPr>
          <p:cNvPr id="6" name="Text Box 63"/>
          <p:cNvSpPr txBox="1">
            <a:spLocks noChangeArrowheads="1"/>
          </p:cNvSpPr>
          <p:nvPr/>
        </p:nvSpPr>
        <p:spPr bwMode="auto">
          <a:xfrm>
            <a:off x="6995404" y="3923199"/>
            <a:ext cx="753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b="1">
              <a:solidFill>
                <a:srgbClr val="FF0000"/>
              </a:solidFill>
              <a:latin typeface="Helvetica" panose="020B0604020202020204" pitchFamily="2" charset="0"/>
            </a:endParaRPr>
          </a:p>
        </p:txBody>
      </p:sp>
      <p:sp>
        <p:nvSpPr>
          <p:cNvPr id="12" name="TextBox 11"/>
          <p:cNvSpPr txBox="1"/>
          <p:nvPr/>
        </p:nvSpPr>
        <p:spPr>
          <a:xfrm>
            <a:off x="8009713" y="2498978"/>
            <a:ext cx="1315131" cy="625556"/>
          </a:xfrm>
          <a:prstGeom prst="rect">
            <a:avLst/>
          </a:prstGeom>
          <a:noFill/>
        </p:spPr>
        <p:txBody>
          <a:bodyPr wrap="square" rtlCol="0">
            <a:spAutoFit/>
          </a:bodyPr>
          <a:lstStyle/>
          <a:p>
            <a:r>
              <a:rPr lang="en-IN" sz="1155" dirty="0">
                <a:latin typeface="Helvetica" panose="020B0604020202020204" pitchFamily="2" charset="0"/>
              </a:rPr>
              <a:t>Manual in person </a:t>
            </a:r>
            <a:r>
              <a:rPr lang="en-IN" sz="1155" dirty="0" err="1">
                <a:latin typeface="Helvetica" panose="020B0604020202020204" pitchFamily="2" charset="0"/>
              </a:rPr>
              <a:t>CoO</a:t>
            </a:r>
            <a:r>
              <a:rPr lang="en-IN" sz="1155" dirty="0">
                <a:latin typeface="Helvetica" panose="020B0604020202020204" pitchFamily="2" charset="0"/>
              </a:rPr>
              <a:t> approval at Chambers</a:t>
            </a:r>
          </a:p>
        </p:txBody>
      </p:sp>
      <p:sp>
        <p:nvSpPr>
          <p:cNvPr id="22" name="Right Arrow Callout 21"/>
          <p:cNvSpPr/>
          <p:nvPr/>
        </p:nvSpPr>
        <p:spPr>
          <a:xfrm>
            <a:off x="5805086" y="2477036"/>
            <a:ext cx="1044557" cy="666421"/>
          </a:xfrm>
          <a:prstGeom prst="rightArrowCallou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907" dirty="0">
                <a:latin typeface="Helvetica" panose="020B0604020202020204" pitchFamily="2" charset="0"/>
              </a:rPr>
              <a:t>Prints &amp; Submits &amp; carries in person</a:t>
            </a:r>
          </a:p>
        </p:txBody>
      </p:sp>
      <p:sp>
        <p:nvSpPr>
          <p:cNvPr id="36" name="Text Box 30"/>
          <p:cNvSpPr txBox="1">
            <a:spLocks noChangeArrowheads="1"/>
          </p:cNvSpPr>
          <p:nvPr/>
        </p:nvSpPr>
        <p:spPr bwMode="auto">
          <a:xfrm>
            <a:off x="1808739" y="3322620"/>
            <a:ext cx="1004556" cy="23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7" b="1" dirty="0">
                <a:solidFill>
                  <a:srgbClr val="262626"/>
                </a:solidFill>
                <a:latin typeface="Helvetica" panose="020B0604020202020204" pitchFamily="2" charset="0"/>
              </a:rPr>
              <a:t>Exporter</a:t>
            </a:r>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3398" y="2924857"/>
            <a:ext cx="397762" cy="397762"/>
          </a:xfrm>
          <a:prstGeom prst="rect">
            <a:avLst/>
          </a:prstGeom>
        </p:spPr>
      </p:pic>
      <p:pic>
        <p:nvPicPr>
          <p:cNvPr id="40" name="Picture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4018" y="1435525"/>
            <a:ext cx="490961" cy="490961"/>
          </a:xfrm>
          <a:prstGeom prst="rect">
            <a:avLst/>
          </a:prstGeom>
        </p:spPr>
      </p:pic>
      <p:sp>
        <p:nvSpPr>
          <p:cNvPr id="41" name="TextBox 40"/>
          <p:cNvSpPr txBox="1"/>
          <p:nvPr/>
        </p:nvSpPr>
        <p:spPr>
          <a:xfrm>
            <a:off x="5538050" y="2004183"/>
            <a:ext cx="1457355" cy="371512"/>
          </a:xfrm>
          <a:prstGeom prst="rect">
            <a:avLst/>
          </a:prstGeom>
          <a:noFill/>
        </p:spPr>
        <p:txBody>
          <a:bodyPr wrap="square" rtlCol="0">
            <a:spAutoFit/>
          </a:bodyPr>
          <a:lstStyle/>
          <a:p>
            <a:pPr algn="ctr"/>
            <a:r>
              <a:rPr lang="en-IN" sz="907" dirty="0" err="1">
                <a:latin typeface="Helvetica" panose="020B0604020202020204" pitchFamily="2" charset="0"/>
              </a:rPr>
              <a:t>CoO</a:t>
            </a:r>
            <a:r>
              <a:rPr lang="en-IN" sz="907" dirty="0">
                <a:latin typeface="Helvetica" panose="020B0604020202020204" pitchFamily="2" charset="0"/>
              </a:rPr>
              <a:t> + invoice + packing list is applicable</a:t>
            </a: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2148" y="1923481"/>
            <a:ext cx="575498" cy="575498"/>
          </a:xfrm>
          <a:prstGeom prst="rect">
            <a:avLst/>
          </a:prstGeom>
        </p:spPr>
      </p:pic>
      <p:sp>
        <p:nvSpPr>
          <p:cNvPr id="47" name="TextBox 46"/>
          <p:cNvSpPr txBox="1"/>
          <p:nvPr/>
        </p:nvSpPr>
        <p:spPr>
          <a:xfrm>
            <a:off x="7487544" y="4611616"/>
            <a:ext cx="1512168" cy="371512"/>
          </a:xfrm>
          <a:prstGeom prst="rect">
            <a:avLst/>
          </a:prstGeom>
          <a:noFill/>
        </p:spPr>
        <p:txBody>
          <a:bodyPr wrap="square" rtlCol="0">
            <a:spAutoFit/>
          </a:bodyPr>
          <a:lstStyle/>
          <a:p>
            <a:pPr algn="ctr"/>
            <a:r>
              <a:rPr lang="en-IN" sz="907" dirty="0">
                <a:latin typeface="Helvetica" panose="020B0604020202020204" pitchFamily="2" charset="0"/>
              </a:rPr>
              <a:t>Verify/Approve/ Reject Invoice &amp; Packing List </a:t>
            </a:r>
          </a:p>
        </p:txBody>
      </p:sp>
      <p:pic>
        <p:nvPicPr>
          <p:cNvPr id="49" name="Picture 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5712" y="4483276"/>
            <a:ext cx="517215" cy="517215"/>
          </a:xfrm>
          <a:prstGeom prst="rect">
            <a:avLst/>
          </a:prstGeom>
        </p:spPr>
      </p:pic>
      <p:sp>
        <p:nvSpPr>
          <p:cNvPr id="51" name="TextBox 50"/>
          <p:cNvSpPr txBox="1"/>
          <p:nvPr/>
        </p:nvSpPr>
        <p:spPr>
          <a:xfrm>
            <a:off x="3822059" y="3217642"/>
            <a:ext cx="969481" cy="650691"/>
          </a:xfrm>
          <a:prstGeom prst="rect">
            <a:avLst/>
          </a:prstGeom>
          <a:noFill/>
        </p:spPr>
        <p:txBody>
          <a:bodyPr wrap="square" rtlCol="0">
            <a:spAutoFit/>
          </a:bodyPr>
          <a:lstStyle/>
          <a:p>
            <a:pPr algn="ctr"/>
            <a:r>
              <a:rPr lang="en-US" sz="907" dirty="0">
                <a:latin typeface="Helvetica" panose="020B0604020202020204" pitchFamily="2" charset="0"/>
              </a:rPr>
              <a:t>Rejected documents sent back to Exporter</a:t>
            </a:r>
          </a:p>
        </p:txBody>
      </p:sp>
      <p:cxnSp>
        <p:nvCxnSpPr>
          <p:cNvPr id="52" name="Straight Arrow Connector 51"/>
          <p:cNvCxnSpPr/>
          <p:nvPr/>
        </p:nvCxnSpPr>
        <p:spPr>
          <a:xfrm flipH="1">
            <a:off x="4903474" y="2538858"/>
            <a:ext cx="37530" cy="1820286"/>
          </a:xfrm>
          <a:prstGeom prst="straightConnector1">
            <a:avLst/>
          </a:prstGeom>
          <a:ln>
            <a:headEnd type="stealth"/>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78122" y="4947977"/>
            <a:ext cx="1596318" cy="511102"/>
          </a:xfrm>
          <a:prstGeom prst="rect">
            <a:avLst/>
          </a:prstGeom>
          <a:noFill/>
        </p:spPr>
        <p:txBody>
          <a:bodyPr wrap="square" rtlCol="0">
            <a:spAutoFit/>
          </a:bodyPr>
          <a:lstStyle/>
          <a:p>
            <a:pPr lvl="0" algn="ctr"/>
            <a:r>
              <a:rPr lang="en-IN" sz="907" dirty="0">
                <a:solidFill>
                  <a:prstClr val="black"/>
                </a:solidFill>
                <a:latin typeface="Helvetica" panose="020B0604020202020204" pitchFamily="2" charset="0"/>
                <a:cs typeface="Arial" charset="0"/>
              </a:rPr>
              <a:t>Approved documents stamped and handed over to FF/Custom Agent</a:t>
            </a:r>
          </a:p>
        </p:txBody>
      </p:sp>
      <p:sp>
        <p:nvSpPr>
          <p:cNvPr id="55" name="TextBox 54"/>
          <p:cNvSpPr txBox="1"/>
          <p:nvPr/>
        </p:nvSpPr>
        <p:spPr>
          <a:xfrm>
            <a:off x="5356595" y="3802312"/>
            <a:ext cx="1427072" cy="371512"/>
          </a:xfrm>
          <a:prstGeom prst="rect">
            <a:avLst/>
          </a:prstGeom>
          <a:noFill/>
        </p:spPr>
        <p:txBody>
          <a:bodyPr wrap="square" rtlCol="0">
            <a:spAutoFit/>
          </a:bodyPr>
          <a:lstStyle/>
          <a:p>
            <a:pPr algn="ctr"/>
            <a:r>
              <a:rPr lang="en-IN" sz="907" dirty="0">
                <a:latin typeface="Helvetica" panose="020B0604020202020204" pitchFamily="2" charset="0"/>
              </a:rPr>
              <a:t>Rejected Invoice &amp; Packing List sent back t</a:t>
            </a:r>
          </a:p>
        </p:txBody>
      </p:sp>
      <p:sp>
        <p:nvSpPr>
          <p:cNvPr id="59" name="TextBox 58"/>
          <p:cNvSpPr txBox="1"/>
          <p:nvPr/>
        </p:nvSpPr>
        <p:spPr>
          <a:xfrm>
            <a:off x="1770536" y="4104251"/>
            <a:ext cx="969481" cy="371512"/>
          </a:xfrm>
          <a:prstGeom prst="rect">
            <a:avLst/>
          </a:prstGeom>
          <a:noFill/>
        </p:spPr>
        <p:txBody>
          <a:bodyPr wrap="square" rtlCol="0">
            <a:spAutoFit/>
          </a:bodyPr>
          <a:lstStyle/>
          <a:p>
            <a:pPr algn="ctr"/>
            <a:r>
              <a:rPr lang="en-US" sz="907" dirty="0">
                <a:latin typeface="Helvetica" panose="020B0604020202020204" pitchFamily="2" charset="0"/>
              </a:rPr>
              <a:t>Invoice/ Packing List</a:t>
            </a:r>
          </a:p>
        </p:txBody>
      </p:sp>
      <p:cxnSp>
        <p:nvCxnSpPr>
          <p:cNvPr id="63" name="Straight Arrow Connector 62"/>
          <p:cNvCxnSpPr/>
          <p:nvPr/>
        </p:nvCxnSpPr>
        <p:spPr>
          <a:xfrm flipH="1">
            <a:off x="2740016" y="3368138"/>
            <a:ext cx="1048760" cy="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878" y="2675262"/>
            <a:ext cx="510401" cy="578189"/>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1436" y="4428522"/>
            <a:ext cx="510401" cy="578189"/>
          </a:xfrm>
          <a:prstGeom prst="rect">
            <a:avLst/>
          </a:prstGeom>
        </p:spPr>
      </p:pic>
      <p:cxnSp>
        <p:nvCxnSpPr>
          <p:cNvPr id="88" name="Elbow Connector 87"/>
          <p:cNvCxnSpPr>
            <a:endCxn id="51" idx="1"/>
          </p:cNvCxnSpPr>
          <p:nvPr/>
        </p:nvCxnSpPr>
        <p:spPr>
          <a:xfrm flipV="1">
            <a:off x="2671886" y="3535003"/>
            <a:ext cx="1150172" cy="449666"/>
          </a:xfrm>
          <a:prstGeom prst="bentConnector3">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5356596" y="5051490"/>
            <a:ext cx="1306719" cy="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4610278" y="3683168"/>
            <a:ext cx="1048760" cy="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rot="5400000">
            <a:off x="7325659" y="3259349"/>
            <a:ext cx="1316239" cy="10844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5897035" y="4843204"/>
            <a:ext cx="1033373"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5899113" y="4157759"/>
            <a:ext cx="0" cy="68609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4601" y="1107602"/>
            <a:ext cx="6239177" cy="2434983"/>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4" name="Rectangle 3"/>
          <p:cNvSpPr/>
          <p:nvPr/>
        </p:nvSpPr>
        <p:spPr>
          <a:xfrm>
            <a:off x="3978123" y="3923199"/>
            <a:ext cx="5073817" cy="1960534"/>
          </a:xfrm>
          <a:prstGeom prst="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cxnSp>
        <p:nvCxnSpPr>
          <p:cNvPr id="42" name="Straight Connector 41"/>
          <p:cNvCxnSpPr/>
          <p:nvPr/>
        </p:nvCxnSpPr>
        <p:spPr>
          <a:xfrm flipH="1">
            <a:off x="9324845" y="1041169"/>
            <a:ext cx="1" cy="5028684"/>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2777" y="1545011"/>
            <a:ext cx="602052" cy="602052"/>
          </a:xfrm>
          <a:prstGeom prst="rect">
            <a:avLst/>
          </a:prstGeom>
        </p:spPr>
      </p:pic>
      <p:sp>
        <p:nvSpPr>
          <p:cNvPr id="45" name="TextBox 44"/>
          <p:cNvSpPr txBox="1"/>
          <p:nvPr/>
        </p:nvSpPr>
        <p:spPr>
          <a:xfrm>
            <a:off x="1440865" y="4942611"/>
            <a:ext cx="1596318" cy="270074"/>
          </a:xfrm>
          <a:prstGeom prst="rect">
            <a:avLst/>
          </a:prstGeom>
          <a:solidFill>
            <a:schemeClr val="accent6">
              <a:lumMod val="60000"/>
              <a:lumOff val="40000"/>
            </a:schemeClr>
          </a:solidFill>
        </p:spPr>
        <p:txBody>
          <a:bodyPr wrap="square" rtlCol="0">
            <a:spAutoFit/>
          </a:bodyPr>
          <a:lstStyle/>
          <a:p>
            <a:pPr lvl="0" algn="ctr"/>
            <a:r>
              <a:rPr lang="en-IN" sz="1155" b="1" dirty="0">
                <a:solidFill>
                  <a:prstClr val="black"/>
                </a:solidFill>
                <a:latin typeface="Helvetica" panose="020B0604020202020204" pitchFamily="2" charset="0"/>
                <a:cs typeface="Arial" charset="0"/>
              </a:rPr>
              <a:t>Originating Country</a:t>
            </a:r>
          </a:p>
        </p:txBody>
      </p:sp>
      <p:sp>
        <p:nvSpPr>
          <p:cNvPr id="46" name="TextBox 45"/>
          <p:cNvSpPr txBox="1"/>
          <p:nvPr/>
        </p:nvSpPr>
        <p:spPr>
          <a:xfrm>
            <a:off x="9429091" y="1079250"/>
            <a:ext cx="1596318" cy="270074"/>
          </a:xfrm>
          <a:prstGeom prst="rect">
            <a:avLst/>
          </a:prstGeom>
          <a:solidFill>
            <a:schemeClr val="accent6">
              <a:lumMod val="60000"/>
              <a:lumOff val="40000"/>
            </a:schemeClr>
          </a:solidFill>
        </p:spPr>
        <p:txBody>
          <a:bodyPr wrap="square" rtlCol="0">
            <a:spAutoFit/>
          </a:bodyPr>
          <a:lstStyle/>
          <a:p>
            <a:pPr lvl="0" algn="ctr"/>
            <a:r>
              <a:rPr lang="en-IN" sz="1155" b="1" dirty="0">
                <a:solidFill>
                  <a:prstClr val="black"/>
                </a:solidFill>
                <a:latin typeface="Helvetica" panose="020B0604020202020204" pitchFamily="2" charset="0"/>
                <a:cs typeface="Arial" charset="0"/>
              </a:rPr>
              <a:t>Destination Country</a:t>
            </a:r>
          </a:p>
        </p:txBody>
      </p:sp>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2352" y="3167035"/>
            <a:ext cx="1271709" cy="343508"/>
          </a:xfrm>
          <a:prstGeom prst="rect">
            <a:avLst/>
          </a:prstGeom>
        </p:spPr>
      </p:pic>
      <p:sp>
        <p:nvSpPr>
          <p:cNvPr id="50" name="Text Box 30"/>
          <p:cNvSpPr txBox="1">
            <a:spLocks noChangeArrowheads="1"/>
          </p:cNvSpPr>
          <p:nvPr/>
        </p:nvSpPr>
        <p:spPr bwMode="auto">
          <a:xfrm>
            <a:off x="9912042" y="2076254"/>
            <a:ext cx="1004556" cy="23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7" b="1" dirty="0">
                <a:solidFill>
                  <a:srgbClr val="262626"/>
                </a:solidFill>
                <a:latin typeface="Helvetica" panose="020B0604020202020204" pitchFamily="2" charset="0"/>
              </a:rPr>
              <a:t>Customs</a:t>
            </a:r>
          </a:p>
        </p:txBody>
      </p:sp>
      <p:sp>
        <p:nvSpPr>
          <p:cNvPr id="9" name="Right Arrow 8"/>
          <p:cNvSpPr/>
          <p:nvPr/>
        </p:nvSpPr>
        <p:spPr>
          <a:xfrm>
            <a:off x="8926222" y="1742327"/>
            <a:ext cx="985820" cy="5497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10" name="Rounded Rectangle 9"/>
          <p:cNvSpPr/>
          <p:nvPr/>
        </p:nvSpPr>
        <p:spPr>
          <a:xfrm>
            <a:off x="2311019" y="1333141"/>
            <a:ext cx="1020793" cy="590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54" name="Text Box 30"/>
          <p:cNvSpPr txBox="1">
            <a:spLocks noChangeArrowheads="1"/>
          </p:cNvSpPr>
          <p:nvPr/>
        </p:nvSpPr>
        <p:spPr bwMode="auto">
          <a:xfrm>
            <a:off x="2314122" y="1359897"/>
            <a:ext cx="1004556" cy="6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7" b="1" dirty="0">
                <a:solidFill>
                  <a:srgbClr val="262626"/>
                </a:solidFill>
                <a:latin typeface="Helvetica" panose="020B0604020202020204" pitchFamily="2" charset="0"/>
              </a:rPr>
              <a:t>Document submitted on </a:t>
            </a:r>
            <a:r>
              <a:rPr lang="en-US" sz="907" b="1" dirty="0" err="1">
                <a:solidFill>
                  <a:srgbClr val="262626"/>
                </a:solidFill>
                <a:latin typeface="Helvetica" panose="020B0604020202020204" pitchFamily="2" charset="0"/>
              </a:rPr>
              <a:t>Blockchain</a:t>
            </a:r>
            <a:r>
              <a:rPr lang="en-US" sz="907" b="1" dirty="0">
                <a:solidFill>
                  <a:srgbClr val="262626"/>
                </a:solidFill>
                <a:latin typeface="Helvetica" panose="020B0604020202020204" pitchFamily="2" charset="0"/>
              </a:rPr>
              <a:t> network</a:t>
            </a:r>
          </a:p>
        </p:txBody>
      </p:sp>
      <p:sp>
        <p:nvSpPr>
          <p:cNvPr id="57" name="Text Box 30"/>
          <p:cNvSpPr txBox="1">
            <a:spLocks noChangeArrowheads="1"/>
          </p:cNvSpPr>
          <p:nvPr/>
        </p:nvSpPr>
        <p:spPr bwMode="auto">
          <a:xfrm>
            <a:off x="7670232" y="5064118"/>
            <a:ext cx="1004556" cy="79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7" b="1" dirty="0">
                <a:solidFill>
                  <a:srgbClr val="262626"/>
                </a:solidFill>
                <a:latin typeface="Helvetica" panose="020B0604020202020204" pitchFamily="2" charset="0"/>
              </a:rPr>
              <a:t>Verification, authentication and issuance on </a:t>
            </a:r>
            <a:r>
              <a:rPr lang="en-US" sz="907" b="1" dirty="0" err="1">
                <a:solidFill>
                  <a:srgbClr val="262626"/>
                </a:solidFill>
                <a:latin typeface="Helvetica" panose="020B0604020202020204" pitchFamily="2" charset="0"/>
              </a:rPr>
              <a:t>Blockchain</a:t>
            </a:r>
            <a:r>
              <a:rPr lang="en-US" sz="907" b="1" dirty="0">
                <a:solidFill>
                  <a:srgbClr val="262626"/>
                </a:solidFill>
                <a:latin typeface="Helvetica" panose="020B0604020202020204" pitchFamily="2" charset="0"/>
              </a:rPr>
              <a:t> network</a:t>
            </a:r>
          </a:p>
        </p:txBody>
      </p:sp>
      <p:sp>
        <p:nvSpPr>
          <p:cNvPr id="58" name="Rounded Rectangle 57"/>
          <p:cNvSpPr/>
          <p:nvPr/>
        </p:nvSpPr>
        <p:spPr>
          <a:xfrm>
            <a:off x="7644858" y="5108180"/>
            <a:ext cx="1131202" cy="71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60" name="Rounded Rectangle 59"/>
          <p:cNvSpPr/>
          <p:nvPr/>
        </p:nvSpPr>
        <p:spPr>
          <a:xfrm>
            <a:off x="9716852" y="2449228"/>
            <a:ext cx="1308556" cy="717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2"/>
          </a:p>
        </p:txBody>
      </p:sp>
      <p:sp>
        <p:nvSpPr>
          <p:cNvPr id="61" name="Text Box 30"/>
          <p:cNvSpPr txBox="1">
            <a:spLocks noChangeArrowheads="1"/>
          </p:cNvSpPr>
          <p:nvPr/>
        </p:nvSpPr>
        <p:spPr bwMode="auto">
          <a:xfrm>
            <a:off x="9683131" y="2535745"/>
            <a:ext cx="1380283" cy="51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7" b="1" dirty="0">
                <a:solidFill>
                  <a:srgbClr val="262626"/>
                </a:solidFill>
                <a:latin typeface="Helvetica" panose="020B0604020202020204" pitchFamily="2" charset="0"/>
              </a:rPr>
              <a:t>Transmission on </a:t>
            </a:r>
            <a:r>
              <a:rPr lang="en-US" sz="907" b="1" dirty="0" err="1">
                <a:solidFill>
                  <a:srgbClr val="262626"/>
                </a:solidFill>
                <a:latin typeface="Helvetica" panose="020B0604020202020204" pitchFamily="2" charset="0"/>
              </a:rPr>
              <a:t>Blockchain</a:t>
            </a:r>
            <a:r>
              <a:rPr lang="en-US" sz="907" b="1" dirty="0">
                <a:solidFill>
                  <a:srgbClr val="262626"/>
                </a:solidFill>
                <a:latin typeface="Helvetica" panose="020B0604020202020204" pitchFamily="2" charset="0"/>
              </a:rPr>
              <a:t> network with digital signature</a:t>
            </a:r>
          </a:p>
        </p:txBody>
      </p:sp>
    </p:spTree>
    <p:extLst>
      <p:ext uri="{BB962C8B-B14F-4D97-AF65-F5344CB8AC3E}">
        <p14:creationId xmlns:p14="http://schemas.microsoft.com/office/powerpoint/2010/main" val="1050319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0"/>
          <p:cNvSpPr/>
          <p:nvPr/>
        </p:nvSpPr>
        <p:spPr>
          <a:xfrm>
            <a:off x="10084077" y="3451168"/>
            <a:ext cx="104764" cy="348341"/>
          </a:xfrm>
          <a:custGeom>
            <a:avLst/>
            <a:gdLst/>
            <a:ahLst/>
            <a:cxnLst/>
            <a:rect l="l" t="t" r="r" b="b"/>
            <a:pathLst>
              <a:path w="127000" h="422275">
                <a:moveTo>
                  <a:pt x="73405" y="114300"/>
                </a:moveTo>
                <a:lnTo>
                  <a:pt x="53593" y="114300"/>
                </a:lnTo>
                <a:lnTo>
                  <a:pt x="53593" y="421767"/>
                </a:lnTo>
                <a:lnTo>
                  <a:pt x="73405" y="421767"/>
                </a:lnTo>
                <a:lnTo>
                  <a:pt x="73405" y="114300"/>
                </a:lnTo>
                <a:close/>
              </a:path>
              <a:path w="127000" h="422275">
                <a:moveTo>
                  <a:pt x="63500" y="0"/>
                </a:moveTo>
                <a:lnTo>
                  <a:pt x="0" y="127000"/>
                </a:lnTo>
                <a:lnTo>
                  <a:pt x="53593" y="127000"/>
                </a:lnTo>
                <a:lnTo>
                  <a:pt x="53593" y="114300"/>
                </a:lnTo>
                <a:lnTo>
                  <a:pt x="120650" y="114300"/>
                </a:lnTo>
                <a:lnTo>
                  <a:pt x="63500" y="0"/>
                </a:lnTo>
                <a:close/>
              </a:path>
              <a:path w="127000" h="422275">
                <a:moveTo>
                  <a:pt x="120650" y="114300"/>
                </a:moveTo>
                <a:lnTo>
                  <a:pt x="73405" y="114300"/>
                </a:lnTo>
                <a:lnTo>
                  <a:pt x="73405" y="127000"/>
                </a:lnTo>
                <a:lnTo>
                  <a:pt x="127000" y="127000"/>
                </a:lnTo>
                <a:lnTo>
                  <a:pt x="120650" y="114300"/>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10" name="object 11"/>
          <p:cNvSpPr/>
          <p:nvPr/>
        </p:nvSpPr>
        <p:spPr>
          <a:xfrm>
            <a:off x="9116894" y="3203504"/>
            <a:ext cx="689349" cy="854352"/>
          </a:xfrm>
          <a:custGeom>
            <a:avLst/>
            <a:gdLst/>
            <a:ahLst/>
            <a:cxnLst/>
            <a:rect l="l" t="t" r="r" b="b"/>
            <a:pathLst>
              <a:path w="835660" h="1035685">
                <a:moveTo>
                  <a:pt x="87355" y="92726"/>
                </a:moveTo>
                <a:lnTo>
                  <a:pt x="71873" y="105187"/>
                </a:lnTo>
                <a:lnTo>
                  <a:pt x="819912" y="1035303"/>
                </a:lnTo>
                <a:lnTo>
                  <a:pt x="835405" y="1022857"/>
                </a:lnTo>
                <a:lnTo>
                  <a:pt x="87355" y="92726"/>
                </a:lnTo>
                <a:close/>
              </a:path>
              <a:path w="835660" h="1035685">
                <a:moveTo>
                  <a:pt x="0" y="0"/>
                </a:moveTo>
                <a:lnTo>
                  <a:pt x="30099" y="138811"/>
                </a:lnTo>
                <a:lnTo>
                  <a:pt x="71873" y="105187"/>
                </a:lnTo>
                <a:lnTo>
                  <a:pt x="63880" y="95250"/>
                </a:lnTo>
                <a:lnTo>
                  <a:pt x="79375" y="82803"/>
                </a:lnTo>
                <a:lnTo>
                  <a:pt x="99683" y="82803"/>
                </a:lnTo>
                <a:lnTo>
                  <a:pt x="129031" y="59181"/>
                </a:lnTo>
                <a:lnTo>
                  <a:pt x="0" y="0"/>
                </a:lnTo>
                <a:close/>
              </a:path>
              <a:path w="835660" h="1035685">
                <a:moveTo>
                  <a:pt x="79375" y="82803"/>
                </a:moveTo>
                <a:lnTo>
                  <a:pt x="63880" y="95250"/>
                </a:lnTo>
                <a:lnTo>
                  <a:pt x="71873" y="105187"/>
                </a:lnTo>
                <a:lnTo>
                  <a:pt x="87355" y="92726"/>
                </a:lnTo>
                <a:lnTo>
                  <a:pt x="79375" y="82803"/>
                </a:lnTo>
                <a:close/>
              </a:path>
              <a:path w="835660" h="1035685">
                <a:moveTo>
                  <a:pt x="99683" y="82803"/>
                </a:moveTo>
                <a:lnTo>
                  <a:pt x="79375" y="82803"/>
                </a:lnTo>
                <a:lnTo>
                  <a:pt x="87355" y="92726"/>
                </a:lnTo>
                <a:lnTo>
                  <a:pt x="99683" y="82803"/>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11" name="object 12"/>
          <p:cNvSpPr txBox="1"/>
          <p:nvPr/>
        </p:nvSpPr>
        <p:spPr>
          <a:xfrm>
            <a:off x="8456355" y="2961602"/>
            <a:ext cx="502868" cy="290286"/>
          </a:xfrm>
          <a:prstGeom prst="rect">
            <a:avLst/>
          </a:prstGeom>
        </p:spPr>
        <p:txBody>
          <a:bodyPr vert="horz" wrap="square" lIns="0" tIns="11000" rIns="0" bIns="0" rtlCol="0">
            <a:spAutoFit/>
          </a:bodyPr>
          <a:lstStyle/>
          <a:p>
            <a:pPr marL="16762" marR="4190" indent="-6286">
              <a:spcBef>
                <a:spcPts val="87"/>
              </a:spcBef>
            </a:pPr>
            <a:r>
              <a:rPr sz="907" spc="-16" dirty="0">
                <a:latin typeface="Helvetica" panose="020B0604020202020204" pitchFamily="2" charset="0"/>
                <a:cs typeface="Arial Narrow"/>
              </a:rPr>
              <a:t>Terminal  </a:t>
            </a:r>
            <a:r>
              <a:rPr sz="907" dirty="0">
                <a:latin typeface="Helvetica" panose="020B0604020202020204" pitchFamily="2" charset="0"/>
                <a:cs typeface="Arial Narrow"/>
              </a:rPr>
              <a:t>O</a:t>
            </a:r>
            <a:r>
              <a:rPr sz="907" spc="-4" dirty="0">
                <a:latin typeface="Helvetica" panose="020B0604020202020204" pitchFamily="2" charset="0"/>
                <a:cs typeface="Arial Narrow"/>
              </a:rPr>
              <a:t>pe</a:t>
            </a:r>
            <a:r>
              <a:rPr sz="907" dirty="0">
                <a:latin typeface="Helvetica" panose="020B0604020202020204" pitchFamily="2" charset="0"/>
                <a:cs typeface="Arial Narrow"/>
              </a:rPr>
              <a:t>rator</a:t>
            </a:r>
            <a:endParaRPr sz="907">
              <a:latin typeface="Helvetica" panose="020B0604020202020204" pitchFamily="2" charset="0"/>
              <a:cs typeface="Arial Narrow"/>
            </a:endParaRPr>
          </a:p>
        </p:txBody>
      </p:sp>
      <p:sp>
        <p:nvSpPr>
          <p:cNvPr id="12" name="object 13"/>
          <p:cNvSpPr txBox="1"/>
          <p:nvPr/>
        </p:nvSpPr>
        <p:spPr>
          <a:xfrm>
            <a:off x="9905874" y="3065633"/>
            <a:ext cx="488201" cy="290286"/>
          </a:xfrm>
          <a:prstGeom prst="rect">
            <a:avLst/>
          </a:prstGeom>
        </p:spPr>
        <p:txBody>
          <a:bodyPr vert="horz" wrap="square" lIns="0" tIns="11000" rIns="0" bIns="0" rtlCol="0">
            <a:spAutoFit/>
          </a:bodyPr>
          <a:lstStyle/>
          <a:p>
            <a:pPr marL="10476" marR="4190">
              <a:spcBef>
                <a:spcPts val="87"/>
              </a:spcBef>
            </a:pPr>
            <a:r>
              <a:rPr sz="907" dirty="0">
                <a:latin typeface="Helvetica" panose="020B0604020202020204" pitchFamily="2" charset="0"/>
                <a:cs typeface="Arial Narrow"/>
              </a:rPr>
              <a:t>Sh</a:t>
            </a:r>
            <a:r>
              <a:rPr sz="907" spc="-8" dirty="0">
                <a:latin typeface="Helvetica" panose="020B0604020202020204" pitchFamily="2" charset="0"/>
                <a:cs typeface="Arial Narrow"/>
              </a:rPr>
              <a:t>i</a:t>
            </a:r>
            <a:r>
              <a:rPr sz="907" spc="-4" dirty="0">
                <a:latin typeface="Helvetica" panose="020B0604020202020204" pitchFamily="2" charset="0"/>
                <a:cs typeface="Arial Narrow"/>
              </a:rPr>
              <a:t>ppi</a:t>
            </a:r>
            <a:r>
              <a:rPr sz="907" spc="-8" dirty="0">
                <a:latin typeface="Helvetica" panose="020B0604020202020204" pitchFamily="2" charset="0"/>
                <a:cs typeface="Arial Narrow"/>
              </a:rPr>
              <a:t>n</a:t>
            </a:r>
            <a:r>
              <a:rPr sz="907" dirty="0">
                <a:latin typeface="Helvetica" panose="020B0604020202020204" pitchFamily="2" charset="0"/>
                <a:cs typeface="Arial Narrow"/>
              </a:rPr>
              <a:t>g  </a:t>
            </a:r>
            <a:r>
              <a:rPr sz="907" spc="-4" dirty="0">
                <a:latin typeface="Helvetica" panose="020B0604020202020204" pitchFamily="2" charset="0"/>
                <a:cs typeface="Arial Narrow"/>
              </a:rPr>
              <a:t>Line</a:t>
            </a:r>
            <a:endParaRPr sz="907">
              <a:latin typeface="Helvetica" panose="020B0604020202020204" pitchFamily="2" charset="0"/>
              <a:cs typeface="Arial Narrow"/>
            </a:endParaRPr>
          </a:p>
        </p:txBody>
      </p:sp>
      <p:sp>
        <p:nvSpPr>
          <p:cNvPr id="16" name="object 17"/>
          <p:cNvSpPr/>
          <p:nvPr/>
        </p:nvSpPr>
        <p:spPr>
          <a:xfrm>
            <a:off x="10056420" y="2372514"/>
            <a:ext cx="104764" cy="300673"/>
          </a:xfrm>
          <a:custGeom>
            <a:avLst/>
            <a:gdLst/>
            <a:ahLst/>
            <a:cxnLst/>
            <a:rect l="l" t="t" r="r" b="b"/>
            <a:pathLst>
              <a:path w="127000" h="364489">
                <a:moveTo>
                  <a:pt x="53593" y="237362"/>
                </a:moveTo>
                <a:lnTo>
                  <a:pt x="0" y="237362"/>
                </a:lnTo>
                <a:lnTo>
                  <a:pt x="63500" y="364363"/>
                </a:lnTo>
                <a:lnTo>
                  <a:pt x="120650" y="250062"/>
                </a:lnTo>
                <a:lnTo>
                  <a:pt x="53593" y="250062"/>
                </a:lnTo>
                <a:lnTo>
                  <a:pt x="53593" y="237362"/>
                </a:lnTo>
                <a:close/>
              </a:path>
              <a:path w="127000" h="364489">
                <a:moveTo>
                  <a:pt x="73405" y="0"/>
                </a:moveTo>
                <a:lnTo>
                  <a:pt x="53593" y="0"/>
                </a:lnTo>
                <a:lnTo>
                  <a:pt x="53593" y="250062"/>
                </a:lnTo>
                <a:lnTo>
                  <a:pt x="73405" y="250062"/>
                </a:lnTo>
                <a:lnTo>
                  <a:pt x="73405" y="0"/>
                </a:lnTo>
                <a:close/>
              </a:path>
              <a:path w="127000" h="364489">
                <a:moveTo>
                  <a:pt x="127000" y="237362"/>
                </a:moveTo>
                <a:lnTo>
                  <a:pt x="73405" y="237362"/>
                </a:lnTo>
                <a:lnTo>
                  <a:pt x="73405" y="250062"/>
                </a:lnTo>
                <a:lnTo>
                  <a:pt x="120650" y="250062"/>
                </a:lnTo>
                <a:lnTo>
                  <a:pt x="127000" y="237362"/>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17" name="object 18"/>
          <p:cNvSpPr/>
          <p:nvPr/>
        </p:nvSpPr>
        <p:spPr>
          <a:xfrm>
            <a:off x="9152095" y="2263244"/>
            <a:ext cx="537441" cy="697206"/>
          </a:xfrm>
          <a:custGeom>
            <a:avLst/>
            <a:gdLst/>
            <a:ahLst/>
            <a:cxnLst/>
            <a:rect l="l" t="t" r="r" b="b"/>
            <a:pathLst>
              <a:path w="651510" h="845185">
                <a:moveTo>
                  <a:pt x="26924" y="705358"/>
                </a:moveTo>
                <a:lnTo>
                  <a:pt x="0" y="844803"/>
                </a:lnTo>
                <a:lnTo>
                  <a:pt x="127634" y="782574"/>
                </a:lnTo>
                <a:lnTo>
                  <a:pt x="98316" y="760095"/>
                </a:lnTo>
                <a:lnTo>
                  <a:pt x="77342" y="760095"/>
                </a:lnTo>
                <a:lnTo>
                  <a:pt x="61721" y="748029"/>
                </a:lnTo>
                <a:lnTo>
                  <a:pt x="69444" y="737958"/>
                </a:lnTo>
                <a:lnTo>
                  <a:pt x="26924" y="705358"/>
                </a:lnTo>
                <a:close/>
              </a:path>
              <a:path w="651510" h="845185">
                <a:moveTo>
                  <a:pt x="69444" y="737958"/>
                </a:moveTo>
                <a:lnTo>
                  <a:pt x="61721" y="748029"/>
                </a:lnTo>
                <a:lnTo>
                  <a:pt x="77342" y="760095"/>
                </a:lnTo>
                <a:lnTo>
                  <a:pt x="85107" y="749968"/>
                </a:lnTo>
                <a:lnTo>
                  <a:pt x="69444" y="737958"/>
                </a:lnTo>
                <a:close/>
              </a:path>
              <a:path w="651510" h="845185">
                <a:moveTo>
                  <a:pt x="85107" y="749968"/>
                </a:moveTo>
                <a:lnTo>
                  <a:pt x="77342" y="760095"/>
                </a:lnTo>
                <a:lnTo>
                  <a:pt x="98316" y="760095"/>
                </a:lnTo>
                <a:lnTo>
                  <a:pt x="85107" y="749968"/>
                </a:lnTo>
                <a:close/>
              </a:path>
              <a:path w="651510" h="845185">
                <a:moveTo>
                  <a:pt x="635253" y="0"/>
                </a:moveTo>
                <a:lnTo>
                  <a:pt x="69444" y="737958"/>
                </a:lnTo>
                <a:lnTo>
                  <a:pt x="85107" y="749968"/>
                </a:lnTo>
                <a:lnTo>
                  <a:pt x="651001" y="11937"/>
                </a:lnTo>
                <a:lnTo>
                  <a:pt x="635253" y="0"/>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18" name="object 19"/>
          <p:cNvSpPr txBox="1"/>
          <p:nvPr/>
        </p:nvSpPr>
        <p:spPr>
          <a:xfrm>
            <a:off x="6269360" y="1794424"/>
            <a:ext cx="496059" cy="290286"/>
          </a:xfrm>
          <a:prstGeom prst="rect">
            <a:avLst/>
          </a:prstGeom>
        </p:spPr>
        <p:txBody>
          <a:bodyPr vert="horz" wrap="square" lIns="0" tIns="11000" rIns="0" bIns="0" rtlCol="0">
            <a:spAutoFit/>
          </a:bodyPr>
          <a:lstStyle/>
          <a:p>
            <a:pPr marL="86953" marR="4190" indent="-77000">
              <a:spcBef>
                <a:spcPts val="87"/>
              </a:spcBef>
            </a:pPr>
            <a:r>
              <a:rPr lang="en-IN" sz="907" dirty="0">
                <a:latin typeface="Helvetica" panose="020B0604020202020204" pitchFamily="2" charset="0"/>
                <a:cs typeface="Arial Narrow"/>
              </a:rPr>
              <a:t>Shipper/</a:t>
            </a:r>
            <a:r>
              <a:rPr sz="907" spc="-4" dirty="0">
                <a:latin typeface="Helvetica" panose="020B0604020202020204" pitchFamily="2" charset="0"/>
                <a:cs typeface="Arial Narrow"/>
              </a:rPr>
              <a:t>  Broker</a:t>
            </a:r>
            <a:endParaRPr sz="907" dirty="0">
              <a:latin typeface="Helvetica" panose="020B0604020202020204" pitchFamily="2" charset="0"/>
              <a:cs typeface="Arial Narrow"/>
            </a:endParaRPr>
          </a:p>
        </p:txBody>
      </p:sp>
      <p:sp>
        <p:nvSpPr>
          <p:cNvPr id="21" name="object 22"/>
          <p:cNvSpPr/>
          <p:nvPr/>
        </p:nvSpPr>
        <p:spPr>
          <a:xfrm>
            <a:off x="5929965" y="1987819"/>
            <a:ext cx="0" cy="2139286"/>
          </a:xfrm>
          <a:custGeom>
            <a:avLst/>
            <a:gdLst/>
            <a:ahLst/>
            <a:cxnLst/>
            <a:rect l="l" t="t" r="r" b="b"/>
            <a:pathLst>
              <a:path h="2593340">
                <a:moveTo>
                  <a:pt x="0" y="0"/>
                </a:moveTo>
                <a:lnTo>
                  <a:pt x="0" y="2593086"/>
                </a:lnTo>
              </a:path>
            </a:pathLst>
          </a:custGeom>
          <a:ln w="19812">
            <a:solidFill>
              <a:srgbClr val="7E7E7E"/>
            </a:solidFill>
          </a:ln>
        </p:spPr>
        <p:txBody>
          <a:bodyPr wrap="square" lIns="0" tIns="0" rIns="0" bIns="0" rtlCol="0"/>
          <a:lstStyle/>
          <a:p>
            <a:endParaRPr sz="1155">
              <a:latin typeface="Helvetica" panose="020B0604020202020204" pitchFamily="2" charset="0"/>
            </a:endParaRPr>
          </a:p>
        </p:txBody>
      </p:sp>
      <p:sp>
        <p:nvSpPr>
          <p:cNvPr id="22" name="object 23"/>
          <p:cNvSpPr/>
          <p:nvPr/>
        </p:nvSpPr>
        <p:spPr>
          <a:xfrm>
            <a:off x="5928709" y="1986562"/>
            <a:ext cx="273435" cy="1048"/>
          </a:xfrm>
          <a:custGeom>
            <a:avLst/>
            <a:gdLst/>
            <a:ahLst/>
            <a:cxnLst/>
            <a:rect l="l" t="t" r="r" b="b"/>
            <a:pathLst>
              <a:path w="331470" h="1269">
                <a:moveTo>
                  <a:pt x="0" y="1016"/>
                </a:moveTo>
                <a:lnTo>
                  <a:pt x="331330" y="0"/>
                </a:lnTo>
              </a:path>
            </a:pathLst>
          </a:custGeom>
          <a:ln w="19812">
            <a:solidFill>
              <a:srgbClr val="7E7E7E"/>
            </a:solidFill>
          </a:ln>
        </p:spPr>
        <p:txBody>
          <a:bodyPr wrap="square" lIns="0" tIns="0" rIns="0" bIns="0" rtlCol="0"/>
          <a:lstStyle/>
          <a:p>
            <a:endParaRPr sz="1155">
              <a:latin typeface="Helvetica" panose="020B0604020202020204" pitchFamily="2" charset="0"/>
            </a:endParaRPr>
          </a:p>
        </p:txBody>
      </p:sp>
      <p:sp>
        <p:nvSpPr>
          <p:cNvPr id="23" name="object 24"/>
          <p:cNvSpPr/>
          <p:nvPr/>
        </p:nvSpPr>
        <p:spPr>
          <a:xfrm>
            <a:off x="5928708" y="4073886"/>
            <a:ext cx="393914" cy="104764"/>
          </a:xfrm>
          <a:custGeom>
            <a:avLst/>
            <a:gdLst/>
            <a:ahLst/>
            <a:cxnLst/>
            <a:rect l="l" t="t" r="r" b="b"/>
            <a:pathLst>
              <a:path w="477520" h="127000">
                <a:moveTo>
                  <a:pt x="349986" y="0"/>
                </a:moveTo>
                <a:lnTo>
                  <a:pt x="349986" y="127000"/>
                </a:lnTo>
                <a:lnTo>
                  <a:pt x="457174" y="73406"/>
                </a:lnTo>
                <a:lnTo>
                  <a:pt x="362686" y="73406"/>
                </a:lnTo>
                <a:lnTo>
                  <a:pt x="362686" y="53593"/>
                </a:lnTo>
                <a:lnTo>
                  <a:pt x="457174" y="53593"/>
                </a:lnTo>
                <a:lnTo>
                  <a:pt x="349986" y="0"/>
                </a:lnTo>
                <a:close/>
              </a:path>
              <a:path w="477520" h="127000">
                <a:moveTo>
                  <a:pt x="349986" y="53593"/>
                </a:moveTo>
                <a:lnTo>
                  <a:pt x="0" y="53593"/>
                </a:lnTo>
                <a:lnTo>
                  <a:pt x="0" y="73406"/>
                </a:lnTo>
                <a:lnTo>
                  <a:pt x="349986" y="73406"/>
                </a:lnTo>
                <a:lnTo>
                  <a:pt x="349986" y="53593"/>
                </a:lnTo>
                <a:close/>
              </a:path>
              <a:path w="477520" h="127000">
                <a:moveTo>
                  <a:pt x="457174" y="53593"/>
                </a:moveTo>
                <a:lnTo>
                  <a:pt x="362686" y="53593"/>
                </a:lnTo>
                <a:lnTo>
                  <a:pt x="362686" y="73406"/>
                </a:lnTo>
                <a:lnTo>
                  <a:pt x="457174" y="73406"/>
                </a:lnTo>
                <a:lnTo>
                  <a:pt x="476986" y="63500"/>
                </a:lnTo>
                <a:lnTo>
                  <a:pt x="457174" y="53593"/>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24" name="object 25"/>
          <p:cNvSpPr txBox="1"/>
          <p:nvPr/>
        </p:nvSpPr>
        <p:spPr>
          <a:xfrm>
            <a:off x="6337749" y="4295149"/>
            <a:ext cx="348864" cy="150697"/>
          </a:xfrm>
          <a:prstGeom prst="rect">
            <a:avLst/>
          </a:prstGeom>
        </p:spPr>
        <p:txBody>
          <a:bodyPr vert="horz" wrap="square" lIns="0" tIns="11000" rIns="0" bIns="0" rtlCol="0">
            <a:spAutoFit/>
          </a:bodyPr>
          <a:lstStyle/>
          <a:p>
            <a:pPr marL="10476">
              <a:spcBef>
                <a:spcPts val="87"/>
              </a:spcBef>
            </a:pPr>
            <a:r>
              <a:rPr sz="907" dirty="0">
                <a:latin typeface="Helvetica" panose="020B0604020202020204" pitchFamily="2" charset="0"/>
                <a:cs typeface="Arial Narrow"/>
              </a:rPr>
              <a:t>C</a:t>
            </a:r>
            <a:r>
              <a:rPr sz="907" spc="-8" dirty="0">
                <a:latin typeface="Helvetica" panose="020B0604020202020204" pitchFamily="2" charset="0"/>
                <a:cs typeface="Arial Narrow"/>
              </a:rPr>
              <a:t>a</a:t>
            </a:r>
            <a:r>
              <a:rPr sz="907" dirty="0">
                <a:latin typeface="Helvetica" panose="020B0604020202020204" pitchFamily="2" charset="0"/>
                <a:cs typeface="Arial Narrow"/>
              </a:rPr>
              <a:t>rgo</a:t>
            </a:r>
            <a:endParaRPr sz="907">
              <a:latin typeface="Helvetica" panose="020B0604020202020204" pitchFamily="2" charset="0"/>
              <a:cs typeface="Arial Narrow"/>
            </a:endParaRPr>
          </a:p>
        </p:txBody>
      </p:sp>
      <p:sp>
        <p:nvSpPr>
          <p:cNvPr id="26" name="object 27"/>
          <p:cNvSpPr/>
          <p:nvPr/>
        </p:nvSpPr>
        <p:spPr>
          <a:xfrm>
            <a:off x="6468873" y="2243527"/>
            <a:ext cx="87792" cy="1633168"/>
          </a:xfrm>
          <a:custGeom>
            <a:avLst/>
            <a:gdLst/>
            <a:ahLst/>
            <a:cxnLst/>
            <a:rect l="l" t="t" r="r" b="b"/>
            <a:pathLst>
              <a:path w="127000" h="644525">
                <a:moveTo>
                  <a:pt x="73406" y="0"/>
                </a:moveTo>
                <a:lnTo>
                  <a:pt x="53593" y="0"/>
                </a:lnTo>
                <a:lnTo>
                  <a:pt x="53593" y="59436"/>
                </a:lnTo>
                <a:lnTo>
                  <a:pt x="73406" y="59436"/>
                </a:lnTo>
                <a:lnTo>
                  <a:pt x="73406" y="0"/>
                </a:lnTo>
                <a:close/>
              </a:path>
              <a:path w="127000" h="644525">
                <a:moveTo>
                  <a:pt x="73406" y="79248"/>
                </a:moveTo>
                <a:lnTo>
                  <a:pt x="53593" y="79248"/>
                </a:lnTo>
                <a:lnTo>
                  <a:pt x="53593" y="138683"/>
                </a:lnTo>
                <a:lnTo>
                  <a:pt x="73406" y="138683"/>
                </a:lnTo>
                <a:lnTo>
                  <a:pt x="73406" y="79248"/>
                </a:lnTo>
                <a:close/>
              </a:path>
              <a:path w="127000" h="644525">
                <a:moveTo>
                  <a:pt x="73406" y="158495"/>
                </a:moveTo>
                <a:lnTo>
                  <a:pt x="53593" y="158495"/>
                </a:lnTo>
                <a:lnTo>
                  <a:pt x="53593" y="217931"/>
                </a:lnTo>
                <a:lnTo>
                  <a:pt x="73406" y="217931"/>
                </a:lnTo>
                <a:lnTo>
                  <a:pt x="73406" y="158495"/>
                </a:lnTo>
                <a:close/>
              </a:path>
              <a:path w="127000" h="644525">
                <a:moveTo>
                  <a:pt x="73406" y="237744"/>
                </a:moveTo>
                <a:lnTo>
                  <a:pt x="53593" y="237744"/>
                </a:lnTo>
                <a:lnTo>
                  <a:pt x="53593" y="297180"/>
                </a:lnTo>
                <a:lnTo>
                  <a:pt x="73406" y="297180"/>
                </a:lnTo>
                <a:lnTo>
                  <a:pt x="73406" y="237744"/>
                </a:lnTo>
                <a:close/>
              </a:path>
              <a:path w="127000" h="644525">
                <a:moveTo>
                  <a:pt x="73406" y="316992"/>
                </a:moveTo>
                <a:lnTo>
                  <a:pt x="53593" y="316992"/>
                </a:lnTo>
                <a:lnTo>
                  <a:pt x="53593" y="376427"/>
                </a:lnTo>
                <a:lnTo>
                  <a:pt x="73406" y="376427"/>
                </a:lnTo>
                <a:lnTo>
                  <a:pt x="73406" y="316992"/>
                </a:lnTo>
                <a:close/>
              </a:path>
              <a:path w="127000" h="644525">
                <a:moveTo>
                  <a:pt x="73406" y="396239"/>
                </a:moveTo>
                <a:lnTo>
                  <a:pt x="53593" y="396239"/>
                </a:lnTo>
                <a:lnTo>
                  <a:pt x="53593" y="455675"/>
                </a:lnTo>
                <a:lnTo>
                  <a:pt x="73406" y="455675"/>
                </a:lnTo>
                <a:lnTo>
                  <a:pt x="73406" y="396239"/>
                </a:lnTo>
                <a:close/>
              </a:path>
              <a:path w="127000" h="644525">
                <a:moveTo>
                  <a:pt x="53593" y="517398"/>
                </a:moveTo>
                <a:lnTo>
                  <a:pt x="0" y="517398"/>
                </a:lnTo>
                <a:lnTo>
                  <a:pt x="63500" y="644398"/>
                </a:lnTo>
                <a:lnTo>
                  <a:pt x="120650" y="530098"/>
                </a:lnTo>
                <a:lnTo>
                  <a:pt x="53593" y="530098"/>
                </a:lnTo>
                <a:lnTo>
                  <a:pt x="53593" y="517398"/>
                </a:lnTo>
                <a:close/>
              </a:path>
              <a:path w="127000" h="644525">
                <a:moveTo>
                  <a:pt x="73406" y="475488"/>
                </a:moveTo>
                <a:lnTo>
                  <a:pt x="53593" y="475488"/>
                </a:lnTo>
                <a:lnTo>
                  <a:pt x="53593" y="530098"/>
                </a:lnTo>
                <a:lnTo>
                  <a:pt x="73406" y="530098"/>
                </a:lnTo>
                <a:lnTo>
                  <a:pt x="73406" y="475488"/>
                </a:lnTo>
                <a:close/>
              </a:path>
              <a:path w="127000" h="644525">
                <a:moveTo>
                  <a:pt x="127000" y="517398"/>
                </a:moveTo>
                <a:lnTo>
                  <a:pt x="73406" y="517398"/>
                </a:lnTo>
                <a:lnTo>
                  <a:pt x="73406" y="530098"/>
                </a:lnTo>
                <a:lnTo>
                  <a:pt x="120650" y="530098"/>
                </a:lnTo>
                <a:lnTo>
                  <a:pt x="127000" y="517398"/>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27" name="object 28"/>
          <p:cNvSpPr/>
          <p:nvPr/>
        </p:nvSpPr>
        <p:spPr>
          <a:xfrm>
            <a:off x="6869072" y="4109086"/>
            <a:ext cx="878448" cy="104764"/>
          </a:xfrm>
          <a:custGeom>
            <a:avLst/>
            <a:gdLst/>
            <a:ahLst/>
            <a:cxnLst/>
            <a:rect l="l" t="t" r="r" b="b"/>
            <a:pathLst>
              <a:path w="1064895" h="127000">
                <a:moveTo>
                  <a:pt x="937640" y="0"/>
                </a:moveTo>
                <a:lnTo>
                  <a:pt x="937640" y="127000"/>
                </a:lnTo>
                <a:lnTo>
                  <a:pt x="1044828" y="73406"/>
                </a:lnTo>
                <a:lnTo>
                  <a:pt x="950340" y="73406"/>
                </a:lnTo>
                <a:lnTo>
                  <a:pt x="950340" y="53593"/>
                </a:lnTo>
                <a:lnTo>
                  <a:pt x="1044828" y="53593"/>
                </a:lnTo>
                <a:lnTo>
                  <a:pt x="937640" y="0"/>
                </a:lnTo>
                <a:close/>
              </a:path>
              <a:path w="1064895" h="127000">
                <a:moveTo>
                  <a:pt x="937640" y="53593"/>
                </a:moveTo>
                <a:lnTo>
                  <a:pt x="0" y="53593"/>
                </a:lnTo>
                <a:lnTo>
                  <a:pt x="0" y="73406"/>
                </a:lnTo>
                <a:lnTo>
                  <a:pt x="937640" y="73406"/>
                </a:lnTo>
                <a:lnTo>
                  <a:pt x="937640" y="53593"/>
                </a:lnTo>
                <a:close/>
              </a:path>
              <a:path w="1064895" h="127000">
                <a:moveTo>
                  <a:pt x="1044828" y="53593"/>
                </a:moveTo>
                <a:lnTo>
                  <a:pt x="950340" y="53593"/>
                </a:lnTo>
                <a:lnTo>
                  <a:pt x="950340" y="73406"/>
                </a:lnTo>
                <a:lnTo>
                  <a:pt x="1044828" y="73406"/>
                </a:lnTo>
                <a:lnTo>
                  <a:pt x="1064640" y="63500"/>
                </a:lnTo>
                <a:lnTo>
                  <a:pt x="1044828" y="53593"/>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28" name="object 29"/>
          <p:cNvSpPr txBox="1"/>
          <p:nvPr/>
        </p:nvSpPr>
        <p:spPr>
          <a:xfrm>
            <a:off x="9393156" y="4206414"/>
            <a:ext cx="1595246" cy="289757"/>
          </a:xfrm>
          <a:prstGeom prst="rect">
            <a:avLst/>
          </a:prstGeom>
        </p:spPr>
        <p:txBody>
          <a:bodyPr vert="horz" wrap="square" lIns="0" tIns="10476" rIns="0" bIns="0" rtlCol="0">
            <a:spAutoFit/>
          </a:bodyPr>
          <a:lstStyle/>
          <a:p>
            <a:pPr marL="9952" marR="4190" algn="ctr">
              <a:spcBef>
                <a:spcPts val="82"/>
              </a:spcBef>
            </a:pPr>
            <a:r>
              <a:rPr sz="907" spc="-8" dirty="0">
                <a:latin typeface="Helvetica" panose="020B0604020202020204" pitchFamily="2" charset="0"/>
                <a:cs typeface="Arial Narrow"/>
              </a:rPr>
              <a:t>Weighment </a:t>
            </a:r>
            <a:r>
              <a:rPr sz="907" spc="-4" dirty="0">
                <a:latin typeface="Helvetica" panose="020B0604020202020204" pitchFamily="2" charset="0"/>
                <a:cs typeface="Arial Narrow"/>
              </a:rPr>
              <a:t>at Container</a:t>
            </a:r>
            <a:r>
              <a:rPr lang="en-IN" sz="907" spc="-4" dirty="0">
                <a:latin typeface="Helvetica" panose="020B0604020202020204" pitchFamily="2" charset="0"/>
                <a:cs typeface="Arial Narrow"/>
              </a:rPr>
              <a:t> </a:t>
            </a:r>
            <a:r>
              <a:rPr sz="907" spc="-4" dirty="0">
                <a:latin typeface="Helvetica" panose="020B0604020202020204" pitchFamily="2" charset="0"/>
                <a:cs typeface="Arial Narrow"/>
              </a:rPr>
              <a:t>Depot</a:t>
            </a:r>
            <a:r>
              <a:rPr lang="en-IN" sz="907" spc="-4" dirty="0">
                <a:latin typeface="Helvetica" panose="020B0604020202020204" pitchFamily="2" charset="0"/>
                <a:cs typeface="Arial Narrow"/>
              </a:rPr>
              <a:t>/</a:t>
            </a:r>
            <a:r>
              <a:rPr sz="907" spc="-4" dirty="0">
                <a:latin typeface="Helvetica" panose="020B0604020202020204" pitchFamily="2" charset="0"/>
                <a:cs typeface="Arial Narrow"/>
              </a:rPr>
              <a:t>  weighbridge</a:t>
            </a:r>
            <a:endParaRPr sz="907" dirty="0">
              <a:latin typeface="Helvetica" panose="020B0604020202020204" pitchFamily="2" charset="0"/>
              <a:cs typeface="Arial Narrow"/>
            </a:endParaRPr>
          </a:p>
        </p:txBody>
      </p:sp>
      <p:sp>
        <p:nvSpPr>
          <p:cNvPr id="30" name="object 31"/>
          <p:cNvSpPr/>
          <p:nvPr/>
        </p:nvSpPr>
        <p:spPr>
          <a:xfrm>
            <a:off x="8527281" y="4109086"/>
            <a:ext cx="1050785" cy="104764"/>
          </a:xfrm>
          <a:custGeom>
            <a:avLst/>
            <a:gdLst/>
            <a:ahLst/>
            <a:cxnLst/>
            <a:rect l="l" t="t" r="r" b="b"/>
            <a:pathLst>
              <a:path w="1273810" h="127000">
                <a:moveTo>
                  <a:pt x="1146810" y="0"/>
                </a:moveTo>
                <a:lnTo>
                  <a:pt x="1146810" y="127000"/>
                </a:lnTo>
                <a:lnTo>
                  <a:pt x="1253998" y="73406"/>
                </a:lnTo>
                <a:lnTo>
                  <a:pt x="1159510" y="73406"/>
                </a:lnTo>
                <a:lnTo>
                  <a:pt x="1159510" y="53593"/>
                </a:lnTo>
                <a:lnTo>
                  <a:pt x="1253998" y="53593"/>
                </a:lnTo>
                <a:lnTo>
                  <a:pt x="1146810" y="0"/>
                </a:lnTo>
                <a:close/>
              </a:path>
              <a:path w="1273810" h="127000">
                <a:moveTo>
                  <a:pt x="1146810" y="53593"/>
                </a:moveTo>
                <a:lnTo>
                  <a:pt x="0" y="53593"/>
                </a:lnTo>
                <a:lnTo>
                  <a:pt x="0" y="73406"/>
                </a:lnTo>
                <a:lnTo>
                  <a:pt x="1146810" y="73406"/>
                </a:lnTo>
                <a:lnTo>
                  <a:pt x="1146810" y="53593"/>
                </a:lnTo>
                <a:close/>
              </a:path>
              <a:path w="1273810" h="127000">
                <a:moveTo>
                  <a:pt x="1253998" y="53593"/>
                </a:moveTo>
                <a:lnTo>
                  <a:pt x="1159510" y="53593"/>
                </a:lnTo>
                <a:lnTo>
                  <a:pt x="1159510" y="73406"/>
                </a:lnTo>
                <a:lnTo>
                  <a:pt x="1253998" y="73406"/>
                </a:lnTo>
                <a:lnTo>
                  <a:pt x="1273810" y="63500"/>
                </a:lnTo>
                <a:lnTo>
                  <a:pt x="1253998" y="53593"/>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33" name="object 34"/>
          <p:cNvSpPr txBox="1"/>
          <p:nvPr/>
        </p:nvSpPr>
        <p:spPr>
          <a:xfrm>
            <a:off x="7814150" y="4206414"/>
            <a:ext cx="541631" cy="289757"/>
          </a:xfrm>
          <a:prstGeom prst="rect">
            <a:avLst/>
          </a:prstGeom>
        </p:spPr>
        <p:txBody>
          <a:bodyPr vert="horz" wrap="square" lIns="0" tIns="10476" rIns="0" bIns="0" rtlCol="0">
            <a:spAutoFit/>
          </a:bodyPr>
          <a:lstStyle/>
          <a:p>
            <a:pPr marL="128334" marR="4190" indent="-118381">
              <a:spcBef>
                <a:spcPts val="82"/>
              </a:spcBef>
            </a:pPr>
            <a:r>
              <a:rPr sz="907" dirty="0">
                <a:latin typeface="Helvetica" panose="020B0604020202020204" pitchFamily="2" charset="0"/>
                <a:cs typeface="Arial Narrow"/>
              </a:rPr>
              <a:t>C</a:t>
            </a:r>
            <a:r>
              <a:rPr sz="907" spc="-8" dirty="0">
                <a:latin typeface="Helvetica" panose="020B0604020202020204" pitchFamily="2" charset="0"/>
                <a:cs typeface="Arial Narrow"/>
              </a:rPr>
              <a:t>o</a:t>
            </a:r>
            <a:r>
              <a:rPr sz="907" spc="-4" dirty="0">
                <a:latin typeface="Helvetica" panose="020B0604020202020204" pitchFamily="2" charset="0"/>
                <a:cs typeface="Arial Narrow"/>
              </a:rPr>
              <a:t>ntai</a:t>
            </a:r>
            <a:r>
              <a:rPr sz="907" spc="-8" dirty="0">
                <a:latin typeface="Helvetica" panose="020B0604020202020204" pitchFamily="2" charset="0"/>
                <a:cs typeface="Arial Narrow"/>
              </a:rPr>
              <a:t>n</a:t>
            </a:r>
            <a:r>
              <a:rPr sz="907" spc="-4" dirty="0">
                <a:latin typeface="Helvetica" panose="020B0604020202020204" pitchFamily="2" charset="0"/>
                <a:cs typeface="Arial Narrow"/>
              </a:rPr>
              <a:t>e</a:t>
            </a:r>
            <a:r>
              <a:rPr sz="907" dirty="0">
                <a:latin typeface="Helvetica" panose="020B0604020202020204" pitchFamily="2" charset="0"/>
                <a:cs typeface="Arial Narrow"/>
              </a:rPr>
              <a:t>r  </a:t>
            </a:r>
            <a:r>
              <a:rPr sz="907" spc="-4" dirty="0">
                <a:latin typeface="Helvetica" panose="020B0604020202020204" pitchFamily="2" charset="0"/>
                <a:cs typeface="Arial Narrow"/>
              </a:rPr>
              <a:t>Depot</a:t>
            </a:r>
            <a:endParaRPr sz="907">
              <a:latin typeface="Helvetica" panose="020B0604020202020204" pitchFamily="2" charset="0"/>
              <a:cs typeface="Arial Narrow"/>
            </a:endParaRPr>
          </a:p>
        </p:txBody>
      </p:sp>
      <p:sp>
        <p:nvSpPr>
          <p:cNvPr id="37" name="object 38"/>
          <p:cNvSpPr txBox="1"/>
          <p:nvPr/>
        </p:nvSpPr>
        <p:spPr>
          <a:xfrm>
            <a:off x="9659888" y="1834403"/>
            <a:ext cx="1199551" cy="429876"/>
          </a:xfrm>
          <a:prstGeom prst="rect">
            <a:avLst/>
          </a:prstGeom>
        </p:spPr>
        <p:txBody>
          <a:bodyPr vert="horz" wrap="square" lIns="0" tIns="11000" rIns="0" bIns="0" rtlCol="0">
            <a:spAutoFit/>
          </a:bodyPr>
          <a:lstStyle/>
          <a:p>
            <a:pPr marR="4190" algn="ctr">
              <a:spcBef>
                <a:spcPts val="87"/>
              </a:spcBef>
            </a:pPr>
            <a:r>
              <a:rPr sz="907" spc="-8" dirty="0">
                <a:latin typeface="Helvetica" panose="020B0604020202020204" pitchFamily="2" charset="0"/>
                <a:cs typeface="Arial Narrow"/>
              </a:rPr>
              <a:t>Weighment </a:t>
            </a:r>
            <a:r>
              <a:rPr sz="907" spc="-4" dirty="0">
                <a:latin typeface="Helvetica" panose="020B0604020202020204" pitchFamily="2" charset="0"/>
                <a:cs typeface="Arial Narrow"/>
              </a:rPr>
              <a:t>at Shipper  premises/Registered  weighbridge</a:t>
            </a:r>
            <a:endParaRPr sz="907" dirty="0">
              <a:latin typeface="Helvetica" panose="020B0604020202020204" pitchFamily="2" charset="0"/>
              <a:cs typeface="Arial Narrow"/>
            </a:endParaRPr>
          </a:p>
        </p:txBody>
      </p:sp>
      <p:sp>
        <p:nvSpPr>
          <p:cNvPr id="39" name="object 40"/>
          <p:cNvSpPr/>
          <p:nvPr/>
        </p:nvSpPr>
        <p:spPr>
          <a:xfrm>
            <a:off x="8527281" y="1955552"/>
            <a:ext cx="1050785" cy="104764"/>
          </a:xfrm>
          <a:custGeom>
            <a:avLst/>
            <a:gdLst/>
            <a:ahLst/>
            <a:cxnLst/>
            <a:rect l="l" t="t" r="r" b="b"/>
            <a:pathLst>
              <a:path w="1273810" h="127000">
                <a:moveTo>
                  <a:pt x="1146810" y="0"/>
                </a:moveTo>
                <a:lnTo>
                  <a:pt x="1146810" y="127000"/>
                </a:lnTo>
                <a:lnTo>
                  <a:pt x="1253998" y="73405"/>
                </a:lnTo>
                <a:lnTo>
                  <a:pt x="1159510" y="73405"/>
                </a:lnTo>
                <a:lnTo>
                  <a:pt x="1159510" y="53594"/>
                </a:lnTo>
                <a:lnTo>
                  <a:pt x="1253998" y="53594"/>
                </a:lnTo>
                <a:lnTo>
                  <a:pt x="1146810" y="0"/>
                </a:lnTo>
                <a:close/>
              </a:path>
              <a:path w="1273810" h="127000">
                <a:moveTo>
                  <a:pt x="1146810" y="53594"/>
                </a:moveTo>
                <a:lnTo>
                  <a:pt x="0" y="53594"/>
                </a:lnTo>
                <a:lnTo>
                  <a:pt x="0" y="73405"/>
                </a:lnTo>
                <a:lnTo>
                  <a:pt x="1146810" y="73405"/>
                </a:lnTo>
                <a:lnTo>
                  <a:pt x="1146810" y="53594"/>
                </a:lnTo>
                <a:close/>
              </a:path>
              <a:path w="1273810" h="127000">
                <a:moveTo>
                  <a:pt x="1253998" y="53594"/>
                </a:moveTo>
                <a:lnTo>
                  <a:pt x="1159510" y="53594"/>
                </a:lnTo>
                <a:lnTo>
                  <a:pt x="1159510" y="73405"/>
                </a:lnTo>
                <a:lnTo>
                  <a:pt x="1253998" y="73405"/>
                </a:lnTo>
                <a:lnTo>
                  <a:pt x="1273810" y="63500"/>
                </a:lnTo>
                <a:lnTo>
                  <a:pt x="1253998" y="53594"/>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40" name="object 41"/>
          <p:cNvSpPr txBox="1"/>
          <p:nvPr/>
        </p:nvSpPr>
        <p:spPr>
          <a:xfrm>
            <a:off x="7736415" y="1803749"/>
            <a:ext cx="826590" cy="289757"/>
          </a:xfrm>
          <a:prstGeom prst="rect">
            <a:avLst/>
          </a:prstGeom>
        </p:spPr>
        <p:txBody>
          <a:bodyPr vert="horz" wrap="square" lIns="0" tIns="10476" rIns="0" bIns="0" rtlCol="0">
            <a:spAutoFit/>
          </a:bodyPr>
          <a:lstStyle/>
          <a:p>
            <a:pPr marL="164477" marR="4190" indent="-165001">
              <a:spcBef>
                <a:spcPts val="82"/>
              </a:spcBef>
            </a:pPr>
            <a:r>
              <a:rPr sz="907" spc="-4" dirty="0">
                <a:latin typeface="Helvetica" panose="020B0604020202020204" pitchFamily="2" charset="0"/>
                <a:cs typeface="Arial Narrow"/>
              </a:rPr>
              <a:t>Factory</a:t>
            </a:r>
            <a:r>
              <a:rPr sz="907" spc="-45" dirty="0">
                <a:latin typeface="Helvetica" panose="020B0604020202020204" pitchFamily="2" charset="0"/>
                <a:cs typeface="Arial Narrow"/>
              </a:rPr>
              <a:t> </a:t>
            </a:r>
            <a:r>
              <a:rPr sz="907" spc="-4" dirty="0">
                <a:latin typeface="Helvetica" panose="020B0604020202020204" pitchFamily="2" charset="0"/>
                <a:cs typeface="Arial Narrow"/>
              </a:rPr>
              <a:t>Stuffed  Container</a:t>
            </a:r>
            <a:endParaRPr sz="907" dirty="0">
              <a:latin typeface="Helvetica" panose="020B0604020202020204" pitchFamily="2" charset="0"/>
              <a:cs typeface="Arial Narrow"/>
            </a:endParaRPr>
          </a:p>
        </p:txBody>
      </p:sp>
      <p:sp>
        <p:nvSpPr>
          <p:cNvPr id="42" name="object 43"/>
          <p:cNvSpPr/>
          <p:nvPr/>
        </p:nvSpPr>
        <p:spPr>
          <a:xfrm>
            <a:off x="6869072" y="1955552"/>
            <a:ext cx="878448" cy="104764"/>
          </a:xfrm>
          <a:custGeom>
            <a:avLst/>
            <a:gdLst/>
            <a:ahLst/>
            <a:cxnLst/>
            <a:rect l="l" t="t" r="r" b="b"/>
            <a:pathLst>
              <a:path w="1064895" h="127000">
                <a:moveTo>
                  <a:pt x="937640" y="0"/>
                </a:moveTo>
                <a:lnTo>
                  <a:pt x="937640" y="127000"/>
                </a:lnTo>
                <a:lnTo>
                  <a:pt x="1044829" y="73405"/>
                </a:lnTo>
                <a:lnTo>
                  <a:pt x="950340" y="73405"/>
                </a:lnTo>
                <a:lnTo>
                  <a:pt x="950340" y="53594"/>
                </a:lnTo>
                <a:lnTo>
                  <a:pt x="1044829" y="53594"/>
                </a:lnTo>
                <a:lnTo>
                  <a:pt x="937640" y="0"/>
                </a:lnTo>
                <a:close/>
              </a:path>
              <a:path w="1064895" h="127000">
                <a:moveTo>
                  <a:pt x="937640" y="53594"/>
                </a:moveTo>
                <a:lnTo>
                  <a:pt x="0" y="53594"/>
                </a:lnTo>
                <a:lnTo>
                  <a:pt x="0" y="73405"/>
                </a:lnTo>
                <a:lnTo>
                  <a:pt x="937640" y="73405"/>
                </a:lnTo>
                <a:lnTo>
                  <a:pt x="937640" y="53594"/>
                </a:lnTo>
                <a:close/>
              </a:path>
              <a:path w="1064895" h="127000">
                <a:moveTo>
                  <a:pt x="1044829" y="53594"/>
                </a:moveTo>
                <a:lnTo>
                  <a:pt x="950340" y="53594"/>
                </a:lnTo>
                <a:lnTo>
                  <a:pt x="950340" y="73405"/>
                </a:lnTo>
                <a:lnTo>
                  <a:pt x="1044829" y="73405"/>
                </a:lnTo>
                <a:lnTo>
                  <a:pt x="1064640" y="63500"/>
                </a:lnTo>
                <a:lnTo>
                  <a:pt x="1044829" y="53594"/>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43" name="object 44"/>
          <p:cNvSpPr/>
          <p:nvPr/>
        </p:nvSpPr>
        <p:spPr>
          <a:xfrm rot="5400000">
            <a:off x="6535974" y="2385872"/>
            <a:ext cx="1544017" cy="1163617"/>
          </a:xfrm>
          <a:custGeom>
            <a:avLst/>
            <a:gdLst/>
            <a:ahLst/>
            <a:cxnLst/>
            <a:rect l="l" t="t" r="r" b="b"/>
            <a:pathLst>
              <a:path w="1191260" h="981075">
                <a:moveTo>
                  <a:pt x="45910" y="927988"/>
                </a:moveTo>
                <a:lnTo>
                  <a:pt x="0" y="965708"/>
                </a:lnTo>
                <a:lnTo>
                  <a:pt x="12572" y="980948"/>
                </a:lnTo>
                <a:lnTo>
                  <a:pt x="58483" y="943228"/>
                </a:lnTo>
                <a:lnTo>
                  <a:pt x="45910" y="927988"/>
                </a:lnTo>
                <a:close/>
              </a:path>
              <a:path w="1191260" h="981075">
                <a:moveTo>
                  <a:pt x="107124" y="877697"/>
                </a:moveTo>
                <a:lnTo>
                  <a:pt x="61277" y="915415"/>
                </a:lnTo>
                <a:lnTo>
                  <a:pt x="73850" y="930656"/>
                </a:lnTo>
                <a:lnTo>
                  <a:pt x="119697" y="892937"/>
                </a:lnTo>
                <a:lnTo>
                  <a:pt x="107124" y="877697"/>
                </a:lnTo>
                <a:close/>
              </a:path>
              <a:path w="1191260" h="981075">
                <a:moveTo>
                  <a:pt x="168338" y="827277"/>
                </a:moveTo>
                <a:lnTo>
                  <a:pt x="122491" y="864997"/>
                </a:lnTo>
                <a:lnTo>
                  <a:pt x="135064" y="880363"/>
                </a:lnTo>
                <a:lnTo>
                  <a:pt x="180911" y="842645"/>
                </a:lnTo>
                <a:lnTo>
                  <a:pt x="168338" y="827277"/>
                </a:lnTo>
                <a:close/>
              </a:path>
              <a:path w="1191260" h="981075">
                <a:moveTo>
                  <a:pt x="229552" y="776986"/>
                </a:moveTo>
                <a:lnTo>
                  <a:pt x="183705" y="814704"/>
                </a:lnTo>
                <a:lnTo>
                  <a:pt x="196278" y="830072"/>
                </a:lnTo>
                <a:lnTo>
                  <a:pt x="242252" y="792352"/>
                </a:lnTo>
                <a:lnTo>
                  <a:pt x="229552" y="776986"/>
                </a:lnTo>
                <a:close/>
              </a:path>
              <a:path w="1191260" h="981075">
                <a:moveTo>
                  <a:pt x="290893" y="726694"/>
                </a:moveTo>
                <a:lnTo>
                  <a:pt x="244919" y="764413"/>
                </a:lnTo>
                <a:lnTo>
                  <a:pt x="257492" y="779779"/>
                </a:lnTo>
                <a:lnTo>
                  <a:pt x="303466" y="742061"/>
                </a:lnTo>
                <a:lnTo>
                  <a:pt x="290893" y="726694"/>
                </a:lnTo>
                <a:close/>
              </a:path>
              <a:path w="1191260" h="981075">
                <a:moveTo>
                  <a:pt x="352107" y="676401"/>
                </a:moveTo>
                <a:lnTo>
                  <a:pt x="306133" y="714121"/>
                </a:lnTo>
                <a:lnTo>
                  <a:pt x="318706" y="729488"/>
                </a:lnTo>
                <a:lnTo>
                  <a:pt x="364680" y="691641"/>
                </a:lnTo>
                <a:lnTo>
                  <a:pt x="352107" y="676401"/>
                </a:lnTo>
                <a:close/>
              </a:path>
              <a:path w="1191260" h="981075">
                <a:moveTo>
                  <a:pt x="413321" y="626110"/>
                </a:moveTo>
                <a:lnTo>
                  <a:pt x="367347" y="663828"/>
                </a:lnTo>
                <a:lnTo>
                  <a:pt x="379920" y="679069"/>
                </a:lnTo>
                <a:lnTo>
                  <a:pt x="425894" y="641350"/>
                </a:lnTo>
                <a:lnTo>
                  <a:pt x="413321" y="626110"/>
                </a:lnTo>
                <a:close/>
              </a:path>
              <a:path w="1191260" h="981075">
                <a:moveTo>
                  <a:pt x="474535" y="575818"/>
                </a:moveTo>
                <a:lnTo>
                  <a:pt x="428561" y="613537"/>
                </a:lnTo>
                <a:lnTo>
                  <a:pt x="441134" y="628776"/>
                </a:lnTo>
                <a:lnTo>
                  <a:pt x="487108" y="591058"/>
                </a:lnTo>
                <a:lnTo>
                  <a:pt x="474535" y="575818"/>
                </a:lnTo>
                <a:close/>
              </a:path>
              <a:path w="1191260" h="981075">
                <a:moveTo>
                  <a:pt x="535749" y="525526"/>
                </a:moveTo>
                <a:lnTo>
                  <a:pt x="489902" y="563245"/>
                </a:lnTo>
                <a:lnTo>
                  <a:pt x="502475" y="578485"/>
                </a:lnTo>
                <a:lnTo>
                  <a:pt x="548322" y="540765"/>
                </a:lnTo>
                <a:lnTo>
                  <a:pt x="535749" y="525526"/>
                </a:lnTo>
                <a:close/>
              </a:path>
              <a:path w="1191260" h="981075">
                <a:moveTo>
                  <a:pt x="596963" y="475107"/>
                </a:moveTo>
                <a:lnTo>
                  <a:pt x="551116" y="512952"/>
                </a:lnTo>
                <a:lnTo>
                  <a:pt x="563689" y="528193"/>
                </a:lnTo>
                <a:lnTo>
                  <a:pt x="609536" y="490474"/>
                </a:lnTo>
                <a:lnTo>
                  <a:pt x="596963" y="475107"/>
                </a:lnTo>
                <a:close/>
              </a:path>
              <a:path w="1191260" h="981075">
                <a:moveTo>
                  <a:pt x="658177" y="424814"/>
                </a:moveTo>
                <a:lnTo>
                  <a:pt x="612330" y="462534"/>
                </a:lnTo>
                <a:lnTo>
                  <a:pt x="624903" y="477900"/>
                </a:lnTo>
                <a:lnTo>
                  <a:pt x="670750" y="440182"/>
                </a:lnTo>
                <a:lnTo>
                  <a:pt x="658177" y="424814"/>
                </a:lnTo>
                <a:close/>
              </a:path>
              <a:path w="1191260" h="981075">
                <a:moveTo>
                  <a:pt x="719518" y="374523"/>
                </a:moveTo>
                <a:lnTo>
                  <a:pt x="673544" y="412241"/>
                </a:lnTo>
                <a:lnTo>
                  <a:pt x="686117" y="427609"/>
                </a:lnTo>
                <a:lnTo>
                  <a:pt x="732091" y="389889"/>
                </a:lnTo>
                <a:lnTo>
                  <a:pt x="719518" y="374523"/>
                </a:lnTo>
                <a:close/>
              </a:path>
              <a:path w="1191260" h="981075">
                <a:moveTo>
                  <a:pt x="780732" y="324231"/>
                </a:moveTo>
                <a:lnTo>
                  <a:pt x="734758" y="361950"/>
                </a:lnTo>
                <a:lnTo>
                  <a:pt x="747331" y="377316"/>
                </a:lnTo>
                <a:lnTo>
                  <a:pt x="793305" y="339598"/>
                </a:lnTo>
                <a:lnTo>
                  <a:pt x="780732" y="324231"/>
                </a:lnTo>
                <a:close/>
              </a:path>
              <a:path w="1191260" h="981075">
                <a:moveTo>
                  <a:pt x="841946" y="273938"/>
                </a:moveTo>
                <a:lnTo>
                  <a:pt x="795972" y="311658"/>
                </a:lnTo>
                <a:lnTo>
                  <a:pt x="808545" y="327025"/>
                </a:lnTo>
                <a:lnTo>
                  <a:pt x="854519" y="289178"/>
                </a:lnTo>
                <a:lnTo>
                  <a:pt x="841946" y="273938"/>
                </a:lnTo>
                <a:close/>
              </a:path>
              <a:path w="1191260" h="981075">
                <a:moveTo>
                  <a:pt x="903160" y="223647"/>
                </a:moveTo>
                <a:lnTo>
                  <a:pt x="857186" y="261365"/>
                </a:lnTo>
                <a:lnTo>
                  <a:pt x="869759" y="276606"/>
                </a:lnTo>
                <a:lnTo>
                  <a:pt x="915733" y="238887"/>
                </a:lnTo>
                <a:lnTo>
                  <a:pt x="903160" y="223647"/>
                </a:lnTo>
                <a:close/>
              </a:path>
              <a:path w="1191260" h="981075">
                <a:moveTo>
                  <a:pt x="964374" y="173354"/>
                </a:moveTo>
                <a:lnTo>
                  <a:pt x="918400" y="211074"/>
                </a:lnTo>
                <a:lnTo>
                  <a:pt x="931100" y="226313"/>
                </a:lnTo>
                <a:lnTo>
                  <a:pt x="976947" y="188595"/>
                </a:lnTo>
                <a:lnTo>
                  <a:pt x="964374" y="173354"/>
                </a:lnTo>
                <a:close/>
              </a:path>
              <a:path w="1191260" h="981075">
                <a:moveTo>
                  <a:pt x="1025588" y="122936"/>
                </a:moveTo>
                <a:lnTo>
                  <a:pt x="979741" y="160782"/>
                </a:lnTo>
                <a:lnTo>
                  <a:pt x="992314" y="176022"/>
                </a:lnTo>
                <a:lnTo>
                  <a:pt x="1038161" y="138302"/>
                </a:lnTo>
                <a:lnTo>
                  <a:pt x="1025588" y="122936"/>
                </a:lnTo>
                <a:close/>
              </a:path>
              <a:path w="1191260" h="981075">
                <a:moveTo>
                  <a:pt x="1158569" y="72644"/>
                </a:moveTo>
                <a:lnTo>
                  <a:pt x="1086802" y="72644"/>
                </a:lnTo>
                <a:lnTo>
                  <a:pt x="1099375" y="88011"/>
                </a:lnTo>
                <a:lnTo>
                  <a:pt x="1099088" y="88247"/>
                </a:lnTo>
                <a:lnTo>
                  <a:pt x="1133157" y="129666"/>
                </a:lnTo>
                <a:lnTo>
                  <a:pt x="1158569" y="72644"/>
                </a:lnTo>
                <a:close/>
              </a:path>
              <a:path w="1191260" h="981075">
                <a:moveTo>
                  <a:pt x="1086475" y="72913"/>
                </a:moveTo>
                <a:lnTo>
                  <a:pt x="1040955" y="110362"/>
                </a:lnTo>
                <a:lnTo>
                  <a:pt x="1053528" y="125729"/>
                </a:lnTo>
                <a:lnTo>
                  <a:pt x="1099088" y="88247"/>
                </a:lnTo>
                <a:lnTo>
                  <a:pt x="1086475" y="72913"/>
                </a:lnTo>
                <a:close/>
              </a:path>
              <a:path w="1191260" h="981075">
                <a:moveTo>
                  <a:pt x="1086802" y="72644"/>
                </a:moveTo>
                <a:lnTo>
                  <a:pt x="1086475" y="72913"/>
                </a:lnTo>
                <a:lnTo>
                  <a:pt x="1099088" y="88247"/>
                </a:lnTo>
                <a:lnTo>
                  <a:pt x="1099375" y="88011"/>
                </a:lnTo>
                <a:lnTo>
                  <a:pt x="1086802" y="72644"/>
                </a:lnTo>
                <a:close/>
              </a:path>
              <a:path w="1191260" h="981075">
                <a:moveTo>
                  <a:pt x="1190942" y="0"/>
                </a:moveTo>
                <a:lnTo>
                  <a:pt x="1052512" y="31623"/>
                </a:lnTo>
                <a:lnTo>
                  <a:pt x="1086475" y="72913"/>
                </a:lnTo>
                <a:lnTo>
                  <a:pt x="1086802" y="72644"/>
                </a:lnTo>
                <a:lnTo>
                  <a:pt x="1158569" y="72644"/>
                </a:lnTo>
                <a:lnTo>
                  <a:pt x="1190942" y="0"/>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44" name="object 45"/>
          <p:cNvSpPr/>
          <p:nvPr/>
        </p:nvSpPr>
        <p:spPr>
          <a:xfrm>
            <a:off x="8053117" y="2222805"/>
            <a:ext cx="104764" cy="1395984"/>
          </a:xfrm>
          <a:custGeom>
            <a:avLst/>
            <a:gdLst/>
            <a:ahLst/>
            <a:cxnLst/>
            <a:rect l="l" t="t" r="r" b="b"/>
            <a:pathLst>
              <a:path w="127000" h="1692275">
                <a:moveTo>
                  <a:pt x="81661" y="0"/>
                </a:moveTo>
                <a:lnTo>
                  <a:pt x="80645" y="59436"/>
                </a:lnTo>
                <a:lnTo>
                  <a:pt x="100457" y="59689"/>
                </a:lnTo>
                <a:lnTo>
                  <a:pt x="101473" y="253"/>
                </a:lnTo>
                <a:lnTo>
                  <a:pt x="81661" y="0"/>
                </a:lnTo>
                <a:close/>
              </a:path>
              <a:path w="127000" h="1692275">
                <a:moveTo>
                  <a:pt x="80264" y="79121"/>
                </a:moveTo>
                <a:lnTo>
                  <a:pt x="79248" y="138557"/>
                </a:lnTo>
                <a:lnTo>
                  <a:pt x="99060" y="138937"/>
                </a:lnTo>
                <a:lnTo>
                  <a:pt x="100076" y="79501"/>
                </a:lnTo>
                <a:lnTo>
                  <a:pt x="80264" y="79121"/>
                </a:lnTo>
                <a:close/>
              </a:path>
              <a:path w="127000" h="1692275">
                <a:moveTo>
                  <a:pt x="78867" y="158369"/>
                </a:moveTo>
                <a:lnTo>
                  <a:pt x="77724" y="217805"/>
                </a:lnTo>
                <a:lnTo>
                  <a:pt x="97536" y="218186"/>
                </a:lnTo>
                <a:lnTo>
                  <a:pt x="98679" y="158750"/>
                </a:lnTo>
                <a:lnTo>
                  <a:pt x="78867" y="158369"/>
                </a:lnTo>
                <a:close/>
              </a:path>
              <a:path w="127000" h="1692275">
                <a:moveTo>
                  <a:pt x="77470" y="237617"/>
                </a:moveTo>
                <a:lnTo>
                  <a:pt x="76327" y="297052"/>
                </a:lnTo>
                <a:lnTo>
                  <a:pt x="96139" y="297434"/>
                </a:lnTo>
                <a:lnTo>
                  <a:pt x="97282" y="237998"/>
                </a:lnTo>
                <a:lnTo>
                  <a:pt x="77470" y="237617"/>
                </a:lnTo>
                <a:close/>
              </a:path>
              <a:path w="127000" h="1692275">
                <a:moveTo>
                  <a:pt x="75946" y="316864"/>
                </a:moveTo>
                <a:lnTo>
                  <a:pt x="74930" y="376300"/>
                </a:lnTo>
                <a:lnTo>
                  <a:pt x="94742" y="376682"/>
                </a:lnTo>
                <a:lnTo>
                  <a:pt x="95758" y="317246"/>
                </a:lnTo>
                <a:lnTo>
                  <a:pt x="75946" y="316864"/>
                </a:lnTo>
                <a:close/>
              </a:path>
              <a:path w="127000" h="1692275">
                <a:moveTo>
                  <a:pt x="74549" y="396113"/>
                </a:moveTo>
                <a:lnTo>
                  <a:pt x="73533" y="455549"/>
                </a:lnTo>
                <a:lnTo>
                  <a:pt x="93345" y="455930"/>
                </a:lnTo>
                <a:lnTo>
                  <a:pt x="94361" y="396494"/>
                </a:lnTo>
                <a:lnTo>
                  <a:pt x="74549" y="396113"/>
                </a:lnTo>
                <a:close/>
              </a:path>
              <a:path w="127000" h="1692275">
                <a:moveTo>
                  <a:pt x="73152" y="475361"/>
                </a:moveTo>
                <a:lnTo>
                  <a:pt x="72136" y="534797"/>
                </a:lnTo>
                <a:lnTo>
                  <a:pt x="91948" y="535177"/>
                </a:lnTo>
                <a:lnTo>
                  <a:pt x="92964" y="475742"/>
                </a:lnTo>
                <a:lnTo>
                  <a:pt x="73152" y="475361"/>
                </a:lnTo>
                <a:close/>
              </a:path>
              <a:path w="127000" h="1692275">
                <a:moveTo>
                  <a:pt x="71755" y="554609"/>
                </a:moveTo>
                <a:lnTo>
                  <a:pt x="70612" y="614045"/>
                </a:lnTo>
                <a:lnTo>
                  <a:pt x="90424" y="614426"/>
                </a:lnTo>
                <a:lnTo>
                  <a:pt x="91567" y="554989"/>
                </a:lnTo>
                <a:lnTo>
                  <a:pt x="71755" y="554609"/>
                </a:lnTo>
                <a:close/>
              </a:path>
              <a:path w="127000" h="1692275">
                <a:moveTo>
                  <a:pt x="70358" y="633857"/>
                </a:moveTo>
                <a:lnTo>
                  <a:pt x="69215" y="693293"/>
                </a:lnTo>
                <a:lnTo>
                  <a:pt x="89027" y="693674"/>
                </a:lnTo>
                <a:lnTo>
                  <a:pt x="90170" y="634238"/>
                </a:lnTo>
                <a:lnTo>
                  <a:pt x="70358" y="633857"/>
                </a:lnTo>
                <a:close/>
              </a:path>
              <a:path w="127000" h="1692275">
                <a:moveTo>
                  <a:pt x="68834" y="713105"/>
                </a:moveTo>
                <a:lnTo>
                  <a:pt x="67818" y="772540"/>
                </a:lnTo>
                <a:lnTo>
                  <a:pt x="87630" y="772795"/>
                </a:lnTo>
                <a:lnTo>
                  <a:pt x="88646" y="713359"/>
                </a:lnTo>
                <a:lnTo>
                  <a:pt x="68834" y="713105"/>
                </a:lnTo>
                <a:close/>
              </a:path>
              <a:path w="127000" h="1692275">
                <a:moveTo>
                  <a:pt x="67437" y="792352"/>
                </a:moveTo>
                <a:lnTo>
                  <a:pt x="66421" y="851788"/>
                </a:lnTo>
                <a:lnTo>
                  <a:pt x="86233" y="852043"/>
                </a:lnTo>
                <a:lnTo>
                  <a:pt x="87249" y="792607"/>
                </a:lnTo>
                <a:lnTo>
                  <a:pt x="67437" y="792352"/>
                </a:lnTo>
                <a:close/>
              </a:path>
              <a:path w="127000" h="1692275">
                <a:moveTo>
                  <a:pt x="66040" y="871474"/>
                </a:moveTo>
                <a:lnTo>
                  <a:pt x="65024" y="930910"/>
                </a:lnTo>
                <a:lnTo>
                  <a:pt x="84836" y="931290"/>
                </a:lnTo>
                <a:lnTo>
                  <a:pt x="85852" y="871855"/>
                </a:lnTo>
                <a:lnTo>
                  <a:pt x="66040" y="871474"/>
                </a:lnTo>
                <a:close/>
              </a:path>
              <a:path w="127000" h="1692275">
                <a:moveTo>
                  <a:pt x="64643" y="950722"/>
                </a:moveTo>
                <a:lnTo>
                  <a:pt x="63500" y="1010158"/>
                </a:lnTo>
                <a:lnTo>
                  <a:pt x="83312" y="1010539"/>
                </a:lnTo>
                <a:lnTo>
                  <a:pt x="84455" y="951102"/>
                </a:lnTo>
                <a:lnTo>
                  <a:pt x="64643" y="950722"/>
                </a:lnTo>
                <a:close/>
              </a:path>
              <a:path w="127000" h="1692275">
                <a:moveTo>
                  <a:pt x="63246" y="1029970"/>
                </a:moveTo>
                <a:lnTo>
                  <a:pt x="62103" y="1089406"/>
                </a:lnTo>
                <a:lnTo>
                  <a:pt x="81915" y="1089787"/>
                </a:lnTo>
                <a:lnTo>
                  <a:pt x="83058" y="1030351"/>
                </a:lnTo>
                <a:lnTo>
                  <a:pt x="63246" y="1029970"/>
                </a:lnTo>
                <a:close/>
              </a:path>
              <a:path w="127000" h="1692275">
                <a:moveTo>
                  <a:pt x="61722" y="1109218"/>
                </a:moveTo>
                <a:lnTo>
                  <a:pt x="60706" y="1168654"/>
                </a:lnTo>
                <a:lnTo>
                  <a:pt x="80518" y="1169035"/>
                </a:lnTo>
                <a:lnTo>
                  <a:pt x="81534" y="1109599"/>
                </a:lnTo>
                <a:lnTo>
                  <a:pt x="61722" y="1109218"/>
                </a:lnTo>
                <a:close/>
              </a:path>
              <a:path w="127000" h="1692275">
                <a:moveTo>
                  <a:pt x="60325" y="1188466"/>
                </a:moveTo>
                <a:lnTo>
                  <a:pt x="59309" y="1247902"/>
                </a:lnTo>
                <a:lnTo>
                  <a:pt x="79121" y="1248283"/>
                </a:lnTo>
                <a:lnTo>
                  <a:pt x="80137" y="1188847"/>
                </a:lnTo>
                <a:lnTo>
                  <a:pt x="60325" y="1188466"/>
                </a:lnTo>
                <a:close/>
              </a:path>
              <a:path w="127000" h="1692275">
                <a:moveTo>
                  <a:pt x="58928" y="1267714"/>
                </a:moveTo>
                <a:lnTo>
                  <a:pt x="57912" y="1327150"/>
                </a:lnTo>
                <a:lnTo>
                  <a:pt x="77724" y="1327531"/>
                </a:lnTo>
                <a:lnTo>
                  <a:pt x="78740" y="1268095"/>
                </a:lnTo>
                <a:lnTo>
                  <a:pt x="58928" y="1267714"/>
                </a:lnTo>
                <a:close/>
              </a:path>
              <a:path w="127000" h="1692275">
                <a:moveTo>
                  <a:pt x="57531" y="1346962"/>
                </a:moveTo>
                <a:lnTo>
                  <a:pt x="56387" y="1406398"/>
                </a:lnTo>
                <a:lnTo>
                  <a:pt x="76200" y="1406779"/>
                </a:lnTo>
                <a:lnTo>
                  <a:pt x="77343" y="1347343"/>
                </a:lnTo>
                <a:lnTo>
                  <a:pt x="57531" y="1346962"/>
                </a:lnTo>
                <a:close/>
              </a:path>
              <a:path w="127000" h="1692275">
                <a:moveTo>
                  <a:pt x="56134" y="1426210"/>
                </a:moveTo>
                <a:lnTo>
                  <a:pt x="54991" y="1485646"/>
                </a:lnTo>
                <a:lnTo>
                  <a:pt x="74803" y="1486027"/>
                </a:lnTo>
                <a:lnTo>
                  <a:pt x="75946" y="1426591"/>
                </a:lnTo>
                <a:lnTo>
                  <a:pt x="56134" y="1426210"/>
                </a:lnTo>
                <a:close/>
              </a:path>
              <a:path w="127000" h="1692275">
                <a:moveTo>
                  <a:pt x="0" y="1564132"/>
                </a:moveTo>
                <a:lnTo>
                  <a:pt x="61214" y="1692275"/>
                </a:lnTo>
                <a:lnTo>
                  <a:pt x="127000" y="1566418"/>
                </a:lnTo>
                <a:lnTo>
                  <a:pt x="0" y="1564132"/>
                </a:lnTo>
                <a:close/>
              </a:path>
              <a:path w="127000" h="1692275">
                <a:moveTo>
                  <a:pt x="54610" y="1505458"/>
                </a:moveTo>
                <a:lnTo>
                  <a:pt x="53593" y="1564894"/>
                </a:lnTo>
                <a:lnTo>
                  <a:pt x="73406" y="1565148"/>
                </a:lnTo>
                <a:lnTo>
                  <a:pt x="74422" y="1505712"/>
                </a:lnTo>
                <a:lnTo>
                  <a:pt x="54610" y="1505458"/>
                </a:lnTo>
                <a:close/>
              </a:path>
            </a:pathLst>
          </a:custGeom>
          <a:solidFill>
            <a:srgbClr val="7E7E7E"/>
          </a:solidFill>
        </p:spPr>
        <p:txBody>
          <a:bodyPr wrap="square" lIns="0" tIns="0" rIns="0" bIns="0" rtlCol="0"/>
          <a:lstStyle/>
          <a:p>
            <a:endParaRPr sz="1155">
              <a:latin typeface="Helvetica" panose="020B0604020202020204" pitchFamily="2" charset="0"/>
            </a:endParaRPr>
          </a:p>
        </p:txBody>
      </p:sp>
      <p:sp>
        <p:nvSpPr>
          <p:cNvPr id="48" name="object 9"/>
          <p:cNvSpPr txBox="1"/>
          <p:nvPr/>
        </p:nvSpPr>
        <p:spPr>
          <a:xfrm>
            <a:off x="3752546" y="2550638"/>
            <a:ext cx="1794193" cy="1015228"/>
          </a:xfrm>
          <a:prstGeom prst="rect">
            <a:avLst/>
          </a:prstGeom>
        </p:spPr>
        <p:txBody>
          <a:bodyPr vert="horz" wrap="square" lIns="0" tIns="11000" rIns="0" bIns="0" rtlCol="0">
            <a:spAutoFit/>
          </a:bodyPr>
          <a:lstStyle/>
          <a:p>
            <a:pPr marL="246715" marR="4190" indent="-236239">
              <a:spcBef>
                <a:spcPts val="87"/>
              </a:spcBef>
              <a:buFont typeface="Arial"/>
              <a:buChar char="•"/>
              <a:tabLst>
                <a:tab pos="246715" algn="l"/>
                <a:tab pos="247239" algn="l"/>
              </a:tabLst>
            </a:pPr>
            <a:r>
              <a:rPr sz="825" b="1" dirty="0">
                <a:latin typeface="Helvetica" panose="020B0604020202020204" pitchFamily="2" charset="0"/>
                <a:cs typeface="Arial Narrow"/>
              </a:rPr>
              <a:t>VGM </a:t>
            </a:r>
            <a:r>
              <a:rPr sz="825" b="1" spc="-4" dirty="0">
                <a:latin typeface="Helvetica" panose="020B0604020202020204" pitchFamily="2" charset="0"/>
                <a:cs typeface="Arial Narrow"/>
              </a:rPr>
              <a:t>information </a:t>
            </a:r>
            <a:r>
              <a:rPr sz="825" b="1" dirty="0">
                <a:latin typeface="Helvetica" panose="020B0604020202020204" pitchFamily="2" charset="0"/>
                <a:cs typeface="Arial Narrow"/>
              </a:rPr>
              <a:t>of the  containers that </a:t>
            </a:r>
            <a:r>
              <a:rPr sz="825" b="1" spc="-4" dirty="0">
                <a:latin typeface="Helvetica" panose="020B0604020202020204" pitchFamily="2" charset="0"/>
                <a:cs typeface="Arial Narrow"/>
              </a:rPr>
              <a:t>shippers</a:t>
            </a:r>
            <a:r>
              <a:rPr sz="825" b="1" spc="-45" dirty="0">
                <a:latin typeface="Helvetica" panose="020B0604020202020204" pitchFamily="2" charset="0"/>
                <a:cs typeface="Arial Narrow"/>
              </a:rPr>
              <a:t> </a:t>
            </a:r>
            <a:r>
              <a:rPr sz="825" b="1" dirty="0">
                <a:latin typeface="Helvetica" panose="020B0604020202020204" pitchFamily="2" charset="0"/>
                <a:cs typeface="Arial Narrow"/>
              </a:rPr>
              <a:t>provided</a:t>
            </a:r>
            <a:endParaRPr sz="825" dirty="0">
              <a:latin typeface="Helvetica" panose="020B0604020202020204" pitchFamily="2" charset="0"/>
              <a:cs typeface="Arial Narrow"/>
            </a:endParaRPr>
          </a:p>
          <a:p>
            <a:pPr marL="246715" marR="5238" indent="-236239">
              <a:spcBef>
                <a:spcPts val="866"/>
              </a:spcBef>
              <a:buFont typeface="Arial"/>
              <a:buChar char="•"/>
              <a:tabLst>
                <a:tab pos="246715" algn="l"/>
                <a:tab pos="247239" algn="l"/>
              </a:tabLst>
            </a:pPr>
            <a:r>
              <a:rPr sz="825" b="1" dirty="0">
                <a:latin typeface="Helvetica" panose="020B0604020202020204" pitchFamily="2" charset="0"/>
                <a:cs typeface="Arial Narrow"/>
              </a:rPr>
              <a:t>VGM </a:t>
            </a:r>
            <a:r>
              <a:rPr sz="825" b="1" spc="-4" dirty="0">
                <a:latin typeface="Helvetica" panose="020B0604020202020204" pitchFamily="2" charset="0"/>
                <a:cs typeface="Arial Narrow"/>
              </a:rPr>
              <a:t>information </a:t>
            </a:r>
            <a:r>
              <a:rPr sz="825" b="1" dirty="0">
                <a:latin typeface="Helvetica" panose="020B0604020202020204" pitchFamily="2" charset="0"/>
                <a:cs typeface="Arial Narrow"/>
              </a:rPr>
              <a:t>when a </a:t>
            </a:r>
            <a:r>
              <a:rPr sz="825" b="1" spc="-4" dirty="0">
                <a:latin typeface="Helvetica" panose="020B0604020202020204" pitchFamily="2" charset="0"/>
                <a:cs typeface="Arial Narrow"/>
              </a:rPr>
              <a:t>terminal  operator </a:t>
            </a:r>
            <a:r>
              <a:rPr sz="825" b="1" dirty="0">
                <a:latin typeface="Helvetica" panose="020B0604020202020204" pitchFamily="2" charset="0"/>
                <a:cs typeface="Arial Narrow"/>
              </a:rPr>
              <a:t>weighs a </a:t>
            </a:r>
            <a:r>
              <a:rPr sz="825" b="1" spc="-4" dirty="0">
                <a:latin typeface="Helvetica" panose="020B0604020202020204" pitchFamily="2" charset="0"/>
                <a:cs typeface="Arial Narrow"/>
              </a:rPr>
              <a:t>packed  </a:t>
            </a:r>
            <a:r>
              <a:rPr sz="825" b="1" dirty="0">
                <a:latin typeface="Helvetica" panose="020B0604020202020204" pitchFamily="2" charset="0"/>
                <a:cs typeface="Arial Narrow"/>
              </a:rPr>
              <a:t>container on </a:t>
            </a:r>
            <a:r>
              <a:rPr sz="825" b="1" spc="-4" dirty="0">
                <a:latin typeface="Helvetica" panose="020B0604020202020204" pitchFamily="2" charset="0"/>
                <a:cs typeface="Arial Narrow"/>
              </a:rPr>
              <a:t>behalf </a:t>
            </a:r>
            <a:r>
              <a:rPr sz="825" b="1" dirty="0">
                <a:latin typeface="Helvetica" panose="020B0604020202020204" pitchFamily="2" charset="0"/>
                <a:cs typeface="Arial Narrow"/>
              </a:rPr>
              <a:t>of the</a:t>
            </a:r>
            <a:r>
              <a:rPr sz="825" b="1" spc="-41" dirty="0">
                <a:latin typeface="Helvetica" panose="020B0604020202020204" pitchFamily="2" charset="0"/>
                <a:cs typeface="Arial Narrow"/>
              </a:rPr>
              <a:t> </a:t>
            </a:r>
            <a:r>
              <a:rPr sz="825" b="1" spc="-4" dirty="0">
                <a:latin typeface="Helvetica" panose="020B0604020202020204" pitchFamily="2" charset="0"/>
                <a:cs typeface="Arial Narrow"/>
              </a:rPr>
              <a:t>shipper</a:t>
            </a:r>
            <a:endParaRPr sz="825" dirty="0">
              <a:latin typeface="Helvetica" panose="020B0604020202020204" pitchFamily="2" charset="0"/>
              <a:cs typeface="Arial Narrow"/>
            </a:endParaRPr>
          </a:p>
        </p:txBody>
      </p:sp>
      <p:sp>
        <p:nvSpPr>
          <p:cNvPr id="49" name="object 7"/>
          <p:cNvSpPr txBox="1"/>
          <p:nvPr/>
        </p:nvSpPr>
        <p:spPr>
          <a:xfrm>
            <a:off x="2181259" y="2850504"/>
            <a:ext cx="1401986" cy="214240"/>
          </a:xfrm>
          <a:prstGeom prst="rect">
            <a:avLst/>
          </a:prstGeom>
        </p:spPr>
        <p:txBody>
          <a:bodyPr vert="horz" wrap="square" lIns="0" tIns="11000" rIns="0" bIns="0" rtlCol="0">
            <a:spAutoFit/>
          </a:bodyPr>
          <a:lstStyle/>
          <a:p>
            <a:pPr marL="10476">
              <a:spcBef>
                <a:spcPts val="87"/>
              </a:spcBef>
            </a:pPr>
            <a:r>
              <a:rPr sz="660" b="1" dirty="0">
                <a:latin typeface="Helvetica" panose="020B0604020202020204" pitchFamily="2" charset="0"/>
                <a:cs typeface="Arial Narrow"/>
              </a:rPr>
              <a:t>VGM </a:t>
            </a:r>
            <a:r>
              <a:rPr sz="660" b="1" spc="-4" dirty="0">
                <a:latin typeface="Helvetica" panose="020B0604020202020204" pitchFamily="2" charset="0"/>
                <a:cs typeface="Arial Narrow"/>
              </a:rPr>
              <a:t>information </a:t>
            </a:r>
            <a:r>
              <a:rPr sz="660" b="1" dirty="0">
                <a:latin typeface="Helvetica" panose="020B0604020202020204" pitchFamily="2" charset="0"/>
                <a:cs typeface="Arial Narrow"/>
              </a:rPr>
              <a:t>of the</a:t>
            </a:r>
            <a:r>
              <a:rPr sz="660" b="1" spc="-29" dirty="0">
                <a:latin typeface="Helvetica" panose="020B0604020202020204" pitchFamily="2" charset="0"/>
                <a:cs typeface="Arial Narrow"/>
              </a:rPr>
              <a:t> </a:t>
            </a:r>
            <a:r>
              <a:rPr sz="660" b="1" dirty="0">
                <a:latin typeface="Helvetica" panose="020B0604020202020204" pitchFamily="2" charset="0"/>
                <a:cs typeface="Arial Narrow"/>
              </a:rPr>
              <a:t>containers</a:t>
            </a:r>
            <a:r>
              <a:rPr lang="en-IN" sz="660" b="1" dirty="0">
                <a:latin typeface="Helvetica" panose="020B0604020202020204" pitchFamily="2" charset="0"/>
                <a:cs typeface="Arial Narrow"/>
              </a:rPr>
              <a:t> </a:t>
            </a:r>
            <a:r>
              <a:rPr sz="660" b="1" dirty="0">
                <a:latin typeface="Helvetica" panose="020B0604020202020204" pitchFamily="2" charset="0"/>
                <a:cs typeface="Arial Narrow"/>
              </a:rPr>
              <a:t>that </a:t>
            </a:r>
            <a:r>
              <a:rPr sz="660" b="1" spc="-4" dirty="0">
                <a:latin typeface="Helvetica" panose="020B0604020202020204" pitchFamily="2" charset="0"/>
                <a:cs typeface="Arial Narrow"/>
              </a:rPr>
              <a:t>shippers</a:t>
            </a:r>
            <a:r>
              <a:rPr sz="660" b="1" spc="-58" dirty="0">
                <a:latin typeface="Helvetica" panose="020B0604020202020204" pitchFamily="2" charset="0"/>
                <a:cs typeface="Arial Narrow"/>
              </a:rPr>
              <a:t> </a:t>
            </a:r>
            <a:r>
              <a:rPr sz="660" b="1" dirty="0">
                <a:latin typeface="Helvetica" panose="020B0604020202020204" pitchFamily="2" charset="0"/>
                <a:cs typeface="Arial Narrow"/>
              </a:rPr>
              <a:t>provided</a:t>
            </a:r>
            <a:endParaRPr sz="660" dirty="0">
              <a:latin typeface="Helvetica" panose="020B0604020202020204" pitchFamily="2" charset="0"/>
              <a:cs typeface="Arial Narrow"/>
            </a:endParaRPr>
          </a:p>
        </p:txBody>
      </p:sp>
      <p:sp>
        <p:nvSpPr>
          <p:cNvPr id="50" name="object 8"/>
          <p:cNvSpPr txBox="1"/>
          <p:nvPr/>
        </p:nvSpPr>
        <p:spPr>
          <a:xfrm>
            <a:off x="1085067" y="3893712"/>
            <a:ext cx="2018807" cy="391981"/>
          </a:xfrm>
          <a:prstGeom prst="rect">
            <a:avLst/>
          </a:prstGeom>
        </p:spPr>
        <p:txBody>
          <a:bodyPr vert="horz" wrap="square" lIns="0" tIns="11000" rIns="0" bIns="0" rtlCol="0">
            <a:spAutoFit/>
          </a:bodyPr>
          <a:lstStyle/>
          <a:p>
            <a:pPr marL="10476" marR="4190">
              <a:spcBef>
                <a:spcPts val="87"/>
              </a:spcBef>
            </a:pPr>
            <a:r>
              <a:rPr sz="825" b="1" dirty="0">
                <a:latin typeface="Helvetica" panose="020B0604020202020204" pitchFamily="2" charset="0"/>
                <a:cs typeface="Arial Narrow"/>
              </a:rPr>
              <a:t>Provide VGM </a:t>
            </a:r>
            <a:r>
              <a:rPr sz="825" b="1" spc="-4" dirty="0">
                <a:latin typeface="Helvetica" panose="020B0604020202020204" pitchFamily="2" charset="0"/>
                <a:cs typeface="Arial Narrow"/>
              </a:rPr>
              <a:t>information </a:t>
            </a:r>
            <a:r>
              <a:rPr sz="825" b="1" dirty="0">
                <a:latin typeface="Helvetica" panose="020B0604020202020204" pitchFamily="2" charset="0"/>
                <a:cs typeface="Arial Narrow"/>
              </a:rPr>
              <a:t>of the  container to be loaded to </a:t>
            </a:r>
            <a:r>
              <a:rPr sz="825" b="1" spc="-4" dirty="0">
                <a:latin typeface="Helvetica" panose="020B0604020202020204" pitchFamily="2" charset="0"/>
                <a:cs typeface="Arial Narrow"/>
              </a:rPr>
              <a:t>carrier</a:t>
            </a:r>
            <a:r>
              <a:rPr sz="825" b="1" spc="-54" dirty="0">
                <a:latin typeface="Helvetica" panose="020B0604020202020204" pitchFamily="2" charset="0"/>
                <a:cs typeface="Arial Narrow"/>
              </a:rPr>
              <a:t> </a:t>
            </a:r>
            <a:r>
              <a:rPr sz="825" b="1" dirty="0">
                <a:latin typeface="Helvetica" panose="020B0604020202020204" pitchFamily="2" charset="0"/>
                <a:cs typeface="Arial Narrow"/>
              </a:rPr>
              <a:t>or  </a:t>
            </a:r>
            <a:r>
              <a:rPr sz="825" b="1" spc="-4" dirty="0">
                <a:latin typeface="Helvetica" panose="020B0604020202020204" pitchFamily="2" charset="0"/>
                <a:cs typeface="Arial Narrow"/>
              </a:rPr>
              <a:t>terminal</a:t>
            </a:r>
            <a:r>
              <a:rPr sz="825" b="1" spc="4" dirty="0">
                <a:latin typeface="Helvetica" panose="020B0604020202020204" pitchFamily="2" charset="0"/>
                <a:cs typeface="Arial Narrow"/>
              </a:rPr>
              <a:t> </a:t>
            </a:r>
            <a:r>
              <a:rPr sz="825" b="1" spc="-4" dirty="0">
                <a:latin typeface="Helvetica" panose="020B0604020202020204" pitchFamily="2" charset="0"/>
                <a:cs typeface="Arial Narrow"/>
              </a:rPr>
              <a:t>operator</a:t>
            </a:r>
            <a:endParaRPr sz="825" dirty="0">
              <a:latin typeface="Helvetica" panose="020B0604020202020204" pitchFamily="2" charset="0"/>
              <a:cs typeface="Arial Narrow"/>
            </a:endParaRPr>
          </a:p>
        </p:txBody>
      </p:sp>
      <p:sp>
        <p:nvSpPr>
          <p:cNvPr id="51" name="Down Arrow 50"/>
          <p:cNvSpPr/>
          <p:nvPr/>
        </p:nvSpPr>
        <p:spPr>
          <a:xfrm rot="10800000">
            <a:off x="4187449" y="3565971"/>
            <a:ext cx="497367" cy="50791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a:latin typeface="Helvetica" panose="020B0604020202020204" pitchFamily="2" charset="0"/>
            </a:endParaRPr>
          </a:p>
        </p:txBody>
      </p:sp>
      <p:sp>
        <p:nvSpPr>
          <p:cNvPr id="52" name="Down Arrow 51"/>
          <p:cNvSpPr/>
          <p:nvPr/>
        </p:nvSpPr>
        <p:spPr>
          <a:xfrm rot="16200000">
            <a:off x="4853861" y="3325580"/>
            <a:ext cx="469233" cy="157146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a:latin typeface="Helvetica" panose="020B0604020202020204" pitchFamily="2" charset="0"/>
            </a:endParaRPr>
          </a:p>
        </p:txBody>
      </p:sp>
      <p:sp>
        <p:nvSpPr>
          <p:cNvPr id="53" name="TextBox 52"/>
          <p:cNvSpPr txBox="1"/>
          <p:nvPr/>
        </p:nvSpPr>
        <p:spPr>
          <a:xfrm>
            <a:off x="2472108" y="5349349"/>
            <a:ext cx="2171330" cy="193899"/>
          </a:xfrm>
          <a:prstGeom prst="rect">
            <a:avLst/>
          </a:prstGeom>
          <a:noFill/>
        </p:spPr>
        <p:txBody>
          <a:bodyPr wrap="square" rtlCol="0">
            <a:spAutoFit/>
          </a:bodyPr>
          <a:lstStyle/>
          <a:p>
            <a:r>
              <a:rPr lang="en-IN" sz="660" dirty="0">
                <a:latin typeface="Helvetica" panose="020B0604020202020204" pitchFamily="2" charset="0"/>
                <a:cs typeface="Helvetica" panose="020B0604020202020204" pitchFamily="34" charset="0"/>
              </a:rPr>
              <a:t>Lower risk of data loss/damage</a:t>
            </a:r>
          </a:p>
        </p:txBody>
      </p:sp>
      <p:sp>
        <p:nvSpPr>
          <p:cNvPr id="55" name="TextBox 54"/>
          <p:cNvSpPr txBox="1"/>
          <p:nvPr/>
        </p:nvSpPr>
        <p:spPr>
          <a:xfrm>
            <a:off x="3959067" y="5349349"/>
            <a:ext cx="2137191" cy="193899"/>
          </a:xfrm>
          <a:prstGeom prst="rect">
            <a:avLst/>
          </a:prstGeom>
          <a:noFill/>
        </p:spPr>
        <p:txBody>
          <a:bodyPr wrap="square" rtlCol="0">
            <a:spAutoFit/>
          </a:bodyPr>
          <a:lstStyle/>
          <a:p>
            <a:r>
              <a:rPr lang="en-IN" sz="660" dirty="0">
                <a:latin typeface="Helvetica" panose="020B0604020202020204" pitchFamily="2" charset="0"/>
                <a:cs typeface="Helvetica" panose="020B0604020202020204" pitchFamily="34" charset="0"/>
              </a:rPr>
              <a:t>Increased Security</a:t>
            </a:r>
          </a:p>
        </p:txBody>
      </p:sp>
      <p:sp>
        <p:nvSpPr>
          <p:cNvPr id="56" name="TextBox 55"/>
          <p:cNvSpPr txBox="1"/>
          <p:nvPr/>
        </p:nvSpPr>
        <p:spPr>
          <a:xfrm>
            <a:off x="5027140" y="5349349"/>
            <a:ext cx="1803136" cy="193899"/>
          </a:xfrm>
          <a:prstGeom prst="rect">
            <a:avLst/>
          </a:prstGeom>
          <a:noFill/>
        </p:spPr>
        <p:txBody>
          <a:bodyPr wrap="square" rtlCol="0">
            <a:spAutoFit/>
          </a:bodyPr>
          <a:lstStyle/>
          <a:p>
            <a:r>
              <a:rPr lang="en-IN" sz="660" dirty="0">
                <a:latin typeface="Helvetica" panose="020B0604020202020204" pitchFamily="2" charset="0"/>
                <a:cs typeface="Helvetica" panose="020B0604020202020204" pitchFamily="34" charset="0"/>
              </a:rPr>
              <a:t>Information in advance</a:t>
            </a:r>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142" y="4721404"/>
            <a:ext cx="626134" cy="626134"/>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473" y="4827382"/>
            <a:ext cx="521966" cy="521966"/>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438" y="4761553"/>
            <a:ext cx="574294" cy="574294"/>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3616" y="4827382"/>
            <a:ext cx="568204" cy="568204"/>
          </a:xfrm>
          <a:prstGeom prst="rect">
            <a:avLst/>
          </a:prstGeom>
        </p:spPr>
      </p:pic>
      <p:sp>
        <p:nvSpPr>
          <p:cNvPr id="62" name="object 6"/>
          <p:cNvSpPr txBox="1"/>
          <p:nvPr/>
        </p:nvSpPr>
        <p:spPr>
          <a:xfrm>
            <a:off x="5928709" y="4574313"/>
            <a:ext cx="4820413" cy="495070"/>
          </a:xfrm>
          <a:prstGeom prst="rect">
            <a:avLst/>
          </a:prstGeom>
          <a:solidFill>
            <a:schemeClr val="accent6">
              <a:lumMod val="60000"/>
              <a:lumOff val="40000"/>
            </a:schemeClr>
          </a:solidFill>
        </p:spPr>
        <p:txBody>
          <a:bodyPr vert="horz" wrap="square" lIns="0" tIns="10476" rIns="0" bIns="0" rtlCol="0">
            <a:spAutoFit/>
          </a:bodyPr>
          <a:lstStyle/>
          <a:p>
            <a:pPr marL="10476">
              <a:lnSpc>
                <a:spcPts val="1679"/>
              </a:lnSpc>
            </a:pPr>
            <a:r>
              <a:rPr lang="en-IN" sz="866" spc="-4" dirty="0">
                <a:latin typeface="Helvetica" panose="020B0604020202020204" pitchFamily="2" charset="0"/>
                <a:cs typeface="Arial Narrow"/>
              </a:rPr>
              <a:t>      </a:t>
            </a:r>
            <a:r>
              <a:rPr sz="866" spc="-4" dirty="0">
                <a:latin typeface="Helvetica" panose="020B0604020202020204" pitchFamily="2" charset="0"/>
                <a:cs typeface="Arial Narrow"/>
              </a:rPr>
              <a:t>Loaded container is </a:t>
            </a:r>
            <a:r>
              <a:rPr sz="866" dirty="0">
                <a:latin typeface="Helvetica" panose="020B0604020202020204" pitchFamily="2" charset="0"/>
                <a:cs typeface="Arial Narrow"/>
              </a:rPr>
              <a:t>weighed </a:t>
            </a:r>
            <a:r>
              <a:rPr sz="866" spc="-4" dirty="0">
                <a:latin typeface="Helvetica" panose="020B0604020202020204" pitchFamily="2" charset="0"/>
                <a:cs typeface="Arial Narrow"/>
              </a:rPr>
              <a:t>to</a:t>
            </a:r>
            <a:r>
              <a:rPr sz="866" spc="-49" dirty="0">
                <a:latin typeface="Helvetica" panose="020B0604020202020204" pitchFamily="2" charset="0"/>
                <a:cs typeface="Arial Narrow"/>
              </a:rPr>
              <a:t> </a:t>
            </a:r>
            <a:r>
              <a:rPr sz="866" spc="-4" dirty="0">
                <a:latin typeface="Helvetica" panose="020B0604020202020204" pitchFamily="2" charset="0"/>
                <a:cs typeface="Arial Narrow"/>
              </a:rPr>
              <a:t>gain</a:t>
            </a:r>
            <a:r>
              <a:rPr lang="en-IN" sz="866" spc="-4" dirty="0">
                <a:latin typeface="Helvetica" panose="020B0604020202020204" pitchFamily="2" charset="0"/>
                <a:cs typeface="Arial Narrow"/>
              </a:rPr>
              <a:t> </a:t>
            </a:r>
            <a:r>
              <a:rPr sz="866" dirty="0">
                <a:latin typeface="Helvetica" panose="020B0604020202020204" pitchFamily="2" charset="0"/>
                <a:cs typeface="Arial Narrow"/>
              </a:rPr>
              <a:t>VGM.</a:t>
            </a:r>
          </a:p>
          <a:p>
            <a:pPr marL="10476" marR="101619"/>
            <a:r>
              <a:rPr lang="en-IN" sz="866" spc="-4" dirty="0">
                <a:latin typeface="Helvetica" panose="020B0604020202020204" pitchFamily="2" charset="0"/>
                <a:cs typeface="Arial Narrow"/>
              </a:rPr>
              <a:t>      </a:t>
            </a:r>
            <a:r>
              <a:rPr sz="866" spc="-4" dirty="0">
                <a:latin typeface="Helvetica" panose="020B0604020202020204" pitchFamily="2" charset="0"/>
                <a:cs typeface="Arial Narrow"/>
              </a:rPr>
              <a:t>Information is electronically sent to  Shipping Lines and </a:t>
            </a:r>
            <a:r>
              <a:rPr sz="866" spc="-21" dirty="0">
                <a:latin typeface="Helvetica" panose="020B0604020202020204" pitchFamily="2" charset="0"/>
                <a:cs typeface="Arial Narrow"/>
              </a:rPr>
              <a:t>Terminal  </a:t>
            </a:r>
            <a:r>
              <a:rPr sz="866" spc="-4" dirty="0">
                <a:latin typeface="Helvetica" panose="020B0604020202020204" pitchFamily="2" charset="0"/>
                <a:cs typeface="Arial Narrow"/>
              </a:rPr>
              <a:t>Operators</a:t>
            </a:r>
            <a:endParaRPr lang="en-IN" sz="866" spc="-4" dirty="0">
              <a:latin typeface="Helvetica" panose="020B0604020202020204" pitchFamily="2" charset="0"/>
              <a:cs typeface="Arial Narrow"/>
            </a:endParaRPr>
          </a:p>
          <a:p>
            <a:pPr marL="10476" marR="101619"/>
            <a:endParaRPr sz="866" dirty="0">
              <a:latin typeface="Helvetica" panose="020B0604020202020204" pitchFamily="2" charset="0"/>
              <a:cs typeface="Arial Narrow"/>
            </a:endParaRPr>
          </a:p>
        </p:txBody>
      </p:sp>
      <p:sp>
        <p:nvSpPr>
          <p:cNvPr id="63" name="TextBox 62"/>
          <p:cNvSpPr txBox="1"/>
          <p:nvPr/>
        </p:nvSpPr>
        <p:spPr>
          <a:xfrm>
            <a:off x="1143301" y="5335848"/>
            <a:ext cx="2067741" cy="193899"/>
          </a:xfrm>
          <a:prstGeom prst="rect">
            <a:avLst/>
          </a:prstGeom>
          <a:noFill/>
        </p:spPr>
        <p:txBody>
          <a:bodyPr wrap="square" rtlCol="0">
            <a:spAutoFit/>
          </a:bodyPr>
          <a:lstStyle/>
          <a:p>
            <a:r>
              <a:rPr lang="en-IN" sz="660" dirty="0">
                <a:latin typeface="Helvetica" panose="020B0604020202020204" pitchFamily="2" charset="0"/>
                <a:cs typeface="Helvetica" panose="020B0604020202020204" pitchFamily="34" charset="0"/>
              </a:rPr>
              <a:t>Faster &amp; Simpler workflow	</a:t>
            </a:r>
          </a:p>
        </p:txBody>
      </p:sp>
      <p:sp>
        <p:nvSpPr>
          <p:cNvPr id="54" name="Content Placeholder 1"/>
          <p:cNvSpPr>
            <a:spLocks noGrp="1"/>
          </p:cNvSpPr>
          <p:nvPr>
            <p:ph sz="quarter" idx="14"/>
          </p:nvPr>
        </p:nvSpPr>
        <p:spPr>
          <a:xfrm>
            <a:off x="3362365" y="95953"/>
            <a:ext cx="8381205" cy="550168"/>
          </a:xfrm>
        </p:spPr>
        <p:txBody>
          <a:bodyPr/>
          <a:lstStyle/>
          <a:p>
            <a:r>
              <a:rPr lang="en-US" dirty="0" err="1" smtClean="0"/>
              <a:t>eVGM</a:t>
            </a:r>
            <a:r>
              <a:rPr lang="en-US" dirty="0" smtClean="0"/>
              <a:t>-Process </a:t>
            </a:r>
            <a:r>
              <a:rPr lang="en-US" dirty="0"/>
              <a:t>Flow</a:t>
            </a:r>
          </a:p>
        </p:txBody>
      </p:sp>
      <p:pic>
        <p:nvPicPr>
          <p:cNvPr id="60" name="Picture 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3299" y="1396510"/>
            <a:ext cx="397762" cy="397762"/>
          </a:xfrm>
          <a:prstGeom prst="rect">
            <a:avLst/>
          </a:prstGeom>
        </p:spPr>
      </p:pic>
      <p:pic>
        <p:nvPicPr>
          <p:cNvPr id="2" name="Picture 1"/>
          <p:cNvPicPr>
            <a:picLocks noChangeAspect="1"/>
          </p:cNvPicPr>
          <p:nvPr/>
        </p:nvPicPr>
        <p:blipFill rotWithShape="1">
          <a:blip r:embed="rId7"/>
          <a:srcRect l="38872" t="25000" r="40044" b="38541"/>
          <a:stretch/>
        </p:blipFill>
        <p:spPr>
          <a:xfrm>
            <a:off x="9992924" y="1283188"/>
            <a:ext cx="556613" cy="541152"/>
          </a:xfrm>
          <a:prstGeom prst="rect">
            <a:avLst/>
          </a:prstGeom>
        </p:spPr>
      </p:pic>
      <p:pic>
        <p:nvPicPr>
          <p:cNvPr id="64" name="Picture 6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35518" y="2625544"/>
            <a:ext cx="521424" cy="521424"/>
          </a:xfrm>
          <a:prstGeom prst="rect">
            <a:avLst/>
          </a:prstGeom>
        </p:spPr>
      </p:pic>
      <p:pic>
        <p:nvPicPr>
          <p:cNvPr id="65" name="Picture 64"/>
          <p:cNvPicPr>
            <a:picLocks noChangeAspect="1"/>
          </p:cNvPicPr>
          <p:nvPr/>
        </p:nvPicPr>
        <p:blipFill rotWithShape="1">
          <a:blip r:embed="rId7"/>
          <a:srcRect l="38872" t="25000" r="40044" b="38541"/>
          <a:stretch/>
        </p:blipFill>
        <p:spPr>
          <a:xfrm>
            <a:off x="9859663" y="3675494"/>
            <a:ext cx="556613" cy="541152"/>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3644" y="3652040"/>
            <a:ext cx="521123" cy="521123"/>
          </a:xfrm>
          <a:prstGeom prst="rect">
            <a:avLst/>
          </a:prstGeom>
        </p:spPr>
      </p:pic>
      <p:pic>
        <p:nvPicPr>
          <p:cNvPr id="66" name="Picture 6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1326" y="2542788"/>
            <a:ext cx="385242" cy="385242"/>
          </a:xfrm>
          <a:prstGeom prst="rect">
            <a:avLst/>
          </a:prstGeom>
        </p:spPr>
      </p:pic>
      <p:pic>
        <p:nvPicPr>
          <p:cNvPr id="67" name="Picture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05651" y="1306242"/>
            <a:ext cx="500699" cy="500699"/>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32062" y="3858638"/>
            <a:ext cx="436511" cy="436511"/>
          </a:xfrm>
          <a:prstGeom prst="rect">
            <a:avLst/>
          </a:prstGeom>
        </p:spPr>
      </p:pic>
      <p:pic>
        <p:nvPicPr>
          <p:cNvPr id="68" name="Picture 6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03978" y="1750709"/>
            <a:ext cx="521424" cy="521424"/>
          </a:xfrm>
          <a:prstGeom prst="rect">
            <a:avLst/>
          </a:prstGeom>
        </p:spPr>
      </p:pic>
      <p:pic>
        <p:nvPicPr>
          <p:cNvPr id="69" name="Picture 6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4044" y="2865842"/>
            <a:ext cx="397762" cy="397762"/>
          </a:xfrm>
          <a:prstGeom prst="rect">
            <a:avLst/>
          </a:prstGeom>
        </p:spPr>
      </p:pic>
      <p:pic>
        <p:nvPicPr>
          <p:cNvPr id="70" name="Picture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2748" y="3851752"/>
            <a:ext cx="521123" cy="521123"/>
          </a:xfrm>
          <a:prstGeom prst="rect">
            <a:avLst/>
          </a:prstGeom>
        </p:spPr>
      </p:pic>
      <p:cxnSp>
        <p:nvCxnSpPr>
          <p:cNvPr id="73" name="Straight Arrow Connector 72"/>
          <p:cNvCxnSpPr/>
          <p:nvPr/>
        </p:nvCxnSpPr>
        <p:spPr>
          <a:xfrm flipV="1">
            <a:off x="2181259" y="2093606"/>
            <a:ext cx="1150552" cy="644745"/>
          </a:xfrm>
          <a:prstGeom prst="straightConnector1">
            <a:avLst/>
          </a:prstGeom>
          <a:ln w="19050">
            <a:solidFill>
              <a:schemeClr val="tx1">
                <a:lumMod val="50000"/>
                <a:lumOff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138046" y="3356020"/>
            <a:ext cx="1256674" cy="624282"/>
          </a:xfrm>
          <a:prstGeom prst="straightConnector1">
            <a:avLst/>
          </a:prstGeom>
          <a:ln w="19050">
            <a:solidFill>
              <a:schemeClr val="tx1">
                <a:lumMod val="50000"/>
                <a:lumOff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object 19"/>
          <p:cNvSpPr txBox="1"/>
          <p:nvPr/>
        </p:nvSpPr>
        <p:spPr>
          <a:xfrm>
            <a:off x="3385159" y="2166006"/>
            <a:ext cx="893953" cy="150697"/>
          </a:xfrm>
          <a:prstGeom prst="rect">
            <a:avLst/>
          </a:prstGeom>
        </p:spPr>
        <p:txBody>
          <a:bodyPr vert="horz" wrap="square" lIns="0" tIns="11000" rIns="0" bIns="0" rtlCol="0">
            <a:spAutoFit/>
          </a:bodyPr>
          <a:lstStyle/>
          <a:p>
            <a:pPr marL="86953" marR="4190" indent="-77000">
              <a:spcBef>
                <a:spcPts val="87"/>
              </a:spcBef>
            </a:pPr>
            <a:r>
              <a:rPr lang="en-IN" sz="907" dirty="0">
                <a:latin typeface="Helvetica" panose="020B0604020202020204" pitchFamily="2" charset="0"/>
                <a:cs typeface="Arial Narrow"/>
              </a:rPr>
              <a:t>Vessel operator</a:t>
            </a:r>
            <a:endParaRPr sz="907" dirty="0">
              <a:latin typeface="Helvetica" panose="020B0604020202020204" pitchFamily="2" charset="0"/>
              <a:cs typeface="Arial Narrow"/>
            </a:endParaRPr>
          </a:p>
        </p:txBody>
      </p:sp>
      <p:sp>
        <p:nvSpPr>
          <p:cNvPr id="76" name="object 19"/>
          <p:cNvSpPr txBox="1"/>
          <p:nvPr/>
        </p:nvSpPr>
        <p:spPr>
          <a:xfrm>
            <a:off x="1270698" y="3350101"/>
            <a:ext cx="893953" cy="150697"/>
          </a:xfrm>
          <a:prstGeom prst="rect">
            <a:avLst/>
          </a:prstGeom>
        </p:spPr>
        <p:txBody>
          <a:bodyPr vert="horz" wrap="square" lIns="0" tIns="11000" rIns="0" bIns="0" rtlCol="0">
            <a:spAutoFit/>
          </a:bodyPr>
          <a:lstStyle/>
          <a:p>
            <a:pPr marL="86953" marR="4190" indent="-77000" algn="ctr">
              <a:spcBef>
                <a:spcPts val="87"/>
              </a:spcBef>
            </a:pPr>
            <a:r>
              <a:rPr lang="en-IN" sz="907" dirty="0">
                <a:latin typeface="Helvetica" panose="020B0604020202020204" pitchFamily="2" charset="0"/>
                <a:cs typeface="Arial Narrow"/>
              </a:rPr>
              <a:t>Shipper</a:t>
            </a:r>
            <a:endParaRPr sz="907" dirty="0">
              <a:latin typeface="Helvetica" panose="020B0604020202020204" pitchFamily="2" charset="0"/>
              <a:cs typeface="Arial Narrow"/>
            </a:endParaRPr>
          </a:p>
        </p:txBody>
      </p:sp>
      <p:cxnSp>
        <p:nvCxnSpPr>
          <p:cNvPr id="77" name="Straight Arrow Connector 76"/>
          <p:cNvCxnSpPr/>
          <p:nvPr/>
        </p:nvCxnSpPr>
        <p:spPr>
          <a:xfrm flipH="1" flipV="1">
            <a:off x="3694428" y="2696360"/>
            <a:ext cx="7088" cy="884817"/>
          </a:xfrm>
          <a:prstGeom prst="straightConnector1">
            <a:avLst/>
          </a:prstGeom>
          <a:ln w="19050">
            <a:solidFill>
              <a:schemeClr val="tx1">
                <a:lumMod val="50000"/>
                <a:lumOff val="50000"/>
              </a:schemeClr>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835199" y="2681155"/>
            <a:ext cx="7088" cy="884817"/>
          </a:xfrm>
          <a:prstGeom prst="straightConnector1">
            <a:avLst/>
          </a:prstGeom>
          <a:ln w="19050">
            <a:solidFill>
              <a:schemeClr val="tx1">
                <a:lumMod val="50000"/>
                <a:lumOff val="50000"/>
              </a:schemeClr>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384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660" y="2320138"/>
            <a:ext cx="5782987" cy="2342865"/>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6">
              <a:latin typeface="Helvetica" panose="020B0604020202020204" pitchFamily="34" charset="0"/>
              <a:cs typeface="Helvetica" panose="020B0604020202020204" pitchFamily="34" charset="0"/>
            </a:endParaRPr>
          </a:p>
        </p:txBody>
      </p:sp>
      <p:sp>
        <p:nvSpPr>
          <p:cNvPr id="4" name="Text Placeholder 1"/>
          <p:cNvSpPr txBox="1">
            <a:spLocks/>
          </p:cNvSpPr>
          <p:nvPr/>
        </p:nvSpPr>
        <p:spPr>
          <a:xfrm>
            <a:off x="77787" y="795163"/>
            <a:ext cx="10693263" cy="1123735"/>
          </a:xfrm>
          <a:prstGeom prst="rect">
            <a:avLst/>
          </a:prstGeom>
          <a:solidFill>
            <a:srgbClr val="00B0F0"/>
          </a:solidFill>
        </p:spPr>
        <p:txBody>
          <a:bodyPr/>
          <a:lstStyle>
            <a:lvl1pPr marL="318370" indent="-318370" algn="l" defTabSz="848986"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02" indent="-265309" algn="l" defTabSz="84898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33" indent="-212247" algn="l" defTabSz="84898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2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91021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IN" sz="1800" dirty="0" err="1">
                <a:solidFill>
                  <a:schemeClr val="bg1"/>
                </a:solidFill>
                <a:latin typeface="Arial Narrow" panose="020B0606020202030204" pitchFamily="34" charset="0"/>
                <a:cs typeface="Helvetica" panose="020B0604020202020204" pitchFamily="34" charset="0"/>
              </a:rPr>
              <a:t>ePhyto</a:t>
            </a:r>
            <a:r>
              <a:rPr lang="en-IN" sz="1800" dirty="0">
                <a:solidFill>
                  <a:schemeClr val="bg1"/>
                </a:solidFill>
                <a:latin typeface="Arial Narrow" panose="020B0606020202030204" pitchFamily="34" charset="0"/>
                <a:cs typeface="Helvetica" panose="020B0604020202020204" pitchFamily="34" charset="0"/>
              </a:rPr>
              <a:t> is short for “electronic </a:t>
            </a:r>
            <a:r>
              <a:rPr lang="en-IN" sz="1800" dirty="0" err="1">
                <a:solidFill>
                  <a:schemeClr val="bg1"/>
                </a:solidFill>
                <a:latin typeface="Arial Narrow" panose="020B0606020202030204" pitchFamily="34" charset="0"/>
                <a:cs typeface="Helvetica" panose="020B0604020202020204" pitchFamily="34" charset="0"/>
              </a:rPr>
              <a:t>phytosanitary</a:t>
            </a:r>
            <a:r>
              <a:rPr lang="en-IN" sz="1800" dirty="0">
                <a:solidFill>
                  <a:schemeClr val="bg1"/>
                </a:solidFill>
                <a:latin typeface="Arial Narrow" panose="020B0606020202030204" pitchFamily="34" charset="0"/>
                <a:cs typeface="Helvetica" panose="020B0604020202020204" pitchFamily="34" charset="0"/>
              </a:rPr>
              <a:t> certificate”. </a:t>
            </a:r>
            <a:r>
              <a:rPr lang="en-IN" sz="1800" dirty="0" err="1">
                <a:solidFill>
                  <a:schemeClr val="bg1"/>
                </a:solidFill>
                <a:latin typeface="Arial Narrow" panose="020B0606020202030204" pitchFamily="34" charset="0"/>
                <a:cs typeface="Helvetica" panose="020B0604020202020204" pitchFamily="34" charset="0"/>
              </a:rPr>
              <a:t>ePhyto</a:t>
            </a:r>
            <a:r>
              <a:rPr lang="en-IN" sz="1800" dirty="0">
                <a:solidFill>
                  <a:schemeClr val="bg1"/>
                </a:solidFill>
                <a:latin typeface="Arial Narrow" panose="020B0606020202030204" pitchFamily="34" charset="0"/>
                <a:cs typeface="Helvetica" panose="020B0604020202020204" pitchFamily="34" charset="0"/>
              </a:rPr>
              <a:t> is the electronic equivalent of a paper </a:t>
            </a:r>
            <a:r>
              <a:rPr lang="en-IN" sz="1800" dirty="0" err="1">
                <a:solidFill>
                  <a:schemeClr val="bg1"/>
                </a:solidFill>
                <a:latin typeface="Arial Narrow" panose="020B0606020202030204" pitchFamily="34" charset="0"/>
                <a:cs typeface="Helvetica" panose="020B0604020202020204" pitchFamily="34" charset="0"/>
              </a:rPr>
              <a:t>phytosanitary</a:t>
            </a:r>
            <a:r>
              <a:rPr lang="en-IN" sz="1800" dirty="0">
                <a:solidFill>
                  <a:schemeClr val="bg1"/>
                </a:solidFill>
                <a:latin typeface="Arial Narrow" panose="020B0606020202030204" pitchFamily="34" charset="0"/>
                <a:cs typeface="Helvetica" panose="020B0604020202020204" pitchFamily="34" charset="0"/>
              </a:rPr>
              <a:t> certificate. The National Plat Protection Organisation(NPPO) of exporting countries issue </a:t>
            </a:r>
            <a:r>
              <a:rPr lang="en-IN" sz="1800" dirty="0" err="1">
                <a:solidFill>
                  <a:schemeClr val="bg1"/>
                </a:solidFill>
                <a:latin typeface="Arial Narrow" panose="020B0606020202030204" pitchFamily="34" charset="0"/>
                <a:cs typeface="Helvetica" panose="020B0604020202020204" pitchFamily="34" charset="0"/>
              </a:rPr>
              <a:t>phytosanitary</a:t>
            </a:r>
            <a:r>
              <a:rPr lang="en-IN" sz="1800" dirty="0">
                <a:solidFill>
                  <a:schemeClr val="bg1"/>
                </a:solidFill>
                <a:latin typeface="Arial Narrow" panose="020B0606020202030204" pitchFamily="34" charset="0"/>
                <a:cs typeface="Helvetica" panose="020B0604020202020204" pitchFamily="34" charset="0"/>
              </a:rPr>
              <a:t> certificates  which need to be directly made available for the NPPO of the importing country.  </a:t>
            </a:r>
            <a:r>
              <a:rPr lang="en-IN" sz="1800" dirty="0" err="1">
                <a:solidFill>
                  <a:schemeClr val="bg1"/>
                </a:solidFill>
                <a:latin typeface="Arial Narrow" panose="020B0606020202030204" pitchFamily="34" charset="0"/>
                <a:cs typeface="Helvetica" panose="020B0604020202020204" pitchFamily="34" charset="0"/>
              </a:rPr>
              <a:t>ePhyto</a:t>
            </a:r>
            <a:r>
              <a:rPr lang="en-IN" sz="1800" dirty="0">
                <a:solidFill>
                  <a:schemeClr val="bg1"/>
                </a:solidFill>
                <a:latin typeface="Arial Narrow" panose="020B0606020202030204" pitchFamily="34" charset="0"/>
                <a:cs typeface="Helvetica" panose="020B0604020202020204" pitchFamily="34" charset="0"/>
              </a:rPr>
              <a:t> is produced, transmitted and received in XML.</a:t>
            </a:r>
          </a:p>
        </p:txBody>
      </p:sp>
      <p:sp>
        <p:nvSpPr>
          <p:cNvPr id="6" name="TextBox 5"/>
          <p:cNvSpPr txBox="1"/>
          <p:nvPr/>
        </p:nvSpPr>
        <p:spPr>
          <a:xfrm>
            <a:off x="1942239" y="5508045"/>
            <a:ext cx="2067741" cy="219291"/>
          </a:xfrm>
          <a:prstGeom prst="rect">
            <a:avLst/>
          </a:prstGeom>
          <a:noFill/>
        </p:spPr>
        <p:txBody>
          <a:bodyPr wrap="square" rtlCol="0">
            <a:spAutoFit/>
          </a:bodyPr>
          <a:lstStyle/>
          <a:p>
            <a:r>
              <a:rPr lang="en-IN" sz="825" dirty="0">
                <a:latin typeface="Helvetica" panose="020B0604020202020204" pitchFamily="34" charset="0"/>
                <a:cs typeface="Helvetica" panose="020B0604020202020204" pitchFamily="34" charset="0"/>
              </a:rPr>
              <a:t>Faster &amp; Simpler workflow	</a:t>
            </a:r>
          </a:p>
        </p:txBody>
      </p:sp>
      <p:sp>
        <p:nvSpPr>
          <p:cNvPr id="7" name="TextBox 6"/>
          <p:cNvSpPr txBox="1"/>
          <p:nvPr/>
        </p:nvSpPr>
        <p:spPr>
          <a:xfrm>
            <a:off x="3498993" y="5508045"/>
            <a:ext cx="2171330" cy="219291"/>
          </a:xfrm>
          <a:prstGeom prst="rect">
            <a:avLst/>
          </a:prstGeom>
          <a:noFill/>
        </p:spPr>
        <p:txBody>
          <a:bodyPr wrap="square" rtlCol="0">
            <a:spAutoFit/>
          </a:bodyPr>
          <a:lstStyle/>
          <a:p>
            <a:r>
              <a:rPr lang="en-IN" sz="825" dirty="0">
                <a:latin typeface="Helvetica" panose="020B0604020202020204" pitchFamily="34" charset="0"/>
                <a:cs typeface="Helvetica" panose="020B0604020202020204" pitchFamily="34" charset="0"/>
              </a:rPr>
              <a:t>Lower risk of data loss/damage</a:t>
            </a:r>
          </a:p>
        </p:txBody>
      </p:sp>
      <p:sp>
        <p:nvSpPr>
          <p:cNvPr id="8" name="TextBox 7"/>
          <p:cNvSpPr txBox="1"/>
          <p:nvPr/>
        </p:nvSpPr>
        <p:spPr>
          <a:xfrm>
            <a:off x="6990434" y="5508045"/>
            <a:ext cx="1167388" cy="219291"/>
          </a:xfrm>
          <a:prstGeom prst="rect">
            <a:avLst/>
          </a:prstGeom>
          <a:noFill/>
        </p:spPr>
        <p:txBody>
          <a:bodyPr wrap="square" rtlCol="0">
            <a:spAutoFit/>
          </a:bodyPr>
          <a:lstStyle/>
          <a:p>
            <a:r>
              <a:rPr lang="en-IN" sz="825" dirty="0">
                <a:latin typeface="Helvetica" panose="020B0604020202020204" pitchFamily="34" charset="0"/>
                <a:cs typeface="Helvetica" panose="020B0604020202020204" pitchFamily="34" charset="0"/>
              </a:rPr>
              <a:t>Time &amp; cost saving</a:t>
            </a:r>
          </a:p>
        </p:txBody>
      </p:sp>
      <p:sp>
        <p:nvSpPr>
          <p:cNvPr id="9" name="TextBox 8"/>
          <p:cNvSpPr txBox="1"/>
          <p:nvPr/>
        </p:nvSpPr>
        <p:spPr>
          <a:xfrm>
            <a:off x="5509043" y="5508045"/>
            <a:ext cx="2137191" cy="219291"/>
          </a:xfrm>
          <a:prstGeom prst="rect">
            <a:avLst/>
          </a:prstGeom>
          <a:noFill/>
        </p:spPr>
        <p:txBody>
          <a:bodyPr wrap="square" rtlCol="0">
            <a:spAutoFit/>
          </a:bodyPr>
          <a:lstStyle/>
          <a:p>
            <a:r>
              <a:rPr lang="en-IN" sz="825" dirty="0">
                <a:latin typeface="Helvetica" panose="020B0604020202020204" pitchFamily="34" charset="0"/>
                <a:cs typeface="Helvetica" panose="020B0604020202020204" pitchFamily="34" charset="0"/>
              </a:rPr>
              <a:t>Increased Security</a:t>
            </a:r>
          </a:p>
        </p:txBody>
      </p:sp>
      <p:sp>
        <p:nvSpPr>
          <p:cNvPr id="10" name="TextBox 9"/>
          <p:cNvSpPr txBox="1"/>
          <p:nvPr/>
        </p:nvSpPr>
        <p:spPr>
          <a:xfrm>
            <a:off x="8570618" y="5508045"/>
            <a:ext cx="1803136" cy="219291"/>
          </a:xfrm>
          <a:prstGeom prst="rect">
            <a:avLst/>
          </a:prstGeom>
          <a:noFill/>
        </p:spPr>
        <p:txBody>
          <a:bodyPr wrap="square" rtlCol="0">
            <a:spAutoFit/>
          </a:bodyPr>
          <a:lstStyle/>
          <a:p>
            <a:r>
              <a:rPr lang="en-IN" sz="825" dirty="0">
                <a:latin typeface="Helvetica" panose="020B0604020202020204" pitchFamily="34" charset="0"/>
                <a:cs typeface="Helvetica" panose="020B0604020202020204" pitchFamily="34" charset="0"/>
              </a:rPr>
              <a:t>Information in advance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8525" y="4880101"/>
            <a:ext cx="626134" cy="6261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732" y="4986078"/>
            <a:ext cx="521966" cy="52196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5306" y="4920250"/>
            <a:ext cx="574294" cy="57429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2167" y="4961639"/>
            <a:ext cx="523921" cy="5239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345" y="4938031"/>
            <a:ext cx="568204" cy="568204"/>
          </a:xfrm>
          <a:prstGeom prst="rect">
            <a:avLst/>
          </a:prstGeom>
        </p:spPr>
      </p:pic>
      <p:sp>
        <p:nvSpPr>
          <p:cNvPr id="16" name="TextBox 15"/>
          <p:cNvSpPr txBox="1"/>
          <p:nvPr/>
        </p:nvSpPr>
        <p:spPr>
          <a:xfrm>
            <a:off x="4812283" y="2021278"/>
            <a:ext cx="2067741" cy="219291"/>
          </a:xfrm>
          <a:prstGeom prst="rect">
            <a:avLst/>
          </a:prstGeom>
          <a:noFill/>
        </p:spPr>
        <p:txBody>
          <a:bodyPr wrap="square" rtlCol="0">
            <a:spAutoFit/>
          </a:bodyPr>
          <a:lstStyle/>
          <a:p>
            <a:pPr algn="ctr"/>
            <a:r>
              <a:rPr lang="en-IN" sz="825" b="1" dirty="0">
                <a:latin typeface="Helvetica" panose="020B0604020202020204" pitchFamily="34" charset="0"/>
                <a:cs typeface="Helvetica" panose="020B0604020202020204" pitchFamily="34" charset="0"/>
              </a:rPr>
              <a:t>E-</a:t>
            </a:r>
            <a:r>
              <a:rPr lang="en-IN" sz="825" b="1" dirty="0" err="1">
                <a:latin typeface="Helvetica" panose="020B0604020202020204" pitchFamily="34" charset="0"/>
                <a:cs typeface="Helvetica" panose="020B0604020202020204" pitchFamily="34" charset="0"/>
              </a:rPr>
              <a:t>Phyto</a:t>
            </a:r>
            <a:r>
              <a:rPr lang="en-IN" sz="825" b="1" dirty="0">
                <a:latin typeface="Helvetica" panose="020B0604020202020204" pitchFamily="34" charset="0"/>
                <a:cs typeface="Helvetica" panose="020B0604020202020204" pitchFamily="34" charset="0"/>
              </a:rPr>
              <a:t> flowchart</a:t>
            </a:r>
          </a:p>
        </p:txBody>
      </p:sp>
      <p:sp>
        <p:nvSpPr>
          <p:cNvPr id="17" name="TextBox 16"/>
          <p:cNvSpPr txBox="1"/>
          <p:nvPr/>
        </p:nvSpPr>
        <p:spPr>
          <a:xfrm>
            <a:off x="4735131" y="2543097"/>
            <a:ext cx="2067741" cy="206531"/>
          </a:xfrm>
          <a:prstGeom prst="rect">
            <a:avLst/>
          </a:prstGeom>
          <a:noFill/>
        </p:spPr>
        <p:txBody>
          <a:bodyPr wrap="square" rtlCol="0">
            <a:spAutoFit/>
          </a:bodyPr>
          <a:lstStyle/>
          <a:p>
            <a:pPr lvl="1" algn="ctr"/>
            <a:r>
              <a:rPr lang="en-IN" sz="742" dirty="0">
                <a:latin typeface="Helvetica" panose="020B0604020202020204" pitchFamily="34" charset="0"/>
                <a:cs typeface="Helvetica" panose="020B0604020202020204" pitchFamily="34" charset="0"/>
              </a:rPr>
              <a:t>XML data transmitting</a:t>
            </a:r>
          </a:p>
        </p:txBody>
      </p:sp>
      <p:sp>
        <p:nvSpPr>
          <p:cNvPr id="18" name="TextBox 17"/>
          <p:cNvSpPr txBox="1"/>
          <p:nvPr/>
        </p:nvSpPr>
        <p:spPr>
          <a:xfrm>
            <a:off x="4731437" y="2995349"/>
            <a:ext cx="2067741" cy="206531"/>
          </a:xfrm>
          <a:prstGeom prst="rect">
            <a:avLst/>
          </a:prstGeom>
          <a:noFill/>
        </p:spPr>
        <p:txBody>
          <a:bodyPr wrap="square" rtlCol="0">
            <a:spAutoFit/>
          </a:bodyPr>
          <a:lstStyle/>
          <a:p>
            <a:pPr lvl="1" algn="ctr"/>
            <a:r>
              <a:rPr lang="en-IN" sz="742" dirty="0">
                <a:latin typeface="Helvetica" panose="020B0604020202020204" pitchFamily="34" charset="0"/>
                <a:cs typeface="Helvetica" panose="020B0604020202020204" pitchFamily="34" charset="0"/>
              </a:rPr>
              <a:t>Feedback if any</a:t>
            </a:r>
          </a:p>
        </p:txBody>
      </p:sp>
      <p:sp>
        <p:nvSpPr>
          <p:cNvPr id="19" name="TextBox 18"/>
          <p:cNvSpPr txBox="1"/>
          <p:nvPr/>
        </p:nvSpPr>
        <p:spPr>
          <a:xfrm>
            <a:off x="2465123" y="2981416"/>
            <a:ext cx="2067741" cy="206531"/>
          </a:xfrm>
          <a:prstGeom prst="rect">
            <a:avLst/>
          </a:prstGeom>
          <a:noFill/>
        </p:spPr>
        <p:txBody>
          <a:bodyPr wrap="square" rtlCol="0">
            <a:spAutoFit/>
          </a:bodyPr>
          <a:lstStyle/>
          <a:p>
            <a:pPr lvl="1" algn="ctr"/>
            <a:r>
              <a:rPr lang="en-IN" sz="742" dirty="0">
                <a:latin typeface="Helvetica" panose="020B0604020202020204" pitchFamily="34" charset="0"/>
                <a:cs typeface="Helvetica" panose="020B0604020202020204" pitchFamily="34" charset="0"/>
              </a:rPr>
              <a:t>NPPO of exporting country</a:t>
            </a:r>
          </a:p>
        </p:txBody>
      </p:sp>
      <p:sp>
        <p:nvSpPr>
          <p:cNvPr id="20" name="TextBox 19"/>
          <p:cNvSpPr txBox="1"/>
          <p:nvPr/>
        </p:nvSpPr>
        <p:spPr>
          <a:xfrm>
            <a:off x="6802218" y="2981416"/>
            <a:ext cx="2067741" cy="206531"/>
          </a:xfrm>
          <a:prstGeom prst="rect">
            <a:avLst/>
          </a:prstGeom>
          <a:noFill/>
        </p:spPr>
        <p:txBody>
          <a:bodyPr wrap="square" rtlCol="0">
            <a:spAutoFit/>
          </a:bodyPr>
          <a:lstStyle/>
          <a:p>
            <a:pPr lvl="1" algn="ctr"/>
            <a:r>
              <a:rPr lang="en-IN" sz="742" dirty="0">
                <a:latin typeface="Helvetica" panose="020B0604020202020204" pitchFamily="34" charset="0"/>
                <a:cs typeface="Helvetica" panose="020B0604020202020204" pitchFamily="34" charset="0"/>
              </a:rPr>
              <a:t>NPPO of importing country</a:t>
            </a:r>
          </a:p>
        </p:txBody>
      </p:sp>
      <p:sp>
        <p:nvSpPr>
          <p:cNvPr id="21" name="TextBox 20"/>
          <p:cNvSpPr txBox="1"/>
          <p:nvPr/>
        </p:nvSpPr>
        <p:spPr>
          <a:xfrm rot="2118090">
            <a:off x="3804547" y="3454228"/>
            <a:ext cx="1233272" cy="168508"/>
          </a:xfrm>
          <a:prstGeom prst="rect">
            <a:avLst/>
          </a:prstGeom>
          <a:noFill/>
        </p:spPr>
        <p:txBody>
          <a:bodyPr wrap="square" rtlCol="0">
            <a:spAutoFit/>
          </a:bodyPr>
          <a:lstStyle/>
          <a:p>
            <a:pPr lvl="1"/>
            <a:r>
              <a:rPr lang="en-IN" sz="495" dirty="0">
                <a:latin typeface="Helvetica" panose="020B0604020202020204" pitchFamily="34" charset="0"/>
                <a:cs typeface="Helvetica" panose="020B0604020202020204" pitchFamily="34" charset="0"/>
              </a:rPr>
              <a:t>Providing data</a:t>
            </a:r>
          </a:p>
        </p:txBody>
      </p:sp>
      <p:sp>
        <p:nvSpPr>
          <p:cNvPr id="22" name="TextBox 21"/>
          <p:cNvSpPr txBox="1"/>
          <p:nvPr/>
        </p:nvSpPr>
        <p:spPr>
          <a:xfrm rot="2086488">
            <a:off x="3294133" y="3676672"/>
            <a:ext cx="1380069" cy="168508"/>
          </a:xfrm>
          <a:prstGeom prst="rect">
            <a:avLst/>
          </a:prstGeom>
          <a:noFill/>
        </p:spPr>
        <p:txBody>
          <a:bodyPr wrap="square" rtlCol="0">
            <a:spAutoFit/>
          </a:bodyPr>
          <a:lstStyle/>
          <a:p>
            <a:pPr lvl="1" algn="ctr"/>
            <a:r>
              <a:rPr lang="en-IN" sz="495" dirty="0">
                <a:latin typeface="Helvetica" panose="020B0604020202020204" pitchFamily="34" charset="0"/>
                <a:cs typeface="Helvetica" panose="020B0604020202020204" pitchFamily="34" charset="0"/>
              </a:rPr>
              <a:t>Feedback if any</a:t>
            </a:r>
          </a:p>
        </p:txBody>
      </p:sp>
      <p:sp>
        <p:nvSpPr>
          <p:cNvPr id="23" name="TextBox 22"/>
          <p:cNvSpPr txBox="1"/>
          <p:nvPr/>
        </p:nvSpPr>
        <p:spPr>
          <a:xfrm rot="18917368">
            <a:off x="6632595" y="3637761"/>
            <a:ext cx="1295692" cy="181140"/>
          </a:xfrm>
          <a:prstGeom prst="rect">
            <a:avLst/>
          </a:prstGeom>
          <a:noFill/>
        </p:spPr>
        <p:txBody>
          <a:bodyPr wrap="square" rtlCol="0">
            <a:spAutoFit/>
          </a:bodyPr>
          <a:lstStyle/>
          <a:p>
            <a:pPr lvl="1" algn="ctr"/>
            <a:r>
              <a:rPr lang="en-IN" sz="577" dirty="0">
                <a:latin typeface="Helvetica" panose="020B0604020202020204" pitchFamily="34" charset="0"/>
                <a:cs typeface="Helvetica" panose="020B0604020202020204" pitchFamily="34" charset="0"/>
              </a:rPr>
              <a:t>Import process</a:t>
            </a:r>
          </a:p>
        </p:txBody>
      </p:sp>
      <p:sp>
        <p:nvSpPr>
          <p:cNvPr id="24" name="TextBox 23"/>
          <p:cNvSpPr txBox="1"/>
          <p:nvPr/>
        </p:nvSpPr>
        <p:spPr>
          <a:xfrm rot="18983072">
            <a:off x="7016603" y="3819132"/>
            <a:ext cx="1295692" cy="181140"/>
          </a:xfrm>
          <a:prstGeom prst="rect">
            <a:avLst/>
          </a:prstGeom>
          <a:noFill/>
        </p:spPr>
        <p:txBody>
          <a:bodyPr wrap="square" rtlCol="0">
            <a:spAutoFit/>
          </a:bodyPr>
          <a:lstStyle/>
          <a:p>
            <a:pPr lvl="1"/>
            <a:r>
              <a:rPr lang="en-IN" sz="577" dirty="0">
                <a:latin typeface="Helvetica" panose="020B0604020202020204" pitchFamily="34" charset="0"/>
                <a:cs typeface="Helvetica" panose="020B0604020202020204" pitchFamily="34" charset="0"/>
              </a:rPr>
              <a:t>Feedback if any</a:t>
            </a:r>
          </a:p>
        </p:txBody>
      </p:sp>
      <p:sp>
        <p:nvSpPr>
          <p:cNvPr id="25" name="TextBox 24"/>
          <p:cNvSpPr txBox="1"/>
          <p:nvPr/>
        </p:nvSpPr>
        <p:spPr>
          <a:xfrm>
            <a:off x="5543768" y="4298005"/>
            <a:ext cx="2067741" cy="206531"/>
          </a:xfrm>
          <a:prstGeom prst="rect">
            <a:avLst/>
          </a:prstGeom>
          <a:noFill/>
        </p:spPr>
        <p:txBody>
          <a:bodyPr wrap="square" rtlCol="0">
            <a:spAutoFit/>
          </a:bodyPr>
          <a:lstStyle/>
          <a:p>
            <a:pPr lvl="1" algn="ctr"/>
            <a:r>
              <a:rPr lang="en-IN" sz="742" dirty="0">
                <a:latin typeface="Helvetica" panose="020B0604020202020204" pitchFamily="34" charset="0"/>
                <a:cs typeface="Helvetica" panose="020B0604020202020204" pitchFamily="34" charset="0"/>
              </a:rPr>
              <a:t>Importers</a:t>
            </a:r>
          </a:p>
        </p:txBody>
      </p:sp>
      <p:sp>
        <p:nvSpPr>
          <p:cNvPr id="26" name="TextBox 25"/>
          <p:cNvSpPr txBox="1"/>
          <p:nvPr/>
        </p:nvSpPr>
        <p:spPr>
          <a:xfrm>
            <a:off x="4062542" y="4298005"/>
            <a:ext cx="2067741" cy="206531"/>
          </a:xfrm>
          <a:prstGeom prst="rect">
            <a:avLst/>
          </a:prstGeom>
          <a:noFill/>
        </p:spPr>
        <p:txBody>
          <a:bodyPr wrap="square" rtlCol="0">
            <a:spAutoFit/>
          </a:bodyPr>
          <a:lstStyle/>
          <a:p>
            <a:pPr lvl="1" algn="ctr"/>
            <a:r>
              <a:rPr lang="en-IN" sz="742" dirty="0">
                <a:latin typeface="Helvetica" panose="020B0604020202020204" pitchFamily="34" charset="0"/>
                <a:cs typeface="Helvetica" panose="020B0604020202020204" pitchFamily="34" charset="0"/>
              </a:rPr>
              <a:t>Exporters</a:t>
            </a: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9377" y="2320138"/>
            <a:ext cx="690603" cy="69060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6234" y="2320138"/>
            <a:ext cx="690603" cy="690603"/>
          </a:xfrm>
          <a:prstGeom prst="rect">
            <a:avLst/>
          </a:prstGeom>
        </p:spPr>
      </p:pic>
      <p:cxnSp>
        <p:nvCxnSpPr>
          <p:cNvPr id="29" name="Straight Arrow Connector 28"/>
          <p:cNvCxnSpPr/>
          <p:nvPr/>
        </p:nvCxnSpPr>
        <p:spPr>
          <a:xfrm>
            <a:off x="4156733" y="2806640"/>
            <a:ext cx="3323743" cy="0"/>
          </a:xfrm>
          <a:prstGeom prst="straightConnector1">
            <a:avLst/>
          </a:prstGeom>
          <a:ln w="19050">
            <a:solidFill>
              <a:schemeClr val="tx1">
                <a:lumMod val="50000"/>
                <a:lumOff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156733" y="2971593"/>
            <a:ext cx="3323743" cy="0"/>
          </a:xfrm>
          <a:prstGeom prst="straightConnector1">
            <a:avLst/>
          </a:prstGeom>
          <a:ln w="19050">
            <a:solidFill>
              <a:schemeClr val="tx1">
                <a:lumMod val="50000"/>
                <a:lumOff val="50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6767" y="3770914"/>
            <a:ext cx="489878" cy="48987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0556" y="3770914"/>
            <a:ext cx="489878" cy="489878"/>
          </a:xfrm>
          <a:prstGeom prst="rect">
            <a:avLst/>
          </a:prstGeom>
        </p:spPr>
      </p:pic>
      <p:cxnSp>
        <p:nvCxnSpPr>
          <p:cNvPr id="33" name="Straight Arrow Connector 32"/>
          <p:cNvCxnSpPr/>
          <p:nvPr/>
        </p:nvCxnSpPr>
        <p:spPr>
          <a:xfrm flipH="1" flipV="1">
            <a:off x="3897539" y="3309508"/>
            <a:ext cx="996157" cy="689908"/>
          </a:xfrm>
          <a:prstGeom prst="straightConnector1">
            <a:avLst/>
          </a:prstGeom>
          <a:ln w="19050">
            <a:solidFill>
              <a:schemeClr val="tx1">
                <a:lumMod val="50000"/>
                <a:lumOff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91376" y="3378357"/>
            <a:ext cx="1086736" cy="746077"/>
          </a:xfrm>
          <a:prstGeom prst="straightConnector1">
            <a:avLst/>
          </a:prstGeom>
          <a:ln w="19050">
            <a:solidFill>
              <a:schemeClr val="tx1">
                <a:lumMod val="50000"/>
                <a:lumOff val="50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168394" y="3219020"/>
            <a:ext cx="795950" cy="780396"/>
          </a:xfrm>
          <a:prstGeom prst="straightConnector1">
            <a:avLst/>
          </a:prstGeom>
          <a:ln w="19050">
            <a:solidFill>
              <a:schemeClr val="tx1">
                <a:lumMod val="50000"/>
                <a:lumOff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190012" y="3318614"/>
            <a:ext cx="904263" cy="861589"/>
          </a:xfrm>
          <a:prstGeom prst="straightConnector1">
            <a:avLst/>
          </a:prstGeom>
          <a:ln w="19050">
            <a:solidFill>
              <a:schemeClr val="tx1">
                <a:lumMod val="50000"/>
                <a:lumOff val="50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Content Placeholder 1"/>
          <p:cNvSpPr>
            <a:spLocks noGrp="1"/>
          </p:cNvSpPr>
          <p:nvPr>
            <p:ph sz="quarter" idx="14"/>
          </p:nvPr>
        </p:nvSpPr>
        <p:spPr>
          <a:xfrm>
            <a:off x="3691376" y="137367"/>
            <a:ext cx="8381205" cy="550168"/>
          </a:xfrm>
        </p:spPr>
        <p:txBody>
          <a:bodyPr/>
          <a:lstStyle/>
          <a:p>
            <a:r>
              <a:rPr lang="en-IN" dirty="0" err="1"/>
              <a:t>Blockchain</a:t>
            </a:r>
            <a:r>
              <a:rPr lang="en-IN" dirty="0"/>
              <a:t> in E</a:t>
            </a:r>
            <a:r>
              <a:rPr lang="en-IN" dirty="0" smtClean="0"/>
              <a:t>-</a:t>
            </a:r>
            <a:r>
              <a:rPr lang="en-IN" dirty="0" err="1" smtClean="0"/>
              <a:t>Phyto</a:t>
            </a:r>
            <a:r>
              <a:rPr lang="en-IN" dirty="0" smtClean="0"/>
              <a:t> </a:t>
            </a:r>
            <a:r>
              <a:rPr lang="en-IN" dirty="0"/>
              <a:t>certificate</a:t>
            </a:r>
          </a:p>
        </p:txBody>
      </p:sp>
    </p:spTree>
    <p:extLst>
      <p:ext uri="{BB962C8B-B14F-4D97-AF65-F5344CB8AC3E}">
        <p14:creationId xmlns:p14="http://schemas.microsoft.com/office/powerpoint/2010/main" val="2014774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247268" y="1554364"/>
            <a:ext cx="4181183" cy="777156"/>
          </a:xfrm>
          <a:prstGeom prst="rect">
            <a:avLst/>
          </a:prstGeom>
        </p:spPr>
        <p:txBody>
          <a:bodyPr vert="horz" lIns="84898" tIns="42449" rIns="84898" bIns="42449" rtlCol="0" anchor="ctr">
            <a:normAutofit/>
          </a:bodyPr>
          <a:lstStyle>
            <a:lvl1pPr marL="318370" indent="-318370" algn="l" defTabSz="848986"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02" indent="-265309" algn="l" defTabSz="84898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33" indent="-212247" algn="l" defTabSz="84898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2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91021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Arial" charset="0"/>
              <a:buNone/>
            </a:pPr>
            <a:r>
              <a:rPr lang="en-US" dirty="0">
                <a:solidFill>
                  <a:schemeClr val="bg1"/>
                </a:solidFill>
                <a:latin typeface="Arial Narrow" pitchFamily="34" charset="0"/>
              </a:rPr>
              <a:t>Thank You</a:t>
            </a:r>
          </a:p>
        </p:txBody>
      </p:sp>
    </p:spTree>
    <p:extLst>
      <p:ext uri="{BB962C8B-B14F-4D97-AF65-F5344CB8AC3E}">
        <p14:creationId xmlns:p14="http://schemas.microsoft.com/office/powerpoint/2010/main" val="1504816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5400000">
            <a:off x="764778" y="4395173"/>
            <a:ext cx="1674020" cy="2438399"/>
          </a:xfrm>
          <a:prstGeom prst="homePlate">
            <a:avLst>
              <a:gd name="adj" fmla="val 181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764778" y="3032113"/>
            <a:ext cx="1674020" cy="2438399"/>
          </a:xfrm>
          <a:prstGeom prst="homePlate">
            <a:avLst>
              <a:gd name="adj" fmla="val 1811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rot="5400000">
            <a:off x="764778" y="1669052"/>
            <a:ext cx="1674020" cy="2438399"/>
          </a:xfrm>
          <a:prstGeom prst="homePlate">
            <a:avLst>
              <a:gd name="adj" fmla="val 1811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4"/>
          </p:nvPr>
        </p:nvSpPr>
        <p:spPr/>
        <p:txBody>
          <a:bodyPr/>
          <a:lstStyle/>
          <a:p>
            <a:r>
              <a:rPr lang="en-US" dirty="0"/>
              <a:t>The evolution of retail logistics</a:t>
            </a:r>
          </a:p>
        </p:txBody>
      </p:sp>
      <p:sp>
        <p:nvSpPr>
          <p:cNvPr id="6" name="Rectangle 5"/>
          <p:cNvSpPr/>
          <p:nvPr/>
        </p:nvSpPr>
        <p:spPr>
          <a:xfrm>
            <a:off x="2820987" y="686594"/>
            <a:ext cx="8915401" cy="1371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20987" y="2058194"/>
            <a:ext cx="8915401" cy="1371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20987" y="3429794"/>
            <a:ext cx="8915401" cy="1371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20987" y="4801394"/>
            <a:ext cx="8915401"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rot="5400000">
            <a:off x="764778" y="305992"/>
            <a:ext cx="1674020" cy="2438399"/>
          </a:xfrm>
          <a:prstGeom prst="homePlate">
            <a:avLst>
              <a:gd name="adj" fmla="val 18111"/>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5092" y="890920"/>
            <a:ext cx="2455894" cy="1138773"/>
          </a:xfrm>
          <a:prstGeom prst="rect">
            <a:avLst/>
          </a:prstGeom>
          <a:noFill/>
        </p:spPr>
        <p:txBody>
          <a:bodyPr wrap="square" rtlCol="0">
            <a:spAutoFit/>
          </a:bodyPr>
          <a:lstStyle/>
          <a:p>
            <a:pPr algn="ctr"/>
            <a:r>
              <a:rPr lang="en-US" b="1" dirty="0">
                <a:solidFill>
                  <a:schemeClr val="tx2">
                    <a:lumMod val="75000"/>
                  </a:schemeClr>
                </a:solidFill>
                <a:latin typeface="Helvetica" panose="020B0604020202020204" pitchFamily="2" charset="0"/>
              </a:rPr>
              <a:t>1970s Direct Store replenishment by </a:t>
            </a:r>
            <a:r>
              <a:rPr lang="en-US" b="1" dirty="0" smtClean="0">
                <a:solidFill>
                  <a:schemeClr val="tx2">
                    <a:lumMod val="75000"/>
                  </a:schemeClr>
                </a:solidFill>
                <a:latin typeface="Helvetica" panose="020B0604020202020204" pitchFamily="2" charset="0"/>
              </a:rPr>
              <a:t>suppliers </a:t>
            </a:r>
            <a:r>
              <a:rPr lang="en-US" b="1" dirty="0">
                <a:solidFill>
                  <a:schemeClr val="tx2">
                    <a:lumMod val="75000"/>
                  </a:schemeClr>
                </a:solidFill>
                <a:latin typeface="Helvetica" panose="020B0604020202020204" pitchFamily="2" charset="0"/>
              </a:rPr>
              <a:t>or wholesalers</a:t>
            </a:r>
          </a:p>
        </p:txBody>
      </p:sp>
      <p:sp>
        <p:nvSpPr>
          <p:cNvPr id="27" name="TextBox 26"/>
          <p:cNvSpPr txBox="1"/>
          <p:nvPr/>
        </p:nvSpPr>
        <p:spPr>
          <a:xfrm>
            <a:off x="365092" y="2352073"/>
            <a:ext cx="2578944" cy="1323439"/>
          </a:xfrm>
          <a:prstGeom prst="rect">
            <a:avLst/>
          </a:prstGeom>
          <a:noFill/>
        </p:spPr>
        <p:txBody>
          <a:bodyPr wrap="square" rtlCol="0">
            <a:spAutoFit/>
          </a:bodyPr>
          <a:lstStyle/>
          <a:p>
            <a:pPr algn="ctr"/>
            <a:r>
              <a:rPr lang="en-US" sz="1600" b="1" dirty="0">
                <a:solidFill>
                  <a:schemeClr val="accent2">
                    <a:lumMod val="75000"/>
                  </a:schemeClr>
                </a:solidFill>
                <a:latin typeface="Helvetica" panose="020B0604020202020204" pitchFamily="2" charset="0"/>
              </a:rPr>
              <a:t>1980s 'CENTRALIZATION' of deliveries through retailer distribution centers</a:t>
            </a:r>
          </a:p>
        </p:txBody>
      </p:sp>
      <p:sp>
        <p:nvSpPr>
          <p:cNvPr id="28" name="TextBox 27"/>
          <p:cNvSpPr txBox="1"/>
          <p:nvPr/>
        </p:nvSpPr>
        <p:spPr>
          <a:xfrm>
            <a:off x="365092" y="3971092"/>
            <a:ext cx="2578944" cy="646331"/>
          </a:xfrm>
          <a:prstGeom prst="rect">
            <a:avLst/>
          </a:prstGeom>
          <a:noFill/>
        </p:spPr>
        <p:txBody>
          <a:bodyPr wrap="square" rtlCol="0">
            <a:spAutoFit/>
          </a:bodyPr>
          <a:lstStyle/>
          <a:p>
            <a:pPr algn="ctr"/>
            <a:r>
              <a:rPr lang="en-US" sz="1800" b="1" dirty="0">
                <a:solidFill>
                  <a:schemeClr val="accent3">
                    <a:lumMod val="75000"/>
                  </a:schemeClr>
                </a:solidFill>
                <a:latin typeface="Helvetica" panose="020B0604020202020204" pitchFamily="2" charset="0"/>
              </a:rPr>
              <a:t>1990s The rise of global sourcing</a:t>
            </a:r>
          </a:p>
        </p:txBody>
      </p:sp>
      <p:sp>
        <p:nvSpPr>
          <p:cNvPr id="29" name="TextBox 28"/>
          <p:cNvSpPr txBox="1"/>
          <p:nvPr/>
        </p:nvSpPr>
        <p:spPr>
          <a:xfrm>
            <a:off x="365092" y="5168993"/>
            <a:ext cx="2578944" cy="923330"/>
          </a:xfrm>
          <a:prstGeom prst="rect">
            <a:avLst/>
          </a:prstGeom>
          <a:noFill/>
        </p:spPr>
        <p:txBody>
          <a:bodyPr wrap="square" rtlCol="0">
            <a:spAutoFit/>
          </a:bodyPr>
          <a:lstStyle/>
          <a:p>
            <a:pPr algn="ctr"/>
            <a:r>
              <a:rPr lang="en-US" sz="1800" b="1" dirty="0">
                <a:solidFill>
                  <a:schemeClr val="accent6">
                    <a:lumMod val="50000"/>
                  </a:schemeClr>
                </a:solidFill>
                <a:latin typeface="Helvetica" panose="020B0604020202020204" pitchFamily="2" charset="0"/>
              </a:rPr>
              <a:t>2000s E-commerce model involving parcel network</a:t>
            </a:r>
          </a:p>
        </p:txBody>
      </p:sp>
      <p:sp>
        <p:nvSpPr>
          <p:cNvPr id="30" name="TextBox 29"/>
          <p:cNvSpPr txBox="1"/>
          <p:nvPr/>
        </p:nvSpPr>
        <p:spPr>
          <a:xfrm>
            <a:off x="4421187" y="691692"/>
            <a:ext cx="1337150" cy="307777"/>
          </a:xfrm>
          <a:prstGeom prst="rect">
            <a:avLst/>
          </a:prstGeom>
          <a:noFill/>
        </p:spPr>
        <p:txBody>
          <a:bodyPr wrap="square" rtlCol="0">
            <a:spAutoFit/>
          </a:bodyPr>
          <a:lstStyle/>
          <a:p>
            <a:pPr algn="ctr"/>
            <a:r>
              <a:rPr lang="en-US" sz="1400" b="1" dirty="0">
                <a:solidFill>
                  <a:schemeClr val="tx2">
                    <a:lumMod val="75000"/>
                  </a:schemeClr>
                </a:solidFill>
                <a:latin typeface="Helvetica" panose="020B0604020202020204" pitchFamily="2" charset="0"/>
              </a:rPr>
              <a:t>Suppliers</a:t>
            </a:r>
          </a:p>
        </p:txBody>
      </p:sp>
      <p:sp>
        <p:nvSpPr>
          <p:cNvPr id="31" name="TextBox 30"/>
          <p:cNvSpPr txBox="1"/>
          <p:nvPr/>
        </p:nvSpPr>
        <p:spPr>
          <a:xfrm>
            <a:off x="7545387" y="691692"/>
            <a:ext cx="1337150" cy="307777"/>
          </a:xfrm>
          <a:prstGeom prst="rect">
            <a:avLst/>
          </a:prstGeom>
          <a:noFill/>
        </p:spPr>
        <p:txBody>
          <a:bodyPr wrap="square" rtlCol="0">
            <a:spAutoFit/>
          </a:bodyPr>
          <a:lstStyle/>
          <a:p>
            <a:pPr algn="ctr"/>
            <a:r>
              <a:rPr lang="en-US" sz="1400" b="1" dirty="0" smtClean="0">
                <a:solidFill>
                  <a:schemeClr val="tx2">
                    <a:lumMod val="75000"/>
                  </a:schemeClr>
                </a:solidFill>
                <a:latin typeface="Helvetica" panose="020B0604020202020204" pitchFamily="2" charset="0"/>
              </a:rPr>
              <a:t>Shops</a:t>
            </a:r>
            <a:endParaRPr lang="en-US" sz="1400" b="1" dirty="0">
              <a:solidFill>
                <a:schemeClr val="tx2">
                  <a:lumMod val="75000"/>
                </a:schemeClr>
              </a:solidFill>
              <a:latin typeface="Helvetica" panose="020B0604020202020204" pitchFamily="2" charset="0"/>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7323" y="1030361"/>
            <a:ext cx="313277" cy="313277"/>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190" y="1024258"/>
            <a:ext cx="301143" cy="301143"/>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7323" y="1372182"/>
            <a:ext cx="313277" cy="313277"/>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190" y="1366079"/>
            <a:ext cx="301143" cy="301143"/>
          </a:xfrm>
          <a:prstGeom prst="rect">
            <a:avLst/>
          </a:prstGeom>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7323" y="1714003"/>
            <a:ext cx="313277" cy="313277"/>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190" y="1707900"/>
            <a:ext cx="301143" cy="301143"/>
          </a:xfrm>
          <a:prstGeom prst="rect">
            <a:avLst/>
          </a:prstGeom>
        </p:spPr>
      </p:pic>
      <p:cxnSp>
        <p:nvCxnSpPr>
          <p:cNvPr id="43" name="Straight Connector 42"/>
          <p:cNvCxnSpPr/>
          <p:nvPr/>
        </p:nvCxnSpPr>
        <p:spPr>
          <a:xfrm>
            <a:off x="5240333" y="1143000"/>
            <a:ext cx="2816990" cy="381000"/>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8763" y="1125363"/>
            <a:ext cx="2798559" cy="701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2" idx="1"/>
          </p:cNvCxnSpPr>
          <p:nvPr/>
        </p:nvCxnSpPr>
        <p:spPr>
          <a:xfrm flipV="1">
            <a:off x="5274436" y="1187000"/>
            <a:ext cx="2782887" cy="348371"/>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74436" y="1530586"/>
            <a:ext cx="2782887" cy="348371"/>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40333" y="1549567"/>
            <a:ext cx="2816990" cy="381000"/>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189550" y="2125891"/>
            <a:ext cx="2640456" cy="307777"/>
          </a:xfrm>
          <a:prstGeom prst="rect">
            <a:avLst/>
          </a:prstGeom>
          <a:noFill/>
        </p:spPr>
        <p:txBody>
          <a:bodyPr wrap="square" rtlCol="0">
            <a:spAutoFit/>
          </a:bodyPr>
          <a:lstStyle/>
          <a:p>
            <a:pPr algn="ctr"/>
            <a:r>
              <a:rPr lang="en-US" sz="1400" b="1" dirty="0">
                <a:solidFill>
                  <a:schemeClr val="accent2">
                    <a:lumMod val="75000"/>
                  </a:schemeClr>
                </a:solidFill>
                <a:latin typeface="Helvetica" panose="020B0604020202020204" pitchFamily="2" charset="0"/>
              </a:rPr>
              <a:t>Mainly domestic suppliers</a:t>
            </a:r>
          </a:p>
        </p:txBody>
      </p:sp>
      <p:sp>
        <p:nvSpPr>
          <p:cNvPr id="52" name="TextBox 51"/>
          <p:cNvSpPr txBox="1"/>
          <p:nvPr/>
        </p:nvSpPr>
        <p:spPr>
          <a:xfrm>
            <a:off x="6324487" y="2125891"/>
            <a:ext cx="2682050" cy="307777"/>
          </a:xfrm>
          <a:prstGeom prst="rect">
            <a:avLst/>
          </a:prstGeom>
          <a:noFill/>
        </p:spPr>
        <p:txBody>
          <a:bodyPr wrap="square" rtlCol="0">
            <a:spAutoFit/>
          </a:bodyPr>
          <a:lstStyle/>
          <a:p>
            <a:pPr algn="ctr"/>
            <a:r>
              <a:rPr lang="en-US" sz="1400" b="1" dirty="0">
                <a:solidFill>
                  <a:schemeClr val="accent2">
                    <a:lumMod val="75000"/>
                  </a:schemeClr>
                </a:solidFill>
                <a:latin typeface="Helvetica" panose="020B0604020202020204" pitchFamily="2" charset="0"/>
              </a:rPr>
              <a:t>Retail distributions centers</a:t>
            </a:r>
          </a:p>
        </p:txBody>
      </p:sp>
      <p:sp>
        <p:nvSpPr>
          <p:cNvPr id="53" name="TextBox 52"/>
          <p:cNvSpPr txBox="1"/>
          <p:nvPr/>
        </p:nvSpPr>
        <p:spPr>
          <a:xfrm>
            <a:off x="9366662" y="2125891"/>
            <a:ext cx="1337150" cy="307777"/>
          </a:xfrm>
          <a:prstGeom prst="rect">
            <a:avLst/>
          </a:prstGeom>
          <a:noFill/>
        </p:spPr>
        <p:txBody>
          <a:bodyPr wrap="square" rtlCol="0">
            <a:spAutoFit/>
          </a:bodyPr>
          <a:lstStyle/>
          <a:p>
            <a:pPr algn="ctr"/>
            <a:r>
              <a:rPr lang="en-US" sz="1400" b="1" dirty="0" smtClean="0">
                <a:solidFill>
                  <a:schemeClr val="accent2">
                    <a:lumMod val="75000"/>
                  </a:schemeClr>
                </a:solidFill>
                <a:latin typeface="Helvetica" panose="020B0604020202020204" pitchFamily="2" charset="0"/>
              </a:rPr>
              <a:t>Shops</a:t>
            </a:r>
            <a:endParaRPr lang="en-US" sz="1400" b="1" dirty="0">
              <a:solidFill>
                <a:schemeClr val="accent2">
                  <a:lumMod val="75000"/>
                </a:schemeClr>
              </a:solidFill>
              <a:latin typeface="Helvetica" panose="020B0604020202020204" pitchFamily="2" charset="0"/>
            </a:endParaRPr>
          </a:p>
        </p:txBody>
      </p: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5030" y="2387735"/>
            <a:ext cx="313277" cy="313277"/>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5030" y="2729556"/>
            <a:ext cx="313277" cy="313277"/>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5030" y="3071377"/>
            <a:ext cx="313277" cy="313277"/>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746" y="2635882"/>
            <a:ext cx="467532" cy="467532"/>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931" y="2433277"/>
            <a:ext cx="301143" cy="301143"/>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931" y="2775098"/>
            <a:ext cx="301143" cy="301143"/>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931" y="3116919"/>
            <a:ext cx="301143" cy="301143"/>
          </a:xfrm>
          <a:prstGeom prst="rect">
            <a:avLst/>
          </a:prstGeom>
        </p:spPr>
      </p:pic>
      <p:cxnSp>
        <p:nvCxnSpPr>
          <p:cNvPr id="61" name="Straight Connector 60"/>
          <p:cNvCxnSpPr/>
          <p:nvPr/>
        </p:nvCxnSpPr>
        <p:spPr>
          <a:xfrm>
            <a:off x="4676044" y="2576055"/>
            <a:ext cx="2755702" cy="230348"/>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676044" y="2855554"/>
            <a:ext cx="2755702" cy="62448"/>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676044" y="2930641"/>
            <a:ext cx="2755702" cy="355054"/>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915490" y="2554031"/>
            <a:ext cx="1959540" cy="262113"/>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15489" y="2855554"/>
            <a:ext cx="1959541" cy="68516"/>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9276" y="2910454"/>
            <a:ext cx="1959542" cy="304558"/>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189550" y="3433554"/>
            <a:ext cx="2640456" cy="307777"/>
          </a:xfrm>
          <a:prstGeom prst="rect">
            <a:avLst/>
          </a:prstGeom>
          <a:noFill/>
        </p:spPr>
        <p:txBody>
          <a:bodyPr wrap="square" rtlCol="0">
            <a:spAutoFit/>
          </a:bodyPr>
          <a:lstStyle/>
          <a:p>
            <a:pPr algn="ctr"/>
            <a:r>
              <a:rPr lang="en-US" sz="1400" b="1" dirty="0">
                <a:solidFill>
                  <a:schemeClr val="accent3">
                    <a:lumMod val="75000"/>
                  </a:schemeClr>
                </a:solidFill>
                <a:latin typeface="Helvetica" panose="020B0604020202020204" pitchFamily="2" charset="0"/>
              </a:rPr>
              <a:t>Overseas supplier</a:t>
            </a:r>
          </a:p>
        </p:txBody>
      </p:sp>
      <p:sp>
        <p:nvSpPr>
          <p:cNvPr id="78" name="TextBox 77"/>
          <p:cNvSpPr txBox="1"/>
          <p:nvPr/>
        </p:nvSpPr>
        <p:spPr>
          <a:xfrm>
            <a:off x="3189550" y="4177877"/>
            <a:ext cx="2640456" cy="307777"/>
          </a:xfrm>
          <a:prstGeom prst="rect">
            <a:avLst/>
          </a:prstGeom>
          <a:noFill/>
        </p:spPr>
        <p:txBody>
          <a:bodyPr wrap="square" rtlCol="0">
            <a:spAutoFit/>
          </a:bodyPr>
          <a:lstStyle/>
          <a:p>
            <a:pPr algn="ctr"/>
            <a:r>
              <a:rPr lang="en-US" sz="1400" b="1" dirty="0">
                <a:solidFill>
                  <a:schemeClr val="accent3">
                    <a:lumMod val="75000"/>
                  </a:schemeClr>
                </a:solidFill>
                <a:latin typeface="Helvetica" panose="020B0604020202020204" pitchFamily="2" charset="0"/>
              </a:rPr>
              <a:t>Domestic supplier</a:t>
            </a:r>
          </a:p>
        </p:txBody>
      </p:sp>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931" y="3714237"/>
            <a:ext cx="301143" cy="301143"/>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931" y="4426472"/>
            <a:ext cx="301143" cy="301143"/>
          </a:xfrm>
          <a:prstGeom prst="rect">
            <a:avLst/>
          </a:prstGeom>
        </p:spPr>
      </p:pic>
      <p:sp>
        <p:nvSpPr>
          <p:cNvPr id="82" name="TextBox 81"/>
          <p:cNvSpPr txBox="1"/>
          <p:nvPr/>
        </p:nvSpPr>
        <p:spPr>
          <a:xfrm>
            <a:off x="5384515" y="3433554"/>
            <a:ext cx="2640456" cy="307777"/>
          </a:xfrm>
          <a:prstGeom prst="rect">
            <a:avLst/>
          </a:prstGeom>
          <a:noFill/>
        </p:spPr>
        <p:txBody>
          <a:bodyPr wrap="square" rtlCol="0">
            <a:spAutoFit/>
          </a:bodyPr>
          <a:lstStyle/>
          <a:p>
            <a:pPr algn="ctr"/>
            <a:r>
              <a:rPr lang="en-US" sz="1400" b="1" dirty="0">
                <a:solidFill>
                  <a:schemeClr val="accent3">
                    <a:lumMod val="75000"/>
                  </a:schemeClr>
                </a:solidFill>
                <a:latin typeface="Helvetica" panose="020B0604020202020204" pitchFamily="2" charset="0"/>
              </a:rPr>
              <a:t>Retail import center</a:t>
            </a:r>
          </a:p>
        </p:txBody>
      </p:sp>
      <p:sp>
        <p:nvSpPr>
          <p:cNvPr id="83" name="TextBox 82"/>
          <p:cNvSpPr txBox="1"/>
          <p:nvPr/>
        </p:nvSpPr>
        <p:spPr>
          <a:xfrm>
            <a:off x="7466047" y="3433554"/>
            <a:ext cx="2640456" cy="307777"/>
          </a:xfrm>
          <a:prstGeom prst="rect">
            <a:avLst/>
          </a:prstGeom>
          <a:noFill/>
        </p:spPr>
        <p:txBody>
          <a:bodyPr wrap="square" rtlCol="0">
            <a:spAutoFit/>
          </a:bodyPr>
          <a:lstStyle/>
          <a:p>
            <a:pPr algn="ctr"/>
            <a:r>
              <a:rPr lang="en-US" sz="1400" b="1" dirty="0">
                <a:solidFill>
                  <a:schemeClr val="accent3">
                    <a:lumMod val="75000"/>
                  </a:schemeClr>
                </a:solidFill>
                <a:latin typeface="Helvetica" panose="020B0604020202020204" pitchFamily="2" charset="0"/>
              </a:rPr>
              <a:t>Retail distribution center</a:t>
            </a:r>
          </a:p>
        </p:txBody>
      </p:sp>
      <p:sp>
        <p:nvSpPr>
          <p:cNvPr id="84" name="TextBox 83"/>
          <p:cNvSpPr txBox="1"/>
          <p:nvPr/>
        </p:nvSpPr>
        <p:spPr>
          <a:xfrm>
            <a:off x="10461881" y="3433554"/>
            <a:ext cx="922302" cy="307777"/>
          </a:xfrm>
          <a:prstGeom prst="rect">
            <a:avLst/>
          </a:prstGeom>
          <a:noFill/>
        </p:spPr>
        <p:txBody>
          <a:bodyPr wrap="square" rtlCol="0">
            <a:spAutoFit/>
          </a:bodyPr>
          <a:lstStyle/>
          <a:p>
            <a:pPr algn="ctr"/>
            <a:r>
              <a:rPr lang="en-US" sz="1400" b="1" dirty="0">
                <a:solidFill>
                  <a:schemeClr val="accent3">
                    <a:lumMod val="75000"/>
                  </a:schemeClr>
                </a:solidFill>
                <a:latin typeface="Helvetica" panose="020B0604020202020204" pitchFamily="2" charset="0"/>
              </a:rPr>
              <a:t>Shops</a:t>
            </a:r>
          </a:p>
        </p:txBody>
      </p:sp>
      <p:cxnSp>
        <p:nvCxnSpPr>
          <p:cNvPr id="85" name="Straight Connector 84"/>
          <p:cNvCxnSpPr/>
          <p:nvPr/>
        </p:nvCxnSpPr>
        <p:spPr>
          <a:xfrm>
            <a:off x="4689180" y="3870420"/>
            <a:ext cx="1840226" cy="3253"/>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445" y="3727930"/>
            <a:ext cx="335190" cy="335190"/>
          </a:xfrm>
          <a:prstGeom prst="rect">
            <a:avLst/>
          </a:prstGeom>
        </p:spPr>
      </p:pic>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9431" y="3727930"/>
            <a:ext cx="467532" cy="467532"/>
          </a:xfrm>
          <a:prstGeom prst="rect">
            <a:avLst/>
          </a:prstGeom>
        </p:spPr>
      </p:pic>
      <p:cxnSp>
        <p:nvCxnSpPr>
          <p:cNvPr id="90" name="Straight Connector 89"/>
          <p:cNvCxnSpPr/>
          <p:nvPr/>
        </p:nvCxnSpPr>
        <p:spPr>
          <a:xfrm>
            <a:off x="7023046" y="3870420"/>
            <a:ext cx="1464883" cy="0"/>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7312" y="3727503"/>
            <a:ext cx="313277" cy="313277"/>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7312" y="4069324"/>
            <a:ext cx="313277" cy="313277"/>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7312" y="4411145"/>
            <a:ext cx="313277" cy="313277"/>
          </a:xfrm>
          <a:prstGeom prst="rect">
            <a:avLst/>
          </a:prstGeom>
        </p:spPr>
      </p:pic>
      <p:cxnSp>
        <p:nvCxnSpPr>
          <p:cNvPr id="95" name="Straight Connector 94"/>
          <p:cNvCxnSpPr/>
          <p:nvPr/>
        </p:nvCxnSpPr>
        <p:spPr>
          <a:xfrm flipV="1">
            <a:off x="9016963" y="3870420"/>
            <a:ext cx="1750349" cy="91276"/>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9" idx="3"/>
          </p:cNvCxnSpPr>
          <p:nvPr/>
        </p:nvCxnSpPr>
        <p:spPr>
          <a:xfrm>
            <a:off x="9016963" y="3961696"/>
            <a:ext cx="1686849" cy="233766"/>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89" idx="3"/>
          </p:cNvCxnSpPr>
          <p:nvPr/>
        </p:nvCxnSpPr>
        <p:spPr>
          <a:xfrm>
            <a:off x="9016963" y="3961696"/>
            <a:ext cx="1686849" cy="587026"/>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9" idx="2"/>
          </p:cNvCxnSpPr>
          <p:nvPr/>
        </p:nvCxnSpPr>
        <p:spPr>
          <a:xfrm flipV="1">
            <a:off x="4676044" y="4195462"/>
            <a:ext cx="4107153" cy="372321"/>
          </a:xfrm>
          <a:prstGeom prst="bentConnector2">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509778" y="4140152"/>
            <a:ext cx="3988490" cy="0"/>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4443424" y="4058084"/>
            <a:ext cx="146364" cy="0"/>
          </a:xfrm>
          <a:prstGeom prst="line">
            <a:avLst/>
          </a:prstGeom>
          <a:ln>
            <a:solidFill>
              <a:schemeClr val="accent1">
                <a:lumMod val="50000"/>
              </a:schemeClr>
            </a:solidFill>
            <a:headEnd w="lg" len="lg"/>
            <a:tailEnd type="non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189550" y="4791687"/>
            <a:ext cx="2640456" cy="307777"/>
          </a:xfrm>
          <a:prstGeom prst="rect">
            <a:avLst/>
          </a:prstGeom>
          <a:noFill/>
        </p:spPr>
        <p:txBody>
          <a:bodyPr wrap="square" rtlCol="0">
            <a:spAutoFit/>
          </a:bodyPr>
          <a:lstStyle/>
          <a:p>
            <a:pPr algn="ctr"/>
            <a:r>
              <a:rPr lang="en-US" sz="1400" b="1" dirty="0">
                <a:solidFill>
                  <a:schemeClr val="accent2">
                    <a:lumMod val="75000"/>
                  </a:schemeClr>
                </a:solidFill>
                <a:latin typeface="Helvetica" panose="020B0604020202020204" pitchFamily="2" charset="0"/>
              </a:rPr>
              <a:t>E-fulfillment center</a:t>
            </a:r>
          </a:p>
        </p:txBody>
      </p:sp>
      <p:pic>
        <p:nvPicPr>
          <p:cNvPr id="110" name="Picture 10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780" y="4894543"/>
            <a:ext cx="1220987" cy="1220987"/>
          </a:xfrm>
          <a:prstGeom prst="rect">
            <a:avLst/>
          </a:prstGeom>
        </p:spPr>
      </p:pic>
      <p:cxnSp>
        <p:nvCxnSpPr>
          <p:cNvPr id="111" name="Straight Connector 110"/>
          <p:cNvCxnSpPr/>
          <p:nvPr/>
        </p:nvCxnSpPr>
        <p:spPr>
          <a:xfrm>
            <a:off x="4889394" y="5255525"/>
            <a:ext cx="495121" cy="0"/>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13" name="Picture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0329" y="5117134"/>
            <a:ext cx="420905" cy="420905"/>
          </a:xfrm>
          <a:prstGeom prst="rect">
            <a:avLst/>
          </a:prstGeom>
        </p:spPr>
      </p:pic>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741" y="5117192"/>
            <a:ext cx="379787" cy="379787"/>
          </a:xfrm>
          <a:prstGeom prst="rect">
            <a:avLst/>
          </a:prstGeom>
        </p:spPr>
      </p:pic>
      <p:sp>
        <p:nvSpPr>
          <p:cNvPr id="116" name="TextBox 115"/>
          <p:cNvSpPr txBox="1"/>
          <p:nvPr/>
        </p:nvSpPr>
        <p:spPr>
          <a:xfrm>
            <a:off x="5070876" y="5505036"/>
            <a:ext cx="1119811" cy="261610"/>
          </a:xfrm>
          <a:prstGeom prst="rect">
            <a:avLst/>
          </a:prstGeom>
          <a:noFill/>
        </p:spPr>
        <p:txBody>
          <a:bodyPr wrap="square" rtlCol="0">
            <a:spAutoFit/>
          </a:bodyPr>
          <a:lstStyle/>
          <a:p>
            <a:pPr algn="ctr"/>
            <a:r>
              <a:rPr lang="en-US" sz="1100" b="1">
                <a:solidFill>
                  <a:schemeClr val="accent2">
                    <a:lumMod val="75000"/>
                  </a:schemeClr>
                </a:solidFill>
                <a:latin typeface="Helvetica" panose="020B0604020202020204" pitchFamily="2" charset="0"/>
              </a:rPr>
              <a:t>Parcel hub</a:t>
            </a:r>
            <a:endParaRPr lang="en-US" sz="1100" b="1" dirty="0">
              <a:solidFill>
                <a:schemeClr val="accent2">
                  <a:lumMod val="75000"/>
                </a:schemeClr>
              </a:solidFill>
              <a:latin typeface="Helvetica" panose="020B0604020202020204" pitchFamily="2" charset="0"/>
            </a:endParaRPr>
          </a:p>
        </p:txBody>
      </p:sp>
      <p:sp>
        <p:nvSpPr>
          <p:cNvPr id="117" name="TextBox 116"/>
          <p:cNvSpPr txBox="1"/>
          <p:nvPr/>
        </p:nvSpPr>
        <p:spPr>
          <a:xfrm>
            <a:off x="6250004" y="5505036"/>
            <a:ext cx="1389259" cy="261610"/>
          </a:xfrm>
          <a:prstGeom prst="rect">
            <a:avLst/>
          </a:prstGeom>
          <a:noFill/>
        </p:spPr>
        <p:txBody>
          <a:bodyPr wrap="square" rtlCol="0">
            <a:spAutoFit/>
          </a:bodyPr>
          <a:lstStyle/>
          <a:p>
            <a:pPr algn="ctr"/>
            <a:r>
              <a:rPr lang="en-US" sz="1100" b="1" dirty="0">
                <a:solidFill>
                  <a:schemeClr val="accent2">
                    <a:lumMod val="75000"/>
                  </a:schemeClr>
                </a:solidFill>
                <a:latin typeface="Helvetica" panose="020B0604020202020204" pitchFamily="2" charset="0"/>
              </a:rPr>
              <a:t>Sortation center</a:t>
            </a:r>
          </a:p>
        </p:txBody>
      </p:sp>
      <p:sp>
        <p:nvSpPr>
          <p:cNvPr id="118" name="TextBox 117"/>
          <p:cNvSpPr txBox="1"/>
          <p:nvPr/>
        </p:nvSpPr>
        <p:spPr>
          <a:xfrm>
            <a:off x="7639263" y="5505036"/>
            <a:ext cx="1727399" cy="261610"/>
          </a:xfrm>
          <a:prstGeom prst="rect">
            <a:avLst/>
          </a:prstGeom>
          <a:noFill/>
        </p:spPr>
        <p:txBody>
          <a:bodyPr wrap="square" rtlCol="0">
            <a:spAutoFit/>
          </a:bodyPr>
          <a:lstStyle/>
          <a:p>
            <a:pPr algn="ctr"/>
            <a:r>
              <a:rPr lang="en-US" sz="1100" b="1" dirty="0">
                <a:solidFill>
                  <a:schemeClr val="accent2">
                    <a:lumMod val="75000"/>
                  </a:schemeClr>
                </a:solidFill>
                <a:latin typeface="Helvetica" panose="020B0604020202020204" pitchFamily="2" charset="0"/>
              </a:rPr>
              <a:t>Parcel delivery center</a:t>
            </a:r>
          </a:p>
        </p:txBody>
      </p:sp>
      <p:pic>
        <p:nvPicPr>
          <p:cNvPr id="119" name="Picture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4423" y="5067965"/>
            <a:ext cx="473160" cy="473160"/>
          </a:xfrm>
          <a:prstGeom prst="rect">
            <a:avLst/>
          </a:prstGeom>
        </p:spPr>
      </p:pic>
      <p:sp>
        <p:nvSpPr>
          <p:cNvPr id="120" name="TextBox 119"/>
          <p:cNvSpPr txBox="1"/>
          <p:nvPr/>
        </p:nvSpPr>
        <p:spPr>
          <a:xfrm>
            <a:off x="7483041" y="5858505"/>
            <a:ext cx="2115924" cy="261610"/>
          </a:xfrm>
          <a:prstGeom prst="rect">
            <a:avLst/>
          </a:prstGeom>
          <a:noFill/>
        </p:spPr>
        <p:txBody>
          <a:bodyPr wrap="square" rtlCol="0">
            <a:spAutoFit/>
          </a:bodyPr>
          <a:lstStyle/>
          <a:p>
            <a:pPr algn="ctr"/>
            <a:r>
              <a:rPr lang="en-US" sz="1100" b="1" dirty="0">
                <a:solidFill>
                  <a:schemeClr val="accent2">
                    <a:lumMod val="75000"/>
                  </a:schemeClr>
                </a:solidFill>
                <a:latin typeface="Helvetica" panose="020B0604020202020204" pitchFamily="2" charset="0"/>
              </a:rPr>
              <a:t>Local depot (urban logistics)</a:t>
            </a:r>
          </a:p>
        </p:txBody>
      </p:sp>
      <p:sp>
        <p:nvSpPr>
          <p:cNvPr id="122" name="TextBox 121"/>
          <p:cNvSpPr txBox="1"/>
          <p:nvPr/>
        </p:nvSpPr>
        <p:spPr>
          <a:xfrm>
            <a:off x="10356926" y="4819624"/>
            <a:ext cx="1727399" cy="261610"/>
          </a:xfrm>
          <a:prstGeom prst="rect">
            <a:avLst/>
          </a:prstGeom>
          <a:noFill/>
        </p:spPr>
        <p:txBody>
          <a:bodyPr wrap="square" rtlCol="0">
            <a:spAutoFit/>
          </a:bodyPr>
          <a:lstStyle/>
          <a:p>
            <a:r>
              <a:rPr lang="en-US" sz="1100" b="1" dirty="0">
                <a:solidFill>
                  <a:schemeClr val="accent2">
                    <a:lumMod val="75000"/>
                  </a:schemeClr>
                </a:solidFill>
                <a:latin typeface="Helvetica" panose="020B0604020202020204" pitchFamily="2" charset="0"/>
              </a:rPr>
              <a:t>Returns</a:t>
            </a:r>
          </a:p>
        </p:txBody>
      </p:sp>
      <p:sp>
        <p:nvSpPr>
          <p:cNvPr id="123" name="TextBox 122"/>
          <p:cNvSpPr txBox="1"/>
          <p:nvPr/>
        </p:nvSpPr>
        <p:spPr>
          <a:xfrm>
            <a:off x="10356926" y="5124720"/>
            <a:ext cx="1727399" cy="261610"/>
          </a:xfrm>
          <a:prstGeom prst="rect">
            <a:avLst/>
          </a:prstGeom>
          <a:noFill/>
        </p:spPr>
        <p:txBody>
          <a:bodyPr wrap="square" rtlCol="0">
            <a:spAutoFit/>
          </a:bodyPr>
          <a:lstStyle/>
          <a:p>
            <a:r>
              <a:rPr lang="en-US" sz="1100" b="1" dirty="0">
                <a:solidFill>
                  <a:schemeClr val="accent2">
                    <a:lumMod val="75000"/>
                  </a:schemeClr>
                </a:solidFill>
                <a:latin typeface="Helvetica" panose="020B0604020202020204" pitchFamily="2" charset="0"/>
              </a:rPr>
              <a:t>Customer home</a:t>
            </a:r>
          </a:p>
        </p:txBody>
      </p:sp>
      <p:sp>
        <p:nvSpPr>
          <p:cNvPr id="124" name="TextBox 123"/>
          <p:cNvSpPr txBox="1"/>
          <p:nvPr/>
        </p:nvSpPr>
        <p:spPr>
          <a:xfrm>
            <a:off x="10356926" y="5405914"/>
            <a:ext cx="1727399" cy="261610"/>
          </a:xfrm>
          <a:prstGeom prst="rect">
            <a:avLst/>
          </a:prstGeom>
          <a:noFill/>
        </p:spPr>
        <p:txBody>
          <a:bodyPr wrap="square" rtlCol="0">
            <a:spAutoFit/>
          </a:bodyPr>
          <a:lstStyle/>
          <a:p>
            <a:r>
              <a:rPr lang="en-US" sz="1100" b="1" dirty="0">
                <a:solidFill>
                  <a:schemeClr val="accent2">
                    <a:lumMod val="75000"/>
                  </a:schemeClr>
                </a:solidFill>
                <a:latin typeface="Helvetica" panose="020B0604020202020204" pitchFamily="2" charset="0"/>
              </a:rPr>
              <a:t>Collection point</a:t>
            </a:r>
          </a:p>
        </p:txBody>
      </p:sp>
      <p:sp>
        <p:nvSpPr>
          <p:cNvPr id="125" name="TextBox 124"/>
          <p:cNvSpPr txBox="1"/>
          <p:nvPr/>
        </p:nvSpPr>
        <p:spPr>
          <a:xfrm>
            <a:off x="10356926" y="5711043"/>
            <a:ext cx="1727399" cy="261610"/>
          </a:xfrm>
          <a:prstGeom prst="rect">
            <a:avLst/>
          </a:prstGeom>
          <a:noFill/>
        </p:spPr>
        <p:txBody>
          <a:bodyPr wrap="square" rtlCol="0">
            <a:spAutoFit/>
          </a:bodyPr>
          <a:lstStyle/>
          <a:p>
            <a:r>
              <a:rPr lang="en-US" sz="1100" b="1" dirty="0">
                <a:solidFill>
                  <a:schemeClr val="accent2">
                    <a:lumMod val="75000"/>
                  </a:schemeClr>
                </a:solidFill>
                <a:latin typeface="Helvetica" panose="020B0604020202020204" pitchFamily="2" charset="0"/>
              </a:rPr>
              <a:t>Delivery Point</a:t>
            </a:r>
          </a:p>
        </p:txBody>
      </p:sp>
      <p:sp>
        <p:nvSpPr>
          <p:cNvPr id="126" name="Oval 125"/>
          <p:cNvSpPr/>
          <p:nvPr/>
        </p:nvSpPr>
        <p:spPr>
          <a:xfrm>
            <a:off x="10165575" y="5147524"/>
            <a:ext cx="200690" cy="2006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0165575" y="5426382"/>
            <a:ext cx="200690" cy="2006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0165575" y="5705544"/>
            <a:ext cx="200690" cy="2006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6" idx="2"/>
          </p:cNvCxnSpPr>
          <p:nvPr/>
        </p:nvCxnSpPr>
        <p:spPr>
          <a:xfrm flipV="1">
            <a:off x="8777583" y="5247869"/>
            <a:ext cx="1387992" cy="20978"/>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9" idx="3"/>
          </p:cNvCxnSpPr>
          <p:nvPr/>
        </p:nvCxnSpPr>
        <p:spPr>
          <a:xfrm>
            <a:off x="8777583" y="5304545"/>
            <a:ext cx="1379300" cy="208568"/>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19" idx="3"/>
          </p:cNvCxnSpPr>
          <p:nvPr/>
        </p:nvCxnSpPr>
        <p:spPr>
          <a:xfrm>
            <a:off x="8777583" y="5304545"/>
            <a:ext cx="1395378" cy="474343"/>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8800315" y="5281089"/>
            <a:ext cx="1356568" cy="610636"/>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800314" y="5522179"/>
            <a:ext cx="1356569" cy="359503"/>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800313" y="5752957"/>
            <a:ext cx="1342995" cy="137791"/>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992772" y="5866765"/>
            <a:ext cx="3784811" cy="0"/>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049587" y="5935416"/>
            <a:ext cx="3902974" cy="230832"/>
          </a:xfrm>
          <a:prstGeom prst="rect">
            <a:avLst/>
          </a:prstGeom>
          <a:noFill/>
        </p:spPr>
        <p:txBody>
          <a:bodyPr wrap="square" rtlCol="0">
            <a:spAutoFit/>
          </a:bodyPr>
          <a:lstStyle/>
          <a:p>
            <a:pPr algn="ctr"/>
            <a:r>
              <a:rPr lang="en-US" sz="900" dirty="0">
                <a:solidFill>
                  <a:schemeClr val="accent2">
                    <a:lumMod val="75000"/>
                  </a:schemeClr>
                </a:solidFill>
                <a:latin typeface="Helvetica" panose="020B0604020202020204" pitchFamily="2" charset="0"/>
              </a:rPr>
              <a:t>* Based on non-food distribution in developed markets</a:t>
            </a:r>
          </a:p>
        </p:txBody>
      </p:sp>
      <p:cxnSp>
        <p:nvCxnSpPr>
          <p:cNvPr id="145" name="Straight Connector 144"/>
          <p:cNvCxnSpPr/>
          <p:nvPr/>
        </p:nvCxnSpPr>
        <p:spPr>
          <a:xfrm flipH="1" flipV="1">
            <a:off x="9016963" y="4905588"/>
            <a:ext cx="1387992" cy="20978"/>
          </a:xfrm>
          <a:prstGeom prst="line">
            <a:avLst/>
          </a:prstGeom>
          <a:ln>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44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Role of Logistics in e-commerce</a:t>
            </a:r>
            <a:endParaRPr lang="en-US" dirty="0"/>
          </a:p>
        </p:txBody>
      </p:sp>
      <p:sp>
        <p:nvSpPr>
          <p:cNvPr id="3" name="Shape 2345">
            <a:extLst>
              <a:ext uri="{FF2B5EF4-FFF2-40B4-BE49-F238E27FC236}">
                <a16:creationId xmlns:a16="http://schemas.microsoft.com/office/drawing/2014/main" id="{D5F82C31-134C-47AC-B67B-2E7D5A942D27}"/>
              </a:ext>
            </a:extLst>
          </p:cNvPr>
          <p:cNvSpPr/>
          <p:nvPr/>
        </p:nvSpPr>
        <p:spPr>
          <a:xfrm>
            <a:off x="3878895" y="1892344"/>
            <a:ext cx="1762157" cy="2818339"/>
          </a:xfrm>
          <a:custGeom>
            <a:avLst/>
            <a:gdLst/>
            <a:ahLst/>
            <a:cxnLst>
              <a:cxn ang="0">
                <a:pos x="wd2" y="hd2"/>
              </a:cxn>
              <a:cxn ang="5400000">
                <a:pos x="wd2" y="hd2"/>
              </a:cxn>
              <a:cxn ang="10800000">
                <a:pos x="wd2" y="hd2"/>
              </a:cxn>
              <a:cxn ang="16200000">
                <a:pos x="wd2" y="hd2"/>
              </a:cxn>
            </a:cxnLst>
            <a:rect l="0" t="0" r="r" b="b"/>
            <a:pathLst>
              <a:path w="20420" h="20860" extrusionOk="0">
                <a:moveTo>
                  <a:pt x="11495" y="21"/>
                </a:moveTo>
                <a:cubicBezTo>
                  <a:pt x="14562" y="-155"/>
                  <a:pt x="17656" y="786"/>
                  <a:pt x="19314" y="2577"/>
                </a:cubicBezTo>
                <a:cubicBezTo>
                  <a:pt x="21600" y="5111"/>
                  <a:pt x="20228" y="8327"/>
                  <a:pt x="16265" y="9764"/>
                </a:cubicBezTo>
                <a:cubicBezTo>
                  <a:pt x="13255" y="10836"/>
                  <a:pt x="9673" y="10592"/>
                  <a:pt x="7120" y="9301"/>
                </a:cubicBezTo>
                <a:cubicBezTo>
                  <a:pt x="6320" y="8863"/>
                  <a:pt x="5176" y="8814"/>
                  <a:pt x="4262" y="9155"/>
                </a:cubicBezTo>
                <a:cubicBezTo>
                  <a:pt x="4262" y="9155"/>
                  <a:pt x="4262" y="9155"/>
                  <a:pt x="4224" y="9179"/>
                </a:cubicBezTo>
                <a:cubicBezTo>
                  <a:pt x="3652" y="9380"/>
                  <a:pt x="3231" y="9705"/>
                  <a:pt x="3007" y="10080"/>
                </a:cubicBezTo>
                <a:lnTo>
                  <a:pt x="2853" y="10468"/>
                </a:lnTo>
                <a:lnTo>
                  <a:pt x="2859" y="10468"/>
                </a:lnTo>
                <a:cubicBezTo>
                  <a:pt x="2820" y="10541"/>
                  <a:pt x="2820" y="10614"/>
                  <a:pt x="2820" y="10687"/>
                </a:cubicBezTo>
                <a:cubicBezTo>
                  <a:pt x="2820" y="11344"/>
                  <a:pt x="3392" y="11977"/>
                  <a:pt x="4307" y="12293"/>
                </a:cubicBezTo>
                <a:cubicBezTo>
                  <a:pt x="4307" y="12293"/>
                  <a:pt x="4307" y="12293"/>
                  <a:pt x="4841" y="12513"/>
                </a:cubicBezTo>
                <a:cubicBezTo>
                  <a:pt x="5717" y="12829"/>
                  <a:pt x="6822" y="12805"/>
                  <a:pt x="7661" y="12415"/>
                </a:cubicBezTo>
                <a:cubicBezTo>
                  <a:pt x="9986" y="11296"/>
                  <a:pt x="13264" y="11125"/>
                  <a:pt x="15932" y="12172"/>
                </a:cubicBezTo>
                <a:cubicBezTo>
                  <a:pt x="19476" y="13583"/>
                  <a:pt x="20506" y="16601"/>
                  <a:pt x="18142" y="18816"/>
                </a:cubicBezTo>
                <a:cubicBezTo>
                  <a:pt x="15970" y="20837"/>
                  <a:pt x="11739" y="21445"/>
                  <a:pt x="8423" y="20252"/>
                </a:cubicBezTo>
                <a:cubicBezTo>
                  <a:pt x="5793" y="19303"/>
                  <a:pt x="4421" y="17478"/>
                  <a:pt x="4726" y="15677"/>
                </a:cubicBezTo>
                <a:cubicBezTo>
                  <a:pt x="4841" y="15019"/>
                  <a:pt x="4307" y="14411"/>
                  <a:pt x="3430" y="14095"/>
                </a:cubicBezTo>
                <a:cubicBezTo>
                  <a:pt x="3430" y="14095"/>
                  <a:pt x="3430" y="14095"/>
                  <a:pt x="2820" y="13851"/>
                </a:cubicBezTo>
                <a:cubicBezTo>
                  <a:pt x="1029" y="13194"/>
                  <a:pt x="0" y="12026"/>
                  <a:pt x="0" y="10736"/>
                </a:cubicBezTo>
                <a:lnTo>
                  <a:pt x="38" y="10325"/>
                </a:lnTo>
                <a:lnTo>
                  <a:pt x="32" y="10324"/>
                </a:lnTo>
                <a:cubicBezTo>
                  <a:pt x="223" y="9179"/>
                  <a:pt x="1290" y="8156"/>
                  <a:pt x="2890" y="7571"/>
                </a:cubicBezTo>
                <a:cubicBezTo>
                  <a:pt x="3805" y="7230"/>
                  <a:pt x="4300" y="6597"/>
                  <a:pt x="4148" y="5915"/>
                </a:cubicBezTo>
                <a:cubicBezTo>
                  <a:pt x="3690" y="3819"/>
                  <a:pt x="5329" y="1627"/>
                  <a:pt x="8492" y="579"/>
                </a:cubicBezTo>
                <a:cubicBezTo>
                  <a:pt x="9454" y="262"/>
                  <a:pt x="10473" y="80"/>
                  <a:pt x="11495" y="21"/>
                </a:cubicBezTo>
                <a:close/>
              </a:path>
            </a:pathLst>
          </a:custGeom>
          <a:solidFill>
            <a:schemeClr val="accent4"/>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sz="1350"/>
          </a:p>
        </p:txBody>
      </p:sp>
      <p:sp>
        <p:nvSpPr>
          <p:cNvPr id="4" name="Freeform: Shape 94">
            <a:extLst>
              <a:ext uri="{FF2B5EF4-FFF2-40B4-BE49-F238E27FC236}">
                <a16:creationId xmlns:a16="http://schemas.microsoft.com/office/drawing/2014/main" id="{07AC88CA-4674-4E4D-9930-F39699CE85D5}"/>
              </a:ext>
            </a:extLst>
          </p:cNvPr>
          <p:cNvSpPr/>
          <p:nvPr/>
        </p:nvSpPr>
        <p:spPr>
          <a:xfrm>
            <a:off x="4300469" y="1556336"/>
            <a:ext cx="2818514" cy="1763555"/>
          </a:xfrm>
          <a:custGeom>
            <a:avLst/>
            <a:gdLst>
              <a:gd name="connsiteX0" fmla="*/ 1827059 w 3758018"/>
              <a:gd name="connsiteY0" fmla="*/ 0 h 2351406"/>
              <a:gd name="connsiteX1" fmla="*/ 1897269 w 3758018"/>
              <a:gd name="connsiteY1" fmla="*/ 4376 h 2351406"/>
              <a:gd name="connsiteX2" fmla="*/ 1897269 w 3758018"/>
              <a:gd name="connsiteY2" fmla="*/ 5642 h 2351406"/>
              <a:gd name="connsiteX3" fmla="*/ 1973206 w 3758018"/>
              <a:gd name="connsiteY3" fmla="*/ 18423 h 2351406"/>
              <a:gd name="connsiteX4" fmla="*/ 2397051 w 3758018"/>
              <a:gd name="connsiteY4" fmla="*/ 334384 h 2351406"/>
              <a:gd name="connsiteX5" fmla="*/ 2691008 w 3758018"/>
              <a:gd name="connsiteY5" fmla="*/ 479122 h 2351406"/>
              <a:gd name="connsiteX6" fmla="*/ 3651773 w 3758018"/>
              <a:gd name="connsiteY6" fmla="*/ 978855 h 2351406"/>
              <a:gd name="connsiteX7" fmla="*/ 3720366 w 3758018"/>
              <a:gd name="connsiteY7" fmla="*/ 1672177 h 2351406"/>
              <a:gd name="connsiteX8" fmla="*/ 3715280 w 3758018"/>
              <a:gd name="connsiteY8" fmla="*/ 1687055 h 2351406"/>
              <a:gd name="connsiteX9" fmla="*/ 3696411 w 3758018"/>
              <a:gd name="connsiteY9" fmla="*/ 1661345 h 2351406"/>
              <a:gd name="connsiteX10" fmla="*/ 3664603 w 3758018"/>
              <a:gd name="connsiteY10" fmla="*/ 1495620 h 2351406"/>
              <a:gd name="connsiteX11" fmla="*/ 3239261 w 3758018"/>
              <a:gd name="connsiteY11" fmla="*/ 670553 h 2351406"/>
              <a:gd name="connsiteX12" fmla="*/ 2783867 w 3758018"/>
              <a:gd name="connsiteY12" fmla="*/ 562020 h 2351406"/>
              <a:gd name="connsiteX13" fmla="*/ 2125359 w 3758018"/>
              <a:gd name="connsiteY13" fmla="*/ 929557 h 2351406"/>
              <a:gd name="connsiteX14" fmla="*/ 2375336 w 3758018"/>
              <a:gd name="connsiteY14" fmla="*/ 2127740 h 2351406"/>
              <a:gd name="connsiteX15" fmla="*/ 3331376 w 3758018"/>
              <a:gd name="connsiteY15" fmla="*/ 2083823 h 2351406"/>
              <a:gd name="connsiteX16" fmla="*/ 3488145 w 3758018"/>
              <a:gd name="connsiteY16" fmla="*/ 2027284 h 2351406"/>
              <a:gd name="connsiteX17" fmla="*/ 3519888 w 3758018"/>
              <a:gd name="connsiteY17" fmla="*/ 2030209 h 2351406"/>
              <a:gd name="connsiteX18" fmla="*/ 3440479 w 3758018"/>
              <a:gd name="connsiteY18" fmla="*/ 2115707 h 2351406"/>
              <a:gd name="connsiteX19" fmla="*/ 3292040 w 3758018"/>
              <a:gd name="connsiteY19" fmla="*/ 2224043 h 2351406"/>
              <a:gd name="connsiteX20" fmla="*/ 2002214 w 3758018"/>
              <a:gd name="connsiteY20" fmla="*/ 1873308 h 2351406"/>
              <a:gd name="connsiteX21" fmla="*/ 2085542 w 3758018"/>
              <a:gd name="connsiteY21" fmla="*/ 825481 h 2351406"/>
              <a:gd name="connsiteX22" fmla="*/ 2107343 w 3758018"/>
              <a:gd name="connsiteY22" fmla="*/ 492249 h 2351406"/>
              <a:gd name="connsiteX23" fmla="*/ 2107343 w 3758018"/>
              <a:gd name="connsiteY23" fmla="*/ 487873 h 2351406"/>
              <a:gd name="connsiteX24" fmla="*/ 1870478 w 3758018"/>
              <a:gd name="connsiteY24" fmla="*/ 330008 h 2351406"/>
              <a:gd name="connsiteX25" fmla="*/ 1870663 w 3758018"/>
              <a:gd name="connsiteY25" fmla="*/ 328857 h 2351406"/>
              <a:gd name="connsiteX26" fmla="*/ 1835928 w 3758018"/>
              <a:gd name="connsiteY26" fmla="*/ 324481 h 2351406"/>
              <a:gd name="connsiteX27" fmla="*/ 1542155 w 3758018"/>
              <a:gd name="connsiteY27" fmla="*/ 495588 h 2351406"/>
              <a:gd name="connsiteX28" fmla="*/ 1507050 w 3758018"/>
              <a:gd name="connsiteY28" fmla="*/ 556961 h 2351406"/>
              <a:gd name="connsiteX29" fmla="*/ 1524603 w 3758018"/>
              <a:gd name="connsiteY29" fmla="*/ 881442 h 2351406"/>
              <a:gd name="connsiteX30" fmla="*/ 1568392 w 3758018"/>
              <a:gd name="connsiteY30" fmla="*/ 1833123 h 2351406"/>
              <a:gd name="connsiteX31" fmla="*/ 367066 w 3758018"/>
              <a:gd name="connsiteY31" fmla="*/ 2087480 h 2351406"/>
              <a:gd name="connsiteX32" fmla="*/ 108399 w 3758018"/>
              <a:gd name="connsiteY32" fmla="*/ 973559 h 2351406"/>
              <a:gd name="connsiteX33" fmla="*/ 937058 w 3758018"/>
              <a:gd name="connsiteY33" fmla="*/ 548210 h 2351406"/>
              <a:gd name="connsiteX34" fmla="*/ 1222147 w 3758018"/>
              <a:gd name="connsiteY34" fmla="*/ 399096 h 2351406"/>
              <a:gd name="connsiteX35" fmla="*/ 1265935 w 3758018"/>
              <a:gd name="connsiteY35" fmla="*/ 324481 h 2351406"/>
              <a:gd name="connsiteX36" fmla="*/ 1827059 w 3758018"/>
              <a:gd name="connsiteY36" fmla="*/ 0 h 235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58018" h="2351406">
                <a:moveTo>
                  <a:pt x="1827059" y="0"/>
                </a:moveTo>
                <a:cubicBezTo>
                  <a:pt x="1849046" y="0"/>
                  <a:pt x="1875282" y="0"/>
                  <a:pt x="1897269" y="4376"/>
                </a:cubicBezTo>
                <a:lnTo>
                  <a:pt x="1897269" y="5642"/>
                </a:lnTo>
                <a:lnTo>
                  <a:pt x="1973206" y="18423"/>
                </a:lnTo>
                <a:cubicBezTo>
                  <a:pt x="2148915" y="59185"/>
                  <a:pt x="2304855" y="173295"/>
                  <a:pt x="2397051" y="334384"/>
                </a:cubicBezTo>
                <a:cubicBezTo>
                  <a:pt x="2453958" y="439627"/>
                  <a:pt x="2572575" y="496624"/>
                  <a:pt x="2691008" y="479122"/>
                </a:cubicBezTo>
                <a:cubicBezTo>
                  <a:pt x="3072727" y="430876"/>
                  <a:pt x="3463130" y="614994"/>
                  <a:pt x="3651773" y="978855"/>
                </a:cubicBezTo>
                <a:cubicBezTo>
                  <a:pt x="3768081" y="1200281"/>
                  <a:pt x="3785633" y="1448017"/>
                  <a:pt x="3720366" y="1672177"/>
                </a:cubicBezTo>
                <a:lnTo>
                  <a:pt x="3715280" y="1687055"/>
                </a:lnTo>
                <a:lnTo>
                  <a:pt x="3696411" y="1661345"/>
                </a:lnTo>
                <a:cubicBezTo>
                  <a:pt x="3670101" y="1611983"/>
                  <a:pt x="3658040" y="1554926"/>
                  <a:pt x="3664603" y="1495620"/>
                </a:cubicBezTo>
                <a:cubicBezTo>
                  <a:pt x="3699721" y="1170921"/>
                  <a:pt x="3541859" y="841722"/>
                  <a:pt x="3239261" y="670553"/>
                </a:cubicBezTo>
                <a:cubicBezTo>
                  <a:pt x="3096137" y="589918"/>
                  <a:pt x="2938275" y="555001"/>
                  <a:pt x="2783867" y="562020"/>
                </a:cubicBezTo>
                <a:cubicBezTo>
                  <a:pt x="2526520" y="573719"/>
                  <a:pt x="2278846" y="701871"/>
                  <a:pt x="2125359" y="929557"/>
                </a:cubicBezTo>
                <a:cubicBezTo>
                  <a:pt x="1849129" y="1328951"/>
                  <a:pt x="1967497" y="1873056"/>
                  <a:pt x="2375336" y="2127740"/>
                </a:cubicBezTo>
                <a:cubicBezTo>
                  <a:pt x="2682310" y="2316368"/>
                  <a:pt x="3059406" y="2285590"/>
                  <a:pt x="3331376" y="2083823"/>
                </a:cubicBezTo>
                <a:cubicBezTo>
                  <a:pt x="3377434" y="2048725"/>
                  <a:pt x="3432242" y="2030051"/>
                  <a:pt x="3488145" y="2027284"/>
                </a:cubicBezTo>
                <a:lnTo>
                  <a:pt x="3519888" y="2030209"/>
                </a:lnTo>
                <a:lnTo>
                  <a:pt x="3440479" y="2115707"/>
                </a:lnTo>
                <a:cubicBezTo>
                  <a:pt x="3395345" y="2155891"/>
                  <a:pt x="3345783" y="2192263"/>
                  <a:pt x="3292040" y="2224043"/>
                </a:cubicBezTo>
                <a:cubicBezTo>
                  <a:pt x="2840111" y="2487151"/>
                  <a:pt x="2256632" y="2329286"/>
                  <a:pt x="2002214" y="1873308"/>
                </a:cubicBezTo>
                <a:cubicBezTo>
                  <a:pt x="1804703" y="1526950"/>
                  <a:pt x="1852926" y="1114843"/>
                  <a:pt x="2085542" y="825481"/>
                </a:cubicBezTo>
                <a:cubicBezTo>
                  <a:pt x="2160001" y="728989"/>
                  <a:pt x="2168869" y="597492"/>
                  <a:pt x="2107343" y="492249"/>
                </a:cubicBezTo>
                <a:cubicBezTo>
                  <a:pt x="2107343" y="492249"/>
                  <a:pt x="2107343" y="492249"/>
                  <a:pt x="2107343" y="487873"/>
                </a:cubicBezTo>
                <a:cubicBezTo>
                  <a:pt x="2054871" y="400132"/>
                  <a:pt x="1971358" y="343135"/>
                  <a:pt x="1870478" y="330008"/>
                </a:cubicBezTo>
                <a:lnTo>
                  <a:pt x="1870663" y="328857"/>
                </a:lnTo>
                <a:lnTo>
                  <a:pt x="1835928" y="324481"/>
                </a:lnTo>
                <a:cubicBezTo>
                  <a:pt x="1713061" y="324481"/>
                  <a:pt x="1603496" y="390345"/>
                  <a:pt x="1542155" y="495588"/>
                </a:cubicBezTo>
                <a:cubicBezTo>
                  <a:pt x="1542155" y="495588"/>
                  <a:pt x="1542155" y="495588"/>
                  <a:pt x="1507050" y="556961"/>
                </a:cubicBezTo>
                <a:cubicBezTo>
                  <a:pt x="1450144" y="657829"/>
                  <a:pt x="1454393" y="784950"/>
                  <a:pt x="1524603" y="881442"/>
                </a:cubicBezTo>
                <a:cubicBezTo>
                  <a:pt x="1726363" y="1149041"/>
                  <a:pt x="1757034" y="1526144"/>
                  <a:pt x="1568392" y="1833123"/>
                </a:cubicBezTo>
                <a:cubicBezTo>
                  <a:pt x="1314158" y="2240969"/>
                  <a:pt x="770403" y="2359339"/>
                  <a:pt x="367066" y="2087480"/>
                </a:cubicBezTo>
                <a:cubicBezTo>
                  <a:pt x="7519" y="1841874"/>
                  <a:pt x="-106480" y="1350661"/>
                  <a:pt x="108399" y="973559"/>
                </a:cubicBezTo>
                <a:cubicBezTo>
                  <a:pt x="283738" y="666580"/>
                  <a:pt x="612615" y="513090"/>
                  <a:pt x="937058" y="548210"/>
                </a:cubicBezTo>
                <a:cubicBezTo>
                  <a:pt x="1051057" y="556961"/>
                  <a:pt x="1165055" y="499963"/>
                  <a:pt x="1222147" y="399096"/>
                </a:cubicBezTo>
                <a:cubicBezTo>
                  <a:pt x="1222147" y="399096"/>
                  <a:pt x="1222147" y="399096"/>
                  <a:pt x="1265935" y="324481"/>
                </a:cubicBezTo>
                <a:cubicBezTo>
                  <a:pt x="1384368" y="122746"/>
                  <a:pt x="1590378" y="0"/>
                  <a:pt x="1827059" y="0"/>
                </a:cubicBezTo>
                <a:close/>
              </a:path>
            </a:pathLst>
          </a:custGeom>
          <a:solidFill>
            <a:schemeClr val="accent5"/>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sz="1350"/>
          </a:p>
        </p:txBody>
      </p:sp>
      <p:sp>
        <p:nvSpPr>
          <p:cNvPr id="5" name="Shape 2347">
            <a:extLst>
              <a:ext uri="{FF2B5EF4-FFF2-40B4-BE49-F238E27FC236}">
                <a16:creationId xmlns:a16="http://schemas.microsoft.com/office/drawing/2014/main" id="{4EFFDA7E-6AA4-4234-A9CF-D078F53FE2C6}"/>
              </a:ext>
            </a:extLst>
          </p:cNvPr>
          <p:cNvSpPr/>
          <p:nvPr/>
        </p:nvSpPr>
        <p:spPr>
          <a:xfrm>
            <a:off x="5694310" y="1977177"/>
            <a:ext cx="1762479" cy="2818349"/>
          </a:xfrm>
          <a:custGeom>
            <a:avLst/>
            <a:gdLst/>
            <a:ahLst/>
            <a:cxnLst>
              <a:cxn ang="0">
                <a:pos x="wd2" y="hd2"/>
              </a:cxn>
              <a:cxn ang="5400000">
                <a:pos x="wd2" y="hd2"/>
              </a:cxn>
              <a:cxn ang="10800000">
                <a:pos x="wd2" y="hd2"/>
              </a:cxn>
              <a:cxn ang="16200000">
                <a:pos x="wd2" y="hd2"/>
              </a:cxn>
            </a:cxnLst>
            <a:rect l="0" t="0" r="r" b="b"/>
            <a:pathLst>
              <a:path w="20409" h="20878" extrusionOk="0">
                <a:moveTo>
                  <a:pt x="8037" y="5"/>
                </a:moveTo>
                <a:cubicBezTo>
                  <a:pt x="9378" y="-34"/>
                  <a:pt x="10749" y="160"/>
                  <a:pt x="11992" y="608"/>
                </a:cubicBezTo>
                <a:cubicBezTo>
                  <a:pt x="14620" y="1559"/>
                  <a:pt x="15991" y="3388"/>
                  <a:pt x="15686" y="5192"/>
                </a:cubicBezTo>
                <a:cubicBezTo>
                  <a:pt x="15572" y="5851"/>
                  <a:pt x="16105" y="6460"/>
                  <a:pt x="16981" y="6777"/>
                </a:cubicBezTo>
                <a:cubicBezTo>
                  <a:pt x="16981" y="6777"/>
                  <a:pt x="16981" y="6777"/>
                  <a:pt x="17591" y="7021"/>
                </a:cubicBezTo>
                <a:cubicBezTo>
                  <a:pt x="19381" y="7679"/>
                  <a:pt x="20409" y="8850"/>
                  <a:pt x="20409" y="10142"/>
                </a:cubicBezTo>
                <a:lnTo>
                  <a:pt x="20371" y="10554"/>
                </a:lnTo>
                <a:lnTo>
                  <a:pt x="20377" y="10554"/>
                </a:lnTo>
                <a:cubicBezTo>
                  <a:pt x="20186" y="11699"/>
                  <a:pt x="19119" y="12722"/>
                  <a:pt x="17519" y="13307"/>
                </a:cubicBezTo>
                <a:cubicBezTo>
                  <a:pt x="16642" y="13648"/>
                  <a:pt x="16109" y="14281"/>
                  <a:pt x="16261" y="14964"/>
                </a:cubicBezTo>
                <a:cubicBezTo>
                  <a:pt x="16719" y="17059"/>
                  <a:pt x="15080" y="19252"/>
                  <a:pt x="11917" y="20299"/>
                </a:cubicBezTo>
                <a:cubicBezTo>
                  <a:pt x="8069" y="21566"/>
                  <a:pt x="3305" y="20689"/>
                  <a:pt x="1133" y="18301"/>
                </a:cubicBezTo>
                <a:cubicBezTo>
                  <a:pt x="-1191" y="15768"/>
                  <a:pt x="181" y="12552"/>
                  <a:pt x="4144" y="11114"/>
                </a:cubicBezTo>
                <a:cubicBezTo>
                  <a:pt x="7154" y="10042"/>
                  <a:pt x="10774" y="10286"/>
                  <a:pt x="13289" y="11577"/>
                </a:cubicBezTo>
                <a:cubicBezTo>
                  <a:pt x="14089" y="12016"/>
                  <a:pt x="15271" y="12064"/>
                  <a:pt x="16185" y="11723"/>
                </a:cubicBezTo>
                <a:cubicBezTo>
                  <a:pt x="16185" y="11723"/>
                  <a:pt x="16185" y="11723"/>
                  <a:pt x="16185" y="11699"/>
                </a:cubicBezTo>
                <a:cubicBezTo>
                  <a:pt x="16757" y="11498"/>
                  <a:pt x="17178" y="11174"/>
                  <a:pt x="17402" y="10798"/>
                </a:cubicBezTo>
                <a:lnTo>
                  <a:pt x="17556" y="10411"/>
                </a:lnTo>
                <a:lnTo>
                  <a:pt x="17553" y="10410"/>
                </a:lnTo>
                <a:cubicBezTo>
                  <a:pt x="17591" y="10337"/>
                  <a:pt x="17591" y="10264"/>
                  <a:pt x="17591" y="10191"/>
                </a:cubicBezTo>
                <a:cubicBezTo>
                  <a:pt x="17629" y="9533"/>
                  <a:pt x="17019" y="8899"/>
                  <a:pt x="16143" y="8582"/>
                </a:cubicBezTo>
                <a:cubicBezTo>
                  <a:pt x="16143" y="8582"/>
                  <a:pt x="16143" y="8582"/>
                  <a:pt x="15572" y="8362"/>
                </a:cubicBezTo>
                <a:cubicBezTo>
                  <a:pt x="14696" y="8045"/>
                  <a:pt x="13592" y="8070"/>
                  <a:pt x="12792" y="8460"/>
                </a:cubicBezTo>
                <a:cubicBezTo>
                  <a:pt x="10430" y="9581"/>
                  <a:pt x="7155" y="9752"/>
                  <a:pt x="4489" y="8704"/>
                </a:cubicBezTo>
                <a:cubicBezTo>
                  <a:pt x="947" y="7289"/>
                  <a:pt x="-81" y="4266"/>
                  <a:pt x="2318" y="2047"/>
                </a:cubicBezTo>
                <a:cubicBezTo>
                  <a:pt x="3651" y="782"/>
                  <a:pt x="5802" y="70"/>
                  <a:pt x="8037" y="5"/>
                </a:cubicBezTo>
                <a:close/>
              </a:path>
            </a:pathLst>
          </a:custGeom>
          <a:solidFill>
            <a:schemeClr val="accent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sz="1350"/>
          </a:p>
        </p:txBody>
      </p:sp>
      <p:sp>
        <p:nvSpPr>
          <p:cNvPr id="6" name="Freeform: Shape 80">
            <a:extLst>
              <a:ext uri="{FF2B5EF4-FFF2-40B4-BE49-F238E27FC236}">
                <a16:creationId xmlns:a16="http://schemas.microsoft.com/office/drawing/2014/main" id="{07A06759-A941-402F-9A0C-5A7FE8262ECE}"/>
              </a:ext>
            </a:extLst>
          </p:cNvPr>
          <p:cNvSpPr/>
          <p:nvPr/>
        </p:nvSpPr>
        <p:spPr>
          <a:xfrm>
            <a:off x="4216624" y="3369337"/>
            <a:ext cx="2818651" cy="1763900"/>
          </a:xfrm>
          <a:custGeom>
            <a:avLst/>
            <a:gdLst>
              <a:gd name="connsiteX0" fmla="*/ 913523 w 3758201"/>
              <a:gd name="connsiteY0" fmla="*/ 282 h 2351866"/>
              <a:gd name="connsiteX1" fmla="*/ 1758793 w 3758201"/>
              <a:gd name="connsiteY1" fmla="*/ 478096 h 2351866"/>
              <a:gd name="connsiteX2" fmla="*/ 1671156 w 3758201"/>
              <a:gd name="connsiteY2" fmla="*/ 1525963 h 2351866"/>
              <a:gd name="connsiteX3" fmla="*/ 1649223 w 3758201"/>
              <a:gd name="connsiteY3" fmla="*/ 1859130 h 2351866"/>
              <a:gd name="connsiteX4" fmla="*/ 1649223 w 3758201"/>
              <a:gd name="connsiteY4" fmla="*/ 1863496 h 2351866"/>
              <a:gd name="connsiteX5" fmla="*/ 1885871 w 3758201"/>
              <a:gd name="connsiteY5" fmla="*/ 2021348 h 2351866"/>
              <a:gd name="connsiteX6" fmla="*/ 1887228 w 3758201"/>
              <a:gd name="connsiteY6" fmla="*/ 2022192 h 2351866"/>
              <a:gd name="connsiteX7" fmla="*/ 1926655 w 3758201"/>
              <a:gd name="connsiteY7" fmla="*/ 2026564 h 2351866"/>
              <a:gd name="connsiteX8" fmla="*/ 2215999 w 3758201"/>
              <a:gd name="connsiteY8" fmla="*/ 1855376 h 2351866"/>
              <a:gd name="connsiteX9" fmla="*/ 2251159 w 3758201"/>
              <a:gd name="connsiteY9" fmla="*/ 1793941 h 2351866"/>
              <a:gd name="connsiteX10" fmla="*/ 2233625 w 3758201"/>
              <a:gd name="connsiteY10" fmla="*/ 1469164 h 2351866"/>
              <a:gd name="connsiteX11" fmla="*/ 2189746 w 3758201"/>
              <a:gd name="connsiteY11" fmla="*/ 516806 h 2351866"/>
              <a:gd name="connsiteX12" fmla="*/ 2900771 w 3758201"/>
              <a:gd name="connsiteY12" fmla="*/ 115569 h 2351866"/>
              <a:gd name="connsiteX13" fmla="*/ 3391096 w 3758201"/>
              <a:gd name="connsiteY13" fmla="*/ 262210 h 2351866"/>
              <a:gd name="connsiteX14" fmla="*/ 3649827 w 3758201"/>
              <a:gd name="connsiteY14" fmla="*/ 1377011 h 2351866"/>
              <a:gd name="connsiteX15" fmla="*/ 2821127 w 3758201"/>
              <a:gd name="connsiteY15" fmla="*/ 1802686 h 2351866"/>
              <a:gd name="connsiteX16" fmla="*/ 2536143 w 3758201"/>
              <a:gd name="connsiteY16" fmla="*/ 1951902 h 2351866"/>
              <a:gd name="connsiteX17" fmla="*/ 2492264 w 3758201"/>
              <a:gd name="connsiteY17" fmla="*/ 2026564 h 2351866"/>
              <a:gd name="connsiteX18" fmla="*/ 1931015 w 3758201"/>
              <a:gd name="connsiteY18" fmla="*/ 2351341 h 2351866"/>
              <a:gd name="connsiteX19" fmla="*/ 1860882 w 3758201"/>
              <a:gd name="connsiteY19" fmla="*/ 2346968 h 2351866"/>
              <a:gd name="connsiteX20" fmla="*/ 1859609 w 3758201"/>
              <a:gd name="connsiteY20" fmla="*/ 2345783 h 2351866"/>
              <a:gd name="connsiteX21" fmla="*/ 1359858 w 3758201"/>
              <a:gd name="connsiteY21" fmla="*/ 2016982 h 2351866"/>
              <a:gd name="connsiteX22" fmla="*/ 1066164 w 3758201"/>
              <a:gd name="connsiteY22" fmla="*/ 1872227 h 2351866"/>
              <a:gd name="connsiteX23" fmla="*/ 106105 w 3758201"/>
              <a:gd name="connsiteY23" fmla="*/ 1372477 h 2351866"/>
              <a:gd name="connsiteX24" fmla="*/ 37624 w 3758201"/>
              <a:gd name="connsiteY24" fmla="*/ 679174 h 2351866"/>
              <a:gd name="connsiteX25" fmla="*/ 42933 w 3758201"/>
              <a:gd name="connsiteY25" fmla="*/ 663631 h 2351866"/>
              <a:gd name="connsiteX26" fmla="*/ 61717 w 3758201"/>
              <a:gd name="connsiteY26" fmla="*/ 689183 h 2351866"/>
              <a:gd name="connsiteX27" fmla="*/ 93474 w 3758201"/>
              <a:gd name="connsiteY27" fmla="*/ 854779 h 2351866"/>
              <a:gd name="connsiteX28" fmla="*/ 518854 w 3758201"/>
              <a:gd name="connsiteY28" fmla="*/ 1678934 h 2351866"/>
              <a:gd name="connsiteX29" fmla="*/ 1637130 w 3758201"/>
              <a:gd name="connsiteY29" fmla="*/ 1420249 h 2351866"/>
              <a:gd name="connsiteX30" fmla="*/ 1382845 w 3758201"/>
              <a:gd name="connsiteY30" fmla="*/ 223378 h 2351866"/>
              <a:gd name="connsiteX31" fmla="*/ 431177 w 3758201"/>
              <a:gd name="connsiteY31" fmla="*/ 267153 h 2351866"/>
              <a:gd name="connsiteX32" fmla="*/ 270538 w 3758201"/>
              <a:gd name="connsiteY32" fmla="*/ 323673 h 2351866"/>
              <a:gd name="connsiteX33" fmla="*/ 238354 w 3758201"/>
              <a:gd name="connsiteY33" fmla="*/ 320718 h 2351866"/>
              <a:gd name="connsiteX34" fmla="*/ 317274 w 3758201"/>
              <a:gd name="connsiteY34" fmla="*/ 235683 h 2351866"/>
              <a:gd name="connsiteX35" fmla="*/ 465598 w 3758201"/>
              <a:gd name="connsiteY35" fmla="*/ 127352 h 2351866"/>
              <a:gd name="connsiteX36" fmla="*/ 913523 w 3758201"/>
              <a:gd name="connsiteY36" fmla="*/ 282 h 23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58201" h="2351866">
                <a:moveTo>
                  <a:pt x="913523" y="282"/>
                </a:moveTo>
                <a:cubicBezTo>
                  <a:pt x="1249836" y="-7964"/>
                  <a:pt x="1580952" y="164610"/>
                  <a:pt x="1758793" y="478096"/>
                </a:cubicBezTo>
                <a:cubicBezTo>
                  <a:pt x="1951671" y="824475"/>
                  <a:pt x="1903475" y="1236567"/>
                  <a:pt x="1671156" y="1525963"/>
                </a:cubicBezTo>
                <a:cubicBezTo>
                  <a:pt x="1596602" y="1622352"/>
                  <a:pt x="1587848" y="1753895"/>
                  <a:pt x="1649223" y="1859130"/>
                </a:cubicBezTo>
                <a:lnTo>
                  <a:pt x="1649223" y="1863496"/>
                </a:lnTo>
                <a:cubicBezTo>
                  <a:pt x="1701843" y="1951153"/>
                  <a:pt x="1785055" y="2008136"/>
                  <a:pt x="1885871" y="2021348"/>
                </a:cubicBezTo>
                <a:lnTo>
                  <a:pt x="1887228" y="2022192"/>
                </a:lnTo>
                <a:cubicBezTo>
                  <a:pt x="1900309" y="2022192"/>
                  <a:pt x="1913501" y="2027270"/>
                  <a:pt x="1926655" y="2026564"/>
                </a:cubicBezTo>
                <a:cubicBezTo>
                  <a:pt x="2045027" y="2020214"/>
                  <a:pt x="2154680" y="1960756"/>
                  <a:pt x="2215999" y="1855376"/>
                </a:cubicBezTo>
                <a:lnTo>
                  <a:pt x="2251159" y="1793941"/>
                </a:lnTo>
                <a:cubicBezTo>
                  <a:pt x="2308118" y="1693042"/>
                  <a:pt x="2303758" y="1565690"/>
                  <a:pt x="2233625" y="1469164"/>
                </a:cubicBezTo>
                <a:cubicBezTo>
                  <a:pt x="2031854" y="1201450"/>
                  <a:pt x="2005601" y="823983"/>
                  <a:pt x="2189746" y="516806"/>
                </a:cubicBezTo>
                <a:cubicBezTo>
                  <a:pt x="2348670" y="261690"/>
                  <a:pt x="2620655" y="119734"/>
                  <a:pt x="2900771" y="115569"/>
                </a:cubicBezTo>
                <a:cubicBezTo>
                  <a:pt x="3068841" y="113070"/>
                  <a:pt x="3239837" y="160177"/>
                  <a:pt x="3391096" y="262210"/>
                </a:cubicBezTo>
                <a:cubicBezTo>
                  <a:pt x="3750666" y="508061"/>
                  <a:pt x="3864678" y="999544"/>
                  <a:pt x="3649827" y="1377011"/>
                </a:cubicBezTo>
                <a:cubicBezTo>
                  <a:pt x="3474402" y="1684188"/>
                  <a:pt x="3145631" y="1837886"/>
                  <a:pt x="2821127" y="1802686"/>
                </a:cubicBezTo>
                <a:cubicBezTo>
                  <a:pt x="2707115" y="1793941"/>
                  <a:pt x="2593103" y="1851003"/>
                  <a:pt x="2536143" y="1951902"/>
                </a:cubicBezTo>
                <a:lnTo>
                  <a:pt x="2492264" y="2026564"/>
                </a:lnTo>
                <a:cubicBezTo>
                  <a:pt x="2378251" y="2228470"/>
                  <a:pt x="2177378" y="2335466"/>
                  <a:pt x="1931015" y="2351341"/>
                </a:cubicBezTo>
                <a:cubicBezTo>
                  <a:pt x="1909167" y="2352749"/>
                  <a:pt x="1882776" y="2351341"/>
                  <a:pt x="1860882" y="2346968"/>
                </a:cubicBezTo>
                <a:lnTo>
                  <a:pt x="1859609" y="2345783"/>
                </a:lnTo>
                <a:cubicBezTo>
                  <a:pt x="1653552" y="2311140"/>
                  <a:pt x="1469428" y="2201143"/>
                  <a:pt x="1359858" y="2016982"/>
                </a:cubicBezTo>
                <a:cubicBezTo>
                  <a:pt x="1302909" y="1911747"/>
                  <a:pt x="1184488" y="1854764"/>
                  <a:pt x="1066164" y="1872227"/>
                </a:cubicBezTo>
                <a:cubicBezTo>
                  <a:pt x="684738" y="1920479"/>
                  <a:pt x="294653" y="1736318"/>
                  <a:pt x="106105" y="1372477"/>
                </a:cubicBezTo>
                <a:cubicBezTo>
                  <a:pt x="-10055" y="1151036"/>
                  <a:pt x="-27587" y="903315"/>
                  <a:pt x="37624" y="679174"/>
                </a:cubicBezTo>
                <a:lnTo>
                  <a:pt x="42933" y="663631"/>
                </a:lnTo>
                <a:lnTo>
                  <a:pt x="61717" y="689183"/>
                </a:lnTo>
                <a:cubicBezTo>
                  <a:pt x="88037" y="738497"/>
                  <a:pt x="100090" y="795512"/>
                  <a:pt x="93474" y="854779"/>
                </a:cubicBezTo>
                <a:cubicBezTo>
                  <a:pt x="58380" y="1179217"/>
                  <a:pt x="216244" y="1507978"/>
                  <a:pt x="518854" y="1678934"/>
                </a:cubicBezTo>
                <a:cubicBezTo>
                  <a:pt x="900395" y="1893845"/>
                  <a:pt x="1387218" y="1784318"/>
                  <a:pt x="1637130" y="1420249"/>
                </a:cubicBezTo>
                <a:cubicBezTo>
                  <a:pt x="1909133" y="1021232"/>
                  <a:pt x="1790621" y="477560"/>
                  <a:pt x="1382845" y="223378"/>
                </a:cubicBezTo>
                <a:cubicBezTo>
                  <a:pt x="1075863" y="34768"/>
                  <a:pt x="698694" y="65573"/>
                  <a:pt x="431177" y="267153"/>
                </a:cubicBezTo>
                <a:cubicBezTo>
                  <a:pt x="382909" y="302280"/>
                  <a:pt x="326990" y="320925"/>
                  <a:pt x="270538" y="323673"/>
                </a:cubicBezTo>
                <a:lnTo>
                  <a:pt x="238354" y="320718"/>
                </a:lnTo>
                <a:lnTo>
                  <a:pt x="317274" y="235683"/>
                </a:lnTo>
                <a:cubicBezTo>
                  <a:pt x="362371" y="195502"/>
                  <a:pt x="411896" y="159132"/>
                  <a:pt x="465598" y="127352"/>
                </a:cubicBezTo>
                <a:cubicBezTo>
                  <a:pt x="606709" y="45137"/>
                  <a:pt x="760653" y="4029"/>
                  <a:pt x="913523" y="282"/>
                </a:cubicBezTo>
                <a:close/>
              </a:path>
            </a:pathLst>
          </a:custGeom>
          <a:solidFill>
            <a:schemeClr val="accent3"/>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sz="1350"/>
          </a:p>
        </p:txBody>
      </p:sp>
      <p:sp>
        <p:nvSpPr>
          <p:cNvPr id="11" name="TextBox 10"/>
          <p:cNvSpPr txBox="1"/>
          <p:nvPr/>
        </p:nvSpPr>
        <p:spPr>
          <a:xfrm>
            <a:off x="7305095" y="1794884"/>
            <a:ext cx="3982941" cy="584775"/>
          </a:xfrm>
          <a:prstGeom prst="rect">
            <a:avLst/>
          </a:prstGeom>
          <a:noFill/>
        </p:spPr>
        <p:txBody>
          <a:bodyPr wrap="square" rtlCol="0">
            <a:spAutoFit/>
          </a:bodyPr>
          <a:lstStyle/>
          <a:p>
            <a:r>
              <a:rPr lang="en-US" sz="1600" b="1" dirty="0">
                <a:solidFill>
                  <a:srgbClr val="7B4B23"/>
                </a:solidFill>
                <a:latin typeface="Helvetica" panose="020B0604020202020204" pitchFamily="2" charset="0"/>
              </a:rPr>
              <a:t>First and Last Mile Delivery Management</a:t>
            </a:r>
          </a:p>
        </p:txBody>
      </p:sp>
      <p:sp>
        <p:nvSpPr>
          <p:cNvPr id="12" name="TextBox 11"/>
          <p:cNvSpPr txBox="1"/>
          <p:nvPr/>
        </p:nvSpPr>
        <p:spPr>
          <a:xfrm>
            <a:off x="7305095" y="2403509"/>
            <a:ext cx="3982941" cy="646331"/>
          </a:xfrm>
          <a:prstGeom prst="rect">
            <a:avLst/>
          </a:prstGeom>
          <a:noFill/>
        </p:spPr>
        <p:txBody>
          <a:bodyPr wrap="square" rtlCol="0">
            <a:spAutoFit/>
          </a:bodyPr>
          <a:lstStyle/>
          <a:p>
            <a:pPr marL="171450" indent="-171450">
              <a:buFont typeface="Wingdings" panose="05000000000000000000" pitchFamily="2" charset="2"/>
              <a:buChar char="§"/>
            </a:pPr>
            <a:r>
              <a:rPr lang="en-US" sz="1200" dirty="0">
                <a:solidFill>
                  <a:srgbClr val="7B4B23"/>
                </a:solidFill>
                <a:latin typeface="Helvetica" panose="020B0604020202020204" pitchFamily="2" charset="0"/>
              </a:rPr>
              <a:t>Reduce cost per delivery, maximize delivery person</a:t>
            </a:r>
          </a:p>
          <a:p>
            <a:pPr marL="171450" indent="-171450">
              <a:buFont typeface="Wingdings" panose="05000000000000000000" pitchFamily="2" charset="2"/>
              <a:buChar char="§"/>
            </a:pPr>
            <a:r>
              <a:rPr lang="en-US" sz="1200" dirty="0">
                <a:solidFill>
                  <a:srgbClr val="7B4B23"/>
                </a:solidFill>
                <a:latin typeface="Helvetica" panose="020B0604020202020204" pitchFamily="2" charset="0"/>
              </a:rPr>
              <a:t>Improve Attempt to Delivery Ratio, reduce failed attempts</a:t>
            </a:r>
          </a:p>
        </p:txBody>
      </p:sp>
      <p:sp>
        <p:nvSpPr>
          <p:cNvPr id="13" name="TextBox 12"/>
          <p:cNvSpPr txBox="1"/>
          <p:nvPr/>
        </p:nvSpPr>
        <p:spPr>
          <a:xfrm>
            <a:off x="7305095" y="3786321"/>
            <a:ext cx="3982941" cy="338554"/>
          </a:xfrm>
          <a:prstGeom prst="rect">
            <a:avLst/>
          </a:prstGeom>
          <a:noFill/>
        </p:spPr>
        <p:txBody>
          <a:bodyPr wrap="square" rtlCol="0">
            <a:spAutoFit/>
          </a:bodyPr>
          <a:lstStyle/>
          <a:p>
            <a:r>
              <a:rPr lang="en-US" sz="1600" b="1" dirty="0">
                <a:solidFill>
                  <a:srgbClr val="4D5D2C"/>
                </a:solidFill>
                <a:latin typeface="Helvetica" panose="020B0604020202020204" pitchFamily="2" charset="0"/>
              </a:rPr>
              <a:t>Market Place and Drop Shipment</a:t>
            </a:r>
          </a:p>
        </p:txBody>
      </p:sp>
      <p:sp>
        <p:nvSpPr>
          <p:cNvPr id="14" name="TextBox 13"/>
          <p:cNvSpPr txBox="1"/>
          <p:nvPr/>
        </p:nvSpPr>
        <p:spPr>
          <a:xfrm>
            <a:off x="7305095" y="4146822"/>
            <a:ext cx="4126492" cy="646331"/>
          </a:xfrm>
          <a:prstGeom prst="rect">
            <a:avLst/>
          </a:prstGeom>
          <a:noFill/>
        </p:spPr>
        <p:txBody>
          <a:bodyPr wrap="square" rtlCol="0">
            <a:spAutoFit/>
          </a:bodyPr>
          <a:lstStyle/>
          <a:p>
            <a:pPr marL="171450" indent="-171450">
              <a:buFont typeface="Wingdings" panose="05000000000000000000" pitchFamily="2" charset="2"/>
              <a:buChar char="§"/>
            </a:pPr>
            <a:r>
              <a:rPr lang="en-US" sz="1200" dirty="0">
                <a:solidFill>
                  <a:srgbClr val="4D5D2C"/>
                </a:solidFill>
                <a:latin typeface="Helvetica" panose="020B0604020202020204" pitchFamily="2" charset="0"/>
              </a:rPr>
              <a:t>Integrated logistics systems for inventory visibility Data Integration between varied systems of stakeholders</a:t>
            </a:r>
          </a:p>
          <a:p>
            <a:pPr marL="171450" indent="-171450">
              <a:buFont typeface="Wingdings" panose="05000000000000000000" pitchFamily="2" charset="2"/>
              <a:buChar char="§"/>
            </a:pPr>
            <a:r>
              <a:rPr lang="en-US" sz="1200" dirty="0">
                <a:solidFill>
                  <a:srgbClr val="4D5D2C"/>
                </a:solidFill>
                <a:latin typeface="Helvetica" panose="020B0604020202020204" pitchFamily="2" charset="0"/>
              </a:rPr>
              <a:t>Direct shipment from vendor to customer </a:t>
            </a:r>
          </a:p>
        </p:txBody>
      </p:sp>
      <p:sp>
        <p:nvSpPr>
          <p:cNvPr id="15" name="TextBox 14"/>
          <p:cNvSpPr txBox="1"/>
          <p:nvPr/>
        </p:nvSpPr>
        <p:spPr>
          <a:xfrm>
            <a:off x="590584" y="1794884"/>
            <a:ext cx="3982941" cy="584775"/>
          </a:xfrm>
          <a:prstGeom prst="rect">
            <a:avLst/>
          </a:prstGeom>
          <a:noFill/>
        </p:spPr>
        <p:txBody>
          <a:bodyPr wrap="square" rtlCol="0">
            <a:spAutoFit/>
          </a:bodyPr>
          <a:lstStyle/>
          <a:p>
            <a:r>
              <a:rPr lang="en-US" sz="1600" b="1" dirty="0">
                <a:solidFill>
                  <a:srgbClr val="255663"/>
                </a:solidFill>
                <a:latin typeface="Helvetica" panose="020B0604020202020204" pitchFamily="2" charset="0"/>
              </a:rPr>
              <a:t>Cash Management and Reverse Logistics</a:t>
            </a:r>
          </a:p>
        </p:txBody>
      </p:sp>
      <p:sp>
        <p:nvSpPr>
          <p:cNvPr id="16" name="TextBox 15"/>
          <p:cNvSpPr txBox="1"/>
          <p:nvPr/>
        </p:nvSpPr>
        <p:spPr>
          <a:xfrm>
            <a:off x="590584" y="2403509"/>
            <a:ext cx="3602574" cy="646331"/>
          </a:xfrm>
          <a:prstGeom prst="rect">
            <a:avLst/>
          </a:prstGeom>
          <a:noFill/>
        </p:spPr>
        <p:txBody>
          <a:bodyPr wrap="square" rtlCol="0">
            <a:spAutoFit/>
          </a:bodyPr>
          <a:lstStyle/>
          <a:p>
            <a:pPr marL="171450" indent="-171450">
              <a:buFont typeface="Wingdings" panose="05000000000000000000" pitchFamily="2" charset="2"/>
              <a:buChar char="§"/>
            </a:pPr>
            <a:r>
              <a:rPr lang="en-US" sz="1200" dirty="0">
                <a:solidFill>
                  <a:srgbClr val="255663"/>
                </a:solidFill>
                <a:latin typeface="Helvetica" panose="020B0604020202020204" pitchFamily="2" charset="0"/>
              </a:rPr>
              <a:t>Cash Collection and deposit as well repatriation</a:t>
            </a:r>
          </a:p>
          <a:p>
            <a:pPr marL="171450" indent="-171450">
              <a:buFont typeface="Wingdings" panose="05000000000000000000" pitchFamily="2" charset="2"/>
              <a:buChar char="§"/>
            </a:pPr>
            <a:r>
              <a:rPr lang="en-US" sz="1200" dirty="0">
                <a:solidFill>
                  <a:srgbClr val="255663"/>
                </a:solidFill>
                <a:latin typeface="Helvetica" panose="020B0604020202020204" pitchFamily="2" charset="0"/>
              </a:rPr>
              <a:t>Managing customer returns, warranty execution, Return to origin</a:t>
            </a:r>
          </a:p>
        </p:txBody>
      </p:sp>
      <p:sp>
        <p:nvSpPr>
          <p:cNvPr id="17" name="TextBox 16"/>
          <p:cNvSpPr txBox="1"/>
          <p:nvPr/>
        </p:nvSpPr>
        <p:spPr>
          <a:xfrm>
            <a:off x="590584" y="3786321"/>
            <a:ext cx="3982941" cy="338554"/>
          </a:xfrm>
          <a:prstGeom prst="rect">
            <a:avLst/>
          </a:prstGeom>
          <a:noFill/>
        </p:spPr>
        <p:txBody>
          <a:bodyPr wrap="square" rtlCol="0">
            <a:spAutoFit/>
          </a:bodyPr>
          <a:lstStyle/>
          <a:p>
            <a:r>
              <a:rPr lang="en-US" sz="1600" b="1" dirty="0">
                <a:solidFill>
                  <a:srgbClr val="403251"/>
                </a:solidFill>
                <a:latin typeface="Helvetica" panose="020B0604020202020204" pitchFamily="2" charset="0"/>
              </a:rPr>
              <a:t>Visibility across Order Life cycle </a:t>
            </a:r>
          </a:p>
        </p:txBody>
      </p:sp>
      <p:sp>
        <p:nvSpPr>
          <p:cNvPr id="18" name="TextBox 17"/>
          <p:cNvSpPr txBox="1"/>
          <p:nvPr/>
        </p:nvSpPr>
        <p:spPr>
          <a:xfrm>
            <a:off x="590584" y="4111334"/>
            <a:ext cx="3063746" cy="830997"/>
          </a:xfrm>
          <a:prstGeom prst="rect">
            <a:avLst/>
          </a:prstGeom>
          <a:noFill/>
        </p:spPr>
        <p:txBody>
          <a:bodyPr wrap="square" rtlCol="0">
            <a:spAutoFit/>
          </a:bodyPr>
          <a:lstStyle/>
          <a:p>
            <a:pPr marL="171450" indent="-171450">
              <a:buFont typeface="Wingdings" panose="05000000000000000000" pitchFamily="2" charset="2"/>
              <a:buChar char="§"/>
            </a:pPr>
            <a:r>
              <a:rPr lang="en-US" sz="1200" dirty="0">
                <a:solidFill>
                  <a:srgbClr val="403251"/>
                </a:solidFill>
                <a:latin typeface="Helvetica" panose="020B0604020202020204" pitchFamily="2" charset="0"/>
              </a:rPr>
              <a:t>Data Integration between varied systems of stake holders </a:t>
            </a:r>
          </a:p>
          <a:p>
            <a:pPr marL="171450" indent="-171450">
              <a:buFont typeface="Wingdings" panose="05000000000000000000" pitchFamily="2" charset="2"/>
              <a:buChar char="§"/>
            </a:pPr>
            <a:r>
              <a:rPr lang="en-US" sz="1200" dirty="0">
                <a:solidFill>
                  <a:srgbClr val="403251"/>
                </a:solidFill>
                <a:latin typeface="Helvetica" panose="020B0604020202020204" pitchFamily="2" charset="0"/>
              </a:rPr>
              <a:t>Visibility across supply chain from warehouse to door delivery</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525" y="2290934"/>
            <a:ext cx="583564" cy="58356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047" y="2193935"/>
            <a:ext cx="855905" cy="85590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897" y="3757893"/>
            <a:ext cx="627494" cy="62749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9199" y="3797586"/>
            <a:ext cx="627495" cy="627495"/>
          </a:xfrm>
          <a:prstGeom prst="rect">
            <a:avLst/>
          </a:prstGeom>
        </p:spPr>
      </p:pic>
    </p:spTree>
    <p:extLst>
      <p:ext uri="{BB962C8B-B14F-4D97-AF65-F5344CB8AC3E}">
        <p14:creationId xmlns:p14="http://schemas.microsoft.com/office/powerpoint/2010/main" val="2263430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00724" y="5039789"/>
            <a:ext cx="7569063" cy="532606"/>
          </a:xfrm>
        </p:spPr>
        <p:txBody>
          <a:bodyPr>
            <a:normAutofit/>
          </a:bodyPr>
          <a:lstStyle/>
          <a:p>
            <a:pPr marL="235691" indent="-235691">
              <a:defRPr/>
            </a:pPr>
            <a:r>
              <a:rPr lang="en-IN" kern="0" dirty="0" smtClean="0">
                <a:latin typeface="Arial Narrow" panose="020B0606020202030204" pitchFamily="34" charset="0"/>
                <a:cs typeface="Tahoma" pitchFamily="34" charset="0"/>
              </a:rPr>
              <a:t>Logistics Value Chain: Complexity in operations</a:t>
            </a:r>
            <a:endParaRPr lang="en-GB" kern="0" dirty="0">
              <a:latin typeface="Arial Narrow" panose="020B0606020202030204" pitchFamily="34" charset="0"/>
              <a:cs typeface="Tahoma" pitchFamily="34" charset="0"/>
            </a:endParaRPr>
          </a:p>
        </p:txBody>
      </p:sp>
    </p:spTree>
    <p:extLst>
      <p:ext uri="{BB962C8B-B14F-4D97-AF65-F5344CB8AC3E}">
        <p14:creationId xmlns:p14="http://schemas.microsoft.com/office/powerpoint/2010/main" val="3488066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smtClean="0"/>
              <a:t>Air Cargo  Cross Border e Commerce Supply Chain</a:t>
            </a:r>
            <a:endParaRPr lang="en-IN" dirty="0"/>
          </a:p>
        </p:txBody>
      </p:sp>
      <p:sp>
        <p:nvSpPr>
          <p:cNvPr id="5" name="TextBox 4"/>
          <p:cNvSpPr txBox="1"/>
          <p:nvPr/>
        </p:nvSpPr>
        <p:spPr>
          <a:xfrm>
            <a:off x="656050" y="1834477"/>
            <a:ext cx="2665407" cy="338554"/>
          </a:xfrm>
          <a:prstGeom prst="rect">
            <a:avLst/>
          </a:prstGeom>
          <a:noFill/>
        </p:spPr>
        <p:txBody>
          <a:bodyPr wrap="square" rtlCol="0">
            <a:spAutoFit/>
          </a:bodyPr>
          <a:lstStyle/>
          <a:p>
            <a:r>
              <a:rPr lang="en-IN" sz="1600" dirty="0" smtClean="0">
                <a:latin typeface="Arial Narrow" panose="020B0606020202030204" pitchFamily="34" charset="0"/>
              </a:rPr>
              <a:t>LSP (Cargo agent)– First Mile</a:t>
            </a:r>
            <a:endParaRPr lang="en-IN" sz="1600" dirty="0">
              <a:latin typeface="Arial Narrow" panose="020B0606020202030204" pitchFamily="34" charset="0"/>
            </a:endParaRPr>
          </a:p>
        </p:txBody>
      </p:sp>
      <p:sp>
        <p:nvSpPr>
          <p:cNvPr id="6" name="TextBox 5"/>
          <p:cNvSpPr txBox="1"/>
          <p:nvPr/>
        </p:nvSpPr>
        <p:spPr>
          <a:xfrm>
            <a:off x="3547247" y="1778262"/>
            <a:ext cx="3124200" cy="338554"/>
          </a:xfrm>
          <a:prstGeom prst="rect">
            <a:avLst/>
          </a:prstGeom>
          <a:noFill/>
        </p:spPr>
        <p:txBody>
          <a:bodyPr wrap="square" rtlCol="0">
            <a:spAutoFit/>
          </a:bodyPr>
          <a:lstStyle/>
          <a:p>
            <a:r>
              <a:rPr lang="en-IN" sz="1600" dirty="0" smtClean="0">
                <a:latin typeface="Arial Narrow" panose="020B0606020202030204" pitchFamily="34" charset="0"/>
              </a:rPr>
              <a:t>Air Cargo Aggregator</a:t>
            </a:r>
            <a:endParaRPr lang="en-IN" sz="1600" dirty="0">
              <a:latin typeface="Arial Narrow" panose="020B0606020202030204" pitchFamily="34" charset="0"/>
            </a:endParaRPr>
          </a:p>
        </p:txBody>
      </p:sp>
      <p:sp>
        <p:nvSpPr>
          <p:cNvPr id="7" name="TextBox 6"/>
          <p:cNvSpPr txBox="1"/>
          <p:nvPr/>
        </p:nvSpPr>
        <p:spPr>
          <a:xfrm>
            <a:off x="3567508" y="3349169"/>
            <a:ext cx="2667000" cy="338554"/>
          </a:xfrm>
          <a:prstGeom prst="rect">
            <a:avLst/>
          </a:prstGeom>
          <a:noFill/>
        </p:spPr>
        <p:txBody>
          <a:bodyPr wrap="square" rtlCol="0">
            <a:spAutoFit/>
          </a:bodyPr>
          <a:lstStyle/>
          <a:p>
            <a:r>
              <a:rPr lang="en-IN" sz="1600" dirty="0">
                <a:latin typeface="Arial Narrow" panose="020B0606020202030204" pitchFamily="34" charset="0"/>
              </a:rPr>
              <a:t>Airport</a:t>
            </a:r>
            <a:r>
              <a:rPr lang="en-IN" sz="1600" dirty="0" smtClean="0">
                <a:latin typeface="Arial Narrow" panose="020B0606020202030204" pitchFamily="34" charset="0"/>
              </a:rPr>
              <a:t> Handler</a:t>
            </a:r>
            <a:endParaRPr lang="en-IN" sz="1600" dirty="0">
              <a:latin typeface="Arial Narrow" panose="020B0606020202030204" pitchFamily="34" charset="0"/>
            </a:endParaRPr>
          </a:p>
        </p:txBody>
      </p:sp>
      <p:sp>
        <p:nvSpPr>
          <p:cNvPr id="9" name="TextBox 8"/>
          <p:cNvSpPr txBox="1"/>
          <p:nvPr/>
        </p:nvSpPr>
        <p:spPr>
          <a:xfrm>
            <a:off x="4753806" y="2215810"/>
            <a:ext cx="1917641" cy="1384995"/>
          </a:xfrm>
          <a:prstGeom prst="rect">
            <a:avLst/>
          </a:prstGeom>
          <a:noFill/>
        </p:spPr>
        <p:txBody>
          <a:bodyPr wrap="square" rtlCol="0">
            <a:spAutoFit/>
          </a:bodyPr>
          <a:lstStyle/>
          <a:p>
            <a:pPr marL="285750" indent="-285750">
              <a:buFont typeface="Wingdings" panose="05000000000000000000" pitchFamily="2" charset="2"/>
              <a:buChar char="q"/>
            </a:pPr>
            <a:r>
              <a:rPr lang="en-IN" sz="1400" dirty="0" smtClean="0">
                <a:latin typeface="Arial Narrow" panose="020B0606020202030204" pitchFamily="34" charset="0"/>
              </a:rPr>
              <a:t>Bag Acceptance</a:t>
            </a:r>
          </a:p>
          <a:p>
            <a:pPr marL="285750" indent="-285750">
              <a:buFont typeface="Wingdings" panose="05000000000000000000" pitchFamily="2" charset="2"/>
              <a:buChar char="q"/>
            </a:pPr>
            <a:r>
              <a:rPr lang="en-IN" sz="1400" dirty="0" smtClean="0">
                <a:latin typeface="Arial Narrow" panose="020B0606020202030204" pitchFamily="34" charset="0"/>
              </a:rPr>
              <a:t>Attach AWB </a:t>
            </a:r>
          </a:p>
          <a:p>
            <a:pPr marL="285750" indent="-285750">
              <a:buFont typeface="Wingdings" panose="05000000000000000000" pitchFamily="2" charset="2"/>
              <a:buChar char="q"/>
            </a:pPr>
            <a:r>
              <a:rPr lang="en-IN" sz="1400" dirty="0" smtClean="0">
                <a:latin typeface="Arial Narrow" panose="020B0606020202030204" pitchFamily="34" charset="0"/>
              </a:rPr>
              <a:t>Security Scanning</a:t>
            </a:r>
          </a:p>
          <a:p>
            <a:pPr marL="285750" indent="-285750">
              <a:buFont typeface="Wingdings" panose="05000000000000000000" pitchFamily="2" charset="2"/>
              <a:buChar char="q"/>
            </a:pPr>
            <a:r>
              <a:rPr lang="en-IN" sz="1400" dirty="0" smtClean="0">
                <a:latin typeface="Arial Narrow" panose="020B0606020202030204" pitchFamily="34" charset="0"/>
              </a:rPr>
              <a:t>Manifest</a:t>
            </a:r>
          </a:p>
          <a:p>
            <a:pPr marL="285750" indent="-285750">
              <a:buFont typeface="Wingdings" panose="05000000000000000000" pitchFamily="2" charset="2"/>
              <a:buChar char="q"/>
            </a:pPr>
            <a:r>
              <a:rPr lang="en-IN" sz="1400" dirty="0" smtClean="0">
                <a:latin typeface="Arial Narrow" panose="020B0606020202030204" pitchFamily="34" charset="0"/>
              </a:rPr>
              <a:t>On Ramp Operation</a:t>
            </a:r>
          </a:p>
          <a:p>
            <a:pPr marL="285750" indent="-285750">
              <a:buFont typeface="Wingdings" panose="05000000000000000000" pitchFamily="2" charset="2"/>
              <a:buChar char="q"/>
            </a:pPr>
            <a:r>
              <a:rPr lang="en-IN" sz="1400" dirty="0" smtClean="0">
                <a:latin typeface="Arial Narrow" panose="020B0606020202030204" pitchFamily="34" charset="0"/>
              </a:rPr>
              <a:t>Loading</a:t>
            </a:r>
            <a:endParaRPr lang="en-IN" sz="1400" dirty="0">
              <a:latin typeface="Arial Narrow" panose="020B0606020202030204" pitchFamily="34" charset="0"/>
            </a:endParaRPr>
          </a:p>
        </p:txBody>
      </p:sp>
      <p:sp>
        <p:nvSpPr>
          <p:cNvPr id="11" name="TextBox 10"/>
          <p:cNvSpPr txBox="1"/>
          <p:nvPr/>
        </p:nvSpPr>
        <p:spPr>
          <a:xfrm>
            <a:off x="6098848" y="5390359"/>
            <a:ext cx="1574741" cy="338554"/>
          </a:xfrm>
          <a:prstGeom prst="rect">
            <a:avLst/>
          </a:prstGeom>
          <a:noFill/>
        </p:spPr>
        <p:txBody>
          <a:bodyPr wrap="square" rtlCol="0">
            <a:spAutoFit/>
          </a:bodyPr>
          <a:lstStyle/>
          <a:p>
            <a:r>
              <a:rPr lang="en-IN" sz="1600" dirty="0">
                <a:latin typeface="Arial Narrow" panose="020B0606020202030204" pitchFamily="34" charset="0"/>
              </a:rPr>
              <a:t>Airport</a:t>
            </a:r>
            <a:r>
              <a:rPr lang="en-IN" sz="1600" dirty="0" smtClean="0">
                <a:latin typeface="Arial Narrow" panose="020B0606020202030204" pitchFamily="34" charset="0"/>
              </a:rPr>
              <a:t> Handler</a:t>
            </a:r>
            <a:endParaRPr lang="en-IN" sz="1600" dirty="0">
              <a:latin typeface="Arial Narrow" panose="020B0606020202030204" pitchFamily="34" charset="0"/>
            </a:endParaRPr>
          </a:p>
        </p:txBody>
      </p:sp>
      <p:sp>
        <p:nvSpPr>
          <p:cNvPr id="13" name="TextBox 12"/>
          <p:cNvSpPr txBox="1"/>
          <p:nvPr/>
        </p:nvSpPr>
        <p:spPr>
          <a:xfrm>
            <a:off x="3919443" y="4263858"/>
            <a:ext cx="2552122" cy="1653161"/>
          </a:xfrm>
          <a:prstGeom prst="rect">
            <a:avLst/>
          </a:prstGeom>
          <a:noFill/>
        </p:spPr>
        <p:txBody>
          <a:bodyPr wrap="square" rtlCol="0">
            <a:spAutoFit/>
          </a:bodyPr>
          <a:lstStyle/>
          <a:p>
            <a:pPr marL="285750" indent="-285750">
              <a:buFont typeface="Wingdings" panose="05000000000000000000" pitchFamily="2" charset="2"/>
              <a:buChar char="q"/>
            </a:pPr>
            <a:r>
              <a:rPr lang="en-IN" dirty="0" smtClean="0">
                <a:latin typeface="Arial Narrow" panose="020B0606020202030204" pitchFamily="34" charset="0"/>
              </a:rPr>
              <a:t>Unloading</a:t>
            </a:r>
          </a:p>
          <a:p>
            <a:pPr marL="285750" indent="-285750">
              <a:buFont typeface="Wingdings" panose="05000000000000000000" pitchFamily="2" charset="2"/>
              <a:buChar char="q"/>
            </a:pPr>
            <a:r>
              <a:rPr lang="en-IN" dirty="0" smtClean="0">
                <a:latin typeface="Arial Narrow" panose="020B0606020202030204" pitchFamily="34" charset="0"/>
              </a:rPr>
              <a:t>On Ramp Operation</a:t>
            </a:r>
          </a:p>
          <a:p>
            <a:pPr marL="285750" indent="-285750">
              <a:buFont typeface="Wingdings" panose="05000000000000000000" pitchFamily="2" charset="2"/>
              <a:buChar char="q"/>
            </a:pPr>
            <a:r>
              <a:rPr lang="en-IN" dirty="0" smtClean="0">
                <a:latin typeface="Arial Narrow" panose="020B0606020202030204" pitchFamily="34" charset="0"/>
              </a:rPr>
              <a:t>Manifest</a:t>
            </a:r>
          </a:p>
          <a:p>
            <a:pPr marL="285750" indent="-285750">
              <a:buFont typeface="Wingdings" panose="05000000000000000000" pitchFamily="2" charset="2"/>
              <a:buChar char="q"/>
            </a:pPr>
            <a:r>
              <a:rPr lang="en-IN" dirty="0" smtClean="0">
                <a:latin typeface="Arial Narrow" panose="020B0606020202030204" pitchFamily="34" charset="0"/>
              </a:rPr>
              <a:t>Bag level Warehousing</a:t>
            </a:r>
          </a:p>
          <a:p>
            <a:pPr marL="285750" indent="-285750">
              <a:buFont typeface="Wingdings" panose="05000000000000000000" pitchFamily="2" charset="2"/>
              <a:buChar char="q"/>
            </a:pPr>
            <a:r>
              <a:rPr lang="en-IN" dirty="0" smtClean="0">
                <a:latin typeface="Arial Narrow" panose="020B0606020202030204" pitchFamily="34" charset="0"/>
              </a:rPr>
              <a:t>Bag Level Delivery</a:t>
            </a:r>
          </a:p>
          <a:p>
            <a:endParaRPr lang="en-IN" dirty="0">
              <a:latin typeface="Arial Narrow" panose="020B0606020202030204" pitchFamily="34" charset="0"/>
            </a:endParaRPr>
          </a:p>
        </p:txBody>
      </p:sp>
      <p:sp>
        <p:nvSpPr>
          <p:cNvPr id="15" name="TextBox 14"/>
          <p:cNvSpPr txBox="1"/>
          <p:nvPr/>
        </p:nvSpPr>
        <p:spPr>
          <a:xfrm>
            <a:off x="610340" y="5229087"/>
            <a:ext cx="2625761" cy="338554"/>
          </a:xfrm>
          <a:prstGeom prst="rect">
            <a:avLst/>
          </a:prstGeom>
          <a:noFill/>
        </p:spPr>
        <p:txBody>
          <a:bodyPr wrap="square" rtlCol="0">
            <a:spAutoFit/>
          </a:bodyPr>
          <a:lstStyle/>
          <a:p>
            <a:r>
              <a:rPr lang="en-IN" sz="1600" dirty="0" smtClean="0">
                <a:latin typeface="Arial Narrow" panose="020B0606020202030204" pitchFamily="34" charset="0"/>
              </a:rPr>
              <a:t>LSP (Cargo Agent) – Last Mile</a:t>
            </a:r>
            <a:endParaRPr lang="en-IN" sz="1600" dirty="0">
              <a:latin typeface="Arial Narrow" panose="020B0606020202030204" pitchFamily="34" charset="0"/>
            </a:endParaRPr>
          </a:p>
        </p:txBody>
      </p:sp>
      <p:cxnSp>
        <p:nvCxnSpPr>
          <p:cNvPr id="18" name="Straight Arrow Connector 17"/>
          <p:cNvCxnSpPr/>
          <p:nvPr/>
        </p:nvCxnSpPr>
        <p:spPr>
          <a:xfrm>
            <a:off x="153987" y="3967720"/>
            <a:ext cx="9448800" cy="43063"/>
          </a:xfrm>
          <a:prstGeom prst="straightConnector1">
            <a:avLst/>
          </a:prstGeom>
          <a:ln w="285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987" y="2965482"/>
            <a:ext cx="1564001" cy="369332"/>
          </a:xfrm>
          <a:prstGeom prst="rect">
            <a:avLst/>
          </a:prstGeom>
          <a:solidFill>
            <a:srgbClr val="002060"/>
          </a:solidFill>
        </p:spPr>
        <p:txBody>
          <a:bodyPr wrap="square" rtlCol="0">
            <a:spAutoFit/>
          </a:bodyPr>
          <a:lstStyle/>
          <a:p>
            <a:r>
              <a:rPr lang="en-IN" sz="1800" b="1" dirty="0" smtClean="0">
                <a:solidFill>
                  <a:schemeClr val="bg1"/>
                </a:solidFill>
                <a:latin typeface="Arial Narrow" panose="020B0606020202030204" pitchFamily="34" charset="0"/>
              </a:rPr>
              <a:t>Origin Country</a:t>
            </a:r>
            <a:endParaRPr lang="en-IN" sz="1800" b="1" dirty="0">
              <a:solidFill>
                <a:schemeClr val="bg1"/>
              </a:solidFill>
              <a:latin typeface="Arial Narrow" panose="020B0606020202030204" pitchFamily="34" charset="0"/>
            </a:endParaRPr>
          </a:p>
        </p:txBody>
      </p:sp>
      <p:sp>
        <p:nvSpPr>
          <p:cNvPr id="32" name="TextBox 31"/>
          <p:cNvSpPr txBox="1"/>
          <p:nvPr/>
        </p:nvSpPr>
        <p:spPr>
          <a:xfrm>
            <a:off x="9917576" y="5029032"/>
            <a:ext cx="2113621" cy="369332"/>
          </a:xfrm>
          <a:prstGeom prst="rect">
            <a:avLst/>
          </a:prstGeom>
          <a:solidFill>
            <a:srgbClr val="002060"/>
          </a:solidFill>
        </p:spPr>
        <p:txBody>
          <a:bodyPr wrap="square" rtlCol="0">
            <a:spAutoFit/>
          </a:bodyPr>
          <a:lstStyle/>
          <a:p>
            <a:r>
              <a:rPr lang="en-IN" sz="1800" b="1" dirty="0" smtClean="0">
                <a:solidFill>
                  <a:schemeClr val="bg1"/>
                </a:solidFill>
                <a:latin typeface="Arial Narrow" panose="020B0606020202030204" pitchFamily="34" charset="0"/>
              </a:rPr>
              <a:t>Destination Country</a:t>
            </a:r>
            <a:endParaRPr lang="en-IN" sz="1800" b="1" dirty="0">
              <a:solidFill>
                <a:schemeClr val="bg1"/>
              </a:solidFill>
              <a:latin typeface="Arial Narrow" panose="020B0606020202030204"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619" y="1167555"/>
            <a:ext cx="714939" cy="714939"/>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6548" y="4377698"/>
            <a:ext cx="756085" cy="756085"/>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429" y="2234912"/>
            <a:ext cx="1134456" cy="1134456"/>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t="21323" b="7251"/>
          <a:stretch/>
        </p:blipFill>
        <p:spPr>
          <a:xfrm>
            <a:off x="875355" y="1086782"/>
            <a:ext cx="1097198" cy="783687"/>
          </a:xfrm>
          <a:prstGeom prst="rect">
            <a:avLst/>
          </a:prstGeom>
        </p:spPr>
      </p:pic>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530" y="917807"/>
            <a:ext cx="873223" cy="873223"/>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3883" y="2946550"/>
            <a:ext cx="1027385" cy="1027385"/>
          </a:xfrm>
          <a:prstGeom prst="rect">
            <a:avLst/>
          </a:prstGeom>
        </p:spPr>
      </p:pic>
      <p:sp>
        <p:nvSpPr>
          <p:cNvPr id="51" name="TextBox 50"/>
          <p:cNvSpPr txBox="1"/>
          <p:nvPr/>
        </p:nvSpPr>
        <p:spPr>
          <a:xfrm>
            <a:off x="7295643" y="1843171"/>
            <a:ext cx="1447800" cy="338554"/>
          </a:xfrm>
          <a:prstGeom prst="rect">
            <a:avLst/>
          </a:prstGeom>
          <a:noFill/>
        </p:spPr>
        <p:txBody>
          <a:bodyPr wrap="square" rtlCol="0">
            <a:spAutoFit/>
          </a:bodyPr>
          <a:lstStyle/>
          <a:p>
            <a:r>
              <a:rPr lang="en-IN" sz="1600" dirty="0" smtClean="0">
                <a:latin typeface="Arial Narrow" panose="020B0606020202030204" pitchFamily="34" charset="0"/>
              </a:rPr>
              <a:t>Origin Customs</a:t>
            </a:r>
            <a:endParaRPr lang="en-IN" sz="1600" dirty="0">
              <a:latin typeface="Arial Narrow" panose="020B0606020202030204" pitchFamily="34" charset="0"/>
            </a:endParaRPr>
          </a:p>
        </p:txBody>
      </p:sp>
      <p:sp>
        <p:nvSpPr>
          <p:cNvPr id="52" name="Oval 51"/>
          <p:cNvSpPr/>
          <p:nvPr/>
        </p:nvSpPr>
        <p:spPr>
          <a:xfrm>
            <a:off x="876420" y="2232463"/>
            <a:ext cx="671797" cy="502904"/>
          </a:xfrm>
          <a:prstGeom prst="ellipse">
            <a:avLst/>
          </a:prstGeom>
          <a:solidFill>
            <a:srgbClr val="92D050"/>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1</a:t>
            </a:r>
            <a:endParaRPr lang="en-US" sz="1800" b="1" kern="0" dirty="0">
              <a:solidFill>
                <a:schemeClr val="bg1"/>
              </a:solidFill>
              <a:latin typeface="Helvetica" panose="020B0604020202020204" pitchFamily="34" charset="0"/>
            </a:endParaRPr>
          </a:p>
        </p:txBody>
      </p:sp>
      <p:sp>
        <p:nvSpPr>
          <p:cNvPr id="53" name="Oval 52"/>
          <p:cNvSpPr/>
          <p:nvPr/>
        </p:nvSpPr>
        <p:spPr>
          <a:xfrm>
            <a:off x="4717185" y="1157262"/>
            <a:ext cx="671797" cy="502904"/>
          </a:xfrm>
          <a:prstGeom prst="ellipse">
            <a:avLst/>
          </a:prstGeom>
          <a:solidFill>
            <a:srgbClr val="92D050"/>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2</a:t>
            </a:r>
            <a:endParaRPr lang="en-US" sz="1800" b="1" kern="0" dirty="0">
              <a:solidFill>
                <a:schemeClr val="bg1"/>
              </a:solidFill>
              <a:latin typeface="Helvetica" panose="020B0604020202020204" pitchFamily="34" charset="0"/>
            </a:endParaRPr>
          </a:p>
        </p:txBody>
      </p:sp>
      <p:sp>
        <p:nvSpPr>
          <p:cNvPr id="54" name="Oval 53"/>
          <p:cNvSpPr/>
          <p:nvPr/>
        </p:nvSpPr>
        <p:spPr>
          <a:xfrm>
            <a:off x="5847089" y="3431320"/>
            <a:ext cx="671797" cy="502904"/>
          </a:xfrm>
          <a:prstGeom prst="ellipse">
            <a:avLst/>
          </a:prstGeom>
          <a:solidFill>
            <a:srgbClr val="92D050"/>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3</a:t>
            </a:r>
            <a:endParaRPr lang="en-US" sz="1800" b="1" kern="0" dirty="0">
              <a:solidFill>
                <a:schemeClr val="bg1"/>
              </a:solidFill>
              <a:latin typeface="Helvetica" panose="020B0604020202020204" pitchFamily="34" charset="0"/>
            </a:endParaRPr>
          </a:p>
        </p:txBody>
      </p:sp>
      <p:sp>
        <p:nvSpPr>
          <p:cNvPr id="55" name="Oval 54"/>
          <p:cNvSpPr/>
          <p:nvPr/>
        </p:nvSpPr>
        <p:spPr>
          <a:xfrm>
            <a:off x="8608506" y="1086782"/>
            <a:ext cx="671797" cy="502904"/>
          </a:xfrm>
          <a:prstGeom prst="ellipse">
            <a:avLst/>
          </a:prstGeom>
          <a:solidFill>
            <a:srgbClr val="92D050"/>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4</a:t>
            </a:r>
            <a:endParaRPr lang="en-US" sz="1800" b="1" kern="0" dirty="0">
              <a:solidFill>
                <a:schemeClr val="bg1"/>
              </a:solidFill>
              <a:latin typeface="Helvetica" panose="020B0604020202020204" pitchFamily="34" charset="0"/>
            </a:endParaRPr>
          </a:p>
        </p:txBody>
      </p:sp>
      <p:cxnSp>
        <p:nvCxnSpPr>
          <p:cNvPr id="59" name="Straight Arrow Connector 58"/>
          <p:cNvCxnSpPr/>
          <p:nvPr/>
        </p:nvCxnSpPr>
        <p:spPr>
          <a:xfrm>
            <a:off x="2516187" y="1589686"/>
            <a:ext cx="80527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78187" y="2232463"/>
            <a:ext cx="0" cy="566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152764" y="1543085"/>
            <a:ext cx="80527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777792" y="2340221"/>
            <a:ext cx="681690" cy="32558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838248" y="5090439"/>
            <a:ext cx="1855201" cy="338554"/>
          </a:xfrm>
          <a:prstGeom prst="rect">
            <a:avLst/>
          </a:prstGeom>
          <a:noFill/>
        </p:spPr>
        <p:txBody>
          <a:bodyPr wrap="square" rtlCol="0">
            <a:spAutoFit/>
          </a:bodyPr>
          <a:lstStyle/>
          <a:p>
            <a:r>
              <a:rPr lang="en-IN" sz="1600" dirty="0" smtClean="0">
                <a:latin typeface="Arial Narrow" panose="020B0606020202030204" pitchFamily="34" charset="0"/>
              </a:rPr>
              <a:t>Destination Customs</a:t>
            </a:r>
            <a:endParaRPr lang="en-IN" sz="1600" dirty="0">
              <a:latin typeface="Arial Narrow" panose="020B0606020202030204" pitchFamily="34" charset="0"/>
            </a:endParaRPr>
          </a:p>
        </p:txBody>
      </p:sp>
      <p:cxnSp>
        <p:nvCxnSpPr>
          <p:cNvPr id="67" name="Straight Arrow Connector 66"/>
          <p:cNvCxnSpPr/>
          <p:nvPr/>
        </p:nvCxnSpPr>
        <p:spPr>
          <a:xfrm flipH="1">
            <a:off x="9280303" y="4292659"/>
            <a:ext cx="490992" cy="49300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2764" y="4252344"/>
            <a:ext cx="1134456" cy="1134456"/>
          </a:xfrm>
          <a:prstGeom prst="rect">
            <a:avLst/>
          </a:prstGeom>
        </p:spPr>
      </p:pic>
      <p:cxnSp>
        <p:nvCxnSpPr>
          <p:cNvPr id="72" name="Straight Arrow Connector 71"/>
          <p:cNvCxnSpPr/>
          <p:nvPr/>
        </p:nvCxnSpPr>
        <p:spPr>
          <a:xfrm flipH="1">
            <a:off x="7482511" y="4785665"/>
            <a:ext cx="537032"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t="21323" b="7251"/>
          <a:stretch/>
        </p:blipFill>
        <p:spPr>
          <a:xfrm>
            <a:off x="1184547" y="4384882"/>
            <a:ext cx="1122230" cy="801566"/>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8987" y="1383819"/>
            <a:ext cx="369575" cy="369575"/>
          </a:xfrm>
          <a:prstGeom prst="rect">
            <a:avLst/>
          </a:prstGeom>
        </p:spPr>
      </p:pic>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250" y="4438523"/>
            <a:ext cx="539374" cy="539374"/>
          </a:xfrm>
          <a:prstGeom prst="rect">
            <a:avLst/>
          </a:prstGeom>
        </p:spPr>
      </p:pic>
      <p:cxnSp>
        <p:nvCxnSpPr>
          <p:cNvPr id="78" name="Straight Arrow Connector 77"/>
          <p:cNvCxnSpPr/>
          <p:nvPr/>
        </p:nvCxnSpPr>
        <p:spPr>
          <a:xfrm flipH="1">
            <a:off x="2744787" y="4819572"/>
            <a:ext cx="82816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8315071" y="5477461"/>
            <a:ext cx="671797" cy="502904"/>
          </a:xfrm>
          <a:prstGeom prst="ellipse">
            <a:avLst/>
          </a:prstGeom>
          <a:solidFill>
            <a:schemeClr val="accent6"/>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5</a:t>
            </a:r>
            <a:endParaRPr lang="en-US" sz="1800" b="1" kern="0" dirty="0">
              <a:solidFill>
                <a:schemeClr val="bg1"/>
              </a:solidFill>
              <a:latin typeface="Helvetica" panose="020B0604020202020204" pitchFamily="34" charset="0"/>
            </a:endParaRPr>
          </a:p>
        </p:txBody>
      </p:sp>
      <p:sp>
        <p:nvSpPr>
          <p:cNvPr id="81" name="Oval 80"/>
          <p:cNvSpPr/>
          <p:nvPr/>
        </p:nvSpPr>
        <p:spPr>
          <a:xfrm>
            <a:off x="5235150" y="5609453"/>
            <a:ext cx="671797" cy="502904"/>
          </a:xfrm>
          <a:prstGeom prst="ellipse">
            <a:avLst/>
          </a:prstGeom>
          <a:solidFill>
            <a:schemeClr val="accent6"/>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6</a:t>
            </a:r>
            <a:endParaRPr lang="en-US" sz="1800" b="1" kern="0" dirty="0">
              <a:solidFill>
                <a:schemeClr val="bg1"/>
              </a:solidFill>
              <a:latin typeface="Helvetica" panose="020B0604020202020204" pitchFamily="34" charset="0"/>
            </a:endParaRPr>
          </a:p>
        </p:txBody>
      </p:sp>
      <p:sp>
        <p:nvSpPr>
          <p:cNvPr id="82" name="Oval 81"/>
          <p:cNvSpPr/>
          <p:nvPr/>
        </p:nvSpPr>
        <p:spPr>
          <a:xfrm>
            <a:off x="1206751" y="5567379"/>
            <a:ext cx="671797" cy="502904"/>
          </a:xfrm>
          <a:prstGeom prst="ellipse">
            <a:avLst/>
          </a:prstGeom>
          <a:solidFill>
            <a:schemeClr val="accent6"/>
          </a:solidFill>
          <a:ln>
            <a:noFill/>
          </a:ln>
        </p:spPr>
        <p:txBody>
          <a:bodyPr vert="horz" wrap="square" lIns="91437" tIns="45719" rIns="91437" bIns="45719" numCol="1" anchor="b" anchorCtr="0" compatLnSpc="1">
            <a:prstTxWarp prst="textNoShape">
              <a:avLst/>
            </a:prstTxWarp>
          </a:bodyPr>
          <a:lstStyle/>
          <a:p>
            <a:pPr algn="ctr" defTabSz="914309"/>
            <a:r>
              <a:rPr lang="en-IN" sz="1800" b="1" kern="0" dirty="0" smtClean="0">
                <a:solidFill>
                  <a:schemeClr val="bg1"/>
                </a:solidFill>
                <a:latin typeface="Helvetica" panose="020B0604020202020204" pitchFamily="34" charset="0"/>
              </a:rPr>
              <a:t>7</a:t>
            </a:r>
            <a:endParaRPr lang="en-US" sz="1800" b="1" kern="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258031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Air Cargo Stakeholders - Interactions</a:t>
            </a:r>
          </a:p>
        </p:txBody>
      </p:sp>
      <p:grpSp>
        <p:nvGrpSpPr>
          <p:cNvPr id="151" name="Group 150"/>
          <p:cNvGrpSpPr/>
          <p:nvPr/>
        </p:nvGrpSpPr>
        <p:grpSpPr>
          <a:xfrm>
            <a:off x="8615403" y="4534742"/>
            <a:ext cx="2253978" cy="1611398"/>
            <a:chOff x="7549980" y="4573758"/>
            <a:chExt cx="2254500" cy="1611771"/>
          </a:xfrm>
        </p:grpSpPr>
        <p:cxnSp>
          <p:nvCxnSpPr>
            <p:cNvPr id="152" name="Straight Arrow Connector 151"/>
            <p:cNvCxnSpPr/>
            <p:nvPr/>
          </p:nvCxnSpPr>
          <p:spPr>
            <a:xfrm flipV="1">
              <a:off x="8763794" y="4911982"/>
              <a:ext cx="0" cy="651412"/>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7978831" y="5846897"/>
              <a:ext cx="1825649" cy="338632"/>
            </a:xfrm>
            <a:prstGeom prst="rect">
              <a:avLst/>
            </a:prstGeom>
            <a:noFill/>
          </p:spPr>
          <p:txBody>
            <a:bodyPr wrap="square" rtlCol="0">
              <a:spAutoFit/>
            </a:bodyPr>
            <a:lstStyle/>
            <a:p>
              <a:r>
                <a:rPr lang="en-US" sz="800" dirty="0">
                  <a:solidFill>
                    <a:srgbClr val="92D050"/>
                  </a:solidFill>
                  <a:latin typeface="Helvetica" panose="020B0604020202020204" pitchFamily="2" charset="0"/>
                </a:rPr>
                <a:t>  48. Pouch</a:t>
              </a:r>
            </a:p>
            <a:p>
              <a:r>
                <a:rPr lang="en-US" sz="800" dirty="0">
                  <a:latin typeface="Helvetica" panose="020B0604020202020204" pitchFamily="2" charset="0"/>
                </a:rPr>
                <a:t>  49. Air Waybill FWB </a:t>
              </a:r>
            </a:p>
          </p:txBody>
        </p:sp>
        <p:cxnSp>
          <p:nvCxnSpPr>
            <p:cNvPr id="154" name="Straight Connector 153"/>
            <p:cNvCxnSpPr/>
            <p:nvPr/>
          </p:nvCxnSpPr>
          <p:spPr>
            <a:xfrm flipH="1">
              <a:off x="7995708" y="596031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965134" y="6118402"/>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a:off x="7549980" y="4573758"/>
              <a:ext cx="773504" cy="179331"/>
            </a:xfrm>
            <a:prstGeom prst="curvedConnector3">
              <a:avLst>
                <a:gd name="adj1" fmla="val 90116"/>
              </a:avLst>
            </a:prstGeom>
            <a:ln w="31750">
              <a:solidFill>
                <a:srgbClr val="B8D96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Curved Connector 156"/>
            <p:cNvCxnSpPr/>
            <p:nvPr/>
          </p:nvCxnSpPr>
          <p:spPr>
            <a:xfrm rot="5400000">
              <a:off x="7938497" y="4982827"/>
              <a:ext cx="596063" cy="446610"/>
            </a:xfrm>
            <a:prstGeom prst="curvedConnector5">
              <a:avLst>
                <a:gd name="adj1" fmla="val 23451"/>
                <a:gd name="adj2" fmla="val -6604"/>
                <a:gd name="adj3" fmla="val 102490"/>
              </a:avLst>
            </a:prstGeom>
            <a:ln w="31750">
              <a:solidFill>
                <a:srgbClr val="B8D96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8133651" y="5563394"/>
              <a:ext cx="623386"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7708188" y="5669529"/>
            <a:ext cx="2096984" cy="689300"/>
            <a:chOff x="6595847" y="5631643"/>
            <a:chExt cx="2097469" cy="689460"/>
          </a:xfrm>
        </p:grpSpPr>
        <p:cxnSp>
          <p:nvCxnSpPr>
            <p:cNvPr id="160" name="Straight Connector 159"/>
            <p:cNvCxnSpPr/>
            <p:nvPr/>
          </p:nvCxnSpPr>
          <p:spPr>
            <a:xfrm flipV="1">
              <a:off x="6595847" y="5648736"/>
              <a:ext cx="0" cy="6723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6949536" y="5631643"/>
              <a:ext cx="614926"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623370" y="58101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625642" y="596941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6606583" y="5688498"/>
              <a:ext cx="2086733" cy="461772"/>
            </a:xfrm>
            <a:prstGeom prst="rect">
              <a:avLst/>
            </a:prstGeom>
            <a:noFill/>
          </p:spPr>
          <p:txBody>
            <a:bodyPr wrap="square" rtlCol="0">
              <a:spAutoFit/>
            </a:bodyPr>
            <a:lstStyle/>
            <a:p>
              <a:r>
                <a:rPr lang="en-IN" sz="800" dirty="0">
                  <a:latin typeface="Helvetica" panose="020B0604020202020204" pitchFamily="2" charset="0"/>
                </a:rPr>
                <a:t>   54. Customs Fees </a:t>
              </a:r>
            </a:p>
            <a:p>
              <a:r>
                <a:rPr lang="en-IN" sz="800" dirty="0">
                  <a:latin typeface="Helvetica" panose="020B0604020202020204" pitchFamily="2" charset="0"/>
                </a:rPr>
                <a:t>   55. Customs </a:t>
              </a:r>
            </a:p>
            <a:p>
              <a:r>
                <a:rPr lang="en-IN" sz="800" dirty="0">
                  <a:latin typeface="Helvetica" panose="020B0604020202020204" pitchFamily="2" charset="0"/>
                </a:rPr>
                <a:t>Release Imports</a:t>
              </a:r>
            </a:p>
          </p:txBody>
        </p:sp>
      </p:grpSp>
      <p:grpSp>
        <p:nvGrpSpPr>
          <p:cNvPr id="165" name="Group 164"/>
          <p:cNvGrpSpPr/>
          <p:nvPr/>
        </p:nvGrpSpPr>
        <p:grpSpPr>
          <a:xfrm>
            <a:off x="1135195" y="1489735"/>
            <a:ext cx="1656188" cy="3648440"/>
            <a:chOff x="-40520" y="1450881"/>
            <a:chExt cx="1656571" cy="3649284"/>
          </a:xfrm>
        </p:grpSpPr>
        <p:cxnSp>
          <p:nvCxnSpPr>
            <p:cNvPr id="166" name="Straight Arrow Connector 165"/>
            <p:cNvCxnSpPr/>
            <p:nvPr/>
          </p:nvCxnSpPr>
          <p:spPr>
            <a:xfrm flipV="1">
              <a:off x="-32700" y="1450881"/>
              <a:ext cx="0" cy="296844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40520" y="4884671"/>
              <a:ext cx="1656571" cy="215494"/>
            </a:xfrm>
            <a:prstGeom prst="rect">
              <a:avLst/>
            </a:prstGeom>
            <a:noFill/>
          </p:spPr>
          <p:txBody>
            <a:bodyPr wrap="square" rtlCol="0">
              <a:spAutoFit/>
            </a:bodyPr>
            <a:lstStyle/>
            <a:p>
              <a:r>
                <a:rPr lang="en-US" sz="800" dirty="0">
                  <a:latin typeface="Helvetica" panose="020B0604020202020204" pitchFamily="2" charset="0"/>
                </a:rPr>
                <a:t>   13.  Air Waybill</a:t>
              </a:r>
            </a:p>
          </p:txBody>
        </p:sp>
        <p:cxnSp>
          <p:nvCxnSpPr>
            <p:cNvPr id="168" name="Straight Connector 167"/>
            <p:cNvCxnSpPr/>
            <p:nvPr/>
          </p:nvCxnSpPr>
          <p:spPr>
            <a:xfrm flipH="1">
              <a:off x="24149" y="50012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8667151" y="1563633"/>
            <a:ext cx="1695062" cy="835101"/>
            <a:chOff x="7601740" y="1524795"/>
            <a:chExt cx="1695454" cy="835293"/>
          </a:xfrm>
        </p:grpSpPr>
        <p:sp>
          <p:nvSpPr>
            <p:cNvPr id="170" name="TextBox 169"/>
            <p:cNvSpPr txBox="1"/>
            <p:nvPr/>
          </p:nvSpPr>
          <p:spPr>
            <a:xfrm>
              <a:off x="7696994" y="2144594"/>
              <a:ext cx="1600200" cy="215494"/>
            </a:xfrm>
            <a:prstGeom prst="rect">
              <a:avLst/>
            </a:prstGeom>
            <a:noFill/>
          </p:spPr>
          <p:txBody>
            <a:bodyPr wrap="square" rtlCol="0">
              <a:spAutoFit/>
            </a:bodyPr>
            <a:lstStyle/>
            <a:p>
              <a:r>
                <a:rPr lang="en-US" sz="800" dirty="0">
                  <a:latin typeface="Helvetica" panose="020B0604020202020204" pitchFamily="2" charset="0"/>
                </a:rPr>
                <a:t>2. L/C Application</a:t>
              </a:r>
              <a:endParaRPr lang="en-IN" sz="800" dirty="0">
                <a:latin typeface="Helvetica" panose="020B0604020202020204" pitchFamily="2" charset="0"/>
              </a:endParaRPr>
            </a:p>
          </p:txBody>
        </p:sp>
        <p:cxnSp>
          <p:nvCxnSpPr>
            <p:cNvPr id="171" name="Straight Connector 170"/>
            <p:cNvCxnSpPr/>
            <p:nvPr/>
          </p:nvCxnSpPr>
          <p:spPr>
            <a:xfrm>
              <a:off x="9160665" y="1524795"/>
              <a:ext cx="0" cy="5974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7601740" y="2122228"/>
              <a:ext cx="1555838"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3" name="TextBox 172"/>
          <p:cNvSpPr txBox="1"/>
          <p:nvPr/>
        </p:nvSpPr>
        <p:spPr>
          <a:xfrm>
            <a:off x="7334765" y="2254753"/>
            <a:ext cx="1079202" cy="215444"/>
          </a:xfrm>
          <a:prstGeom prst="rect">
            <a:avLst/>
          </a:prstGeom>
          <a:noFill/>
        </p:spPr>
        <p:txBody>
          <a:bodyPr wrap="square" rtlCol="0">
            <a:spAutoFit/>
          </a:bodyPr>
          <a:lstStyle/>
          <a:p>
            <a:pPr algn="ctr"/>
            <a:r>
              <a:rPr lang="en-US" sz="800" b="1" dirty="0">
                <a:latin typeface="Helvetica" panose="020B0604020202020204" pitchFamily="2" charset="0"/>
              </a:rPr>
              <a:t>Importer’s Bank</a:t>
            </a:r>
            <a:endParaRPr lang="en-IN" sz="800" b="1" dirty="0">
              <a:latin typeface="Helvetica" panose="020B0604020202020204" pitchFamily="2" charset="0"/>
            </a:endParaRPr>
          </a:p>
        </p:txBody>
      </p:sp>
      <p:grpSp>
        <p:nvGrpSpPr>
          <p:cNvPr id="174" name="Group 173"/>
          <p:cNvGrpSpPr/>
          <p:nvPr/>
        </p:nvGrpSpPr>
        <p:grpSpPr>
          <a:xfrm>
            <a:off x="4191441" y="2173098"/>
            <a:ext cx="2936571" cy="215448"/>
            <a:chOff x="3124994" y="2134394"/>
            <a:chExt cx="2937251" cy="215497"/>
          </a:xfrm>
        </p:grpSpPr>
        <p:cxnSp>
          <p:nvCxnSpPr>
            <p:cNvPr id="175" name="Straight Arrow Connector 174"/>
            <p:cNvCxnSpPr/>
            <p:nvPr/>
          </p:nvCxnSpPr>
          <p:spPr>
            <a:xfrm flipH="1">
              <a:off x="3124994" y="2134394"/>
              <a:ext cx="2937251"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45815" y="2134398"/>
              <a:ext cx="2286000" cy="215493"/>
            </a:xfrm>
            <a:prstGeom prst="rect">
              <a:avLst/>
            </a:prstGeom>
            <a:noFill/>
          </p:spPr>
          <p:txBody>
            <a:bodyPr wrap="square" rtlCol="0">
              <a:spAutoFit/>
            </a:bodyPr>
            <a:lstStyle/>
            <a:p>
              <a:r>
                <a:rPr lang="en-US" sz="800" dirty="0">
                  <a:latin typeface="Helvetica" panose="020B0604020202020204" pitchFamily="2" charset="0"/>
                </a:rPr>
                <a:t>          3. L/C Application</a:t>
              </a:r>
              <a:endParaRPr lang="en-IN" sz="800" dirty="0">
                <a:latin typeface="Helvetica" panose="020B0604020202020204" pitchFamily="2" charset="0"/>
              </a:endParaRPr>
            </a:p>
          </p:txBody>
        </p:sp>
      </p:grpSp>
      <p:grpSp>
        <p:nvGrpSpPr>
          <p:cNvPr id="177" name="Group 176"/>
          <p:cNvGrpSpPr/>
          <p:nvPr/>
        </p:nvGrpSpPr>
        <p:grpSpPr>
          <a:xfrm>
            <a:off x="1753606" y="1692958"/>
            <a:ext cx="1615929" cy="753680"/>
            <a:chOff x="686594" y="1654150"/>
            <a:chExt cx="1616303" cy="753854"/>
          </a:xfrm>
        </p:grpSpPr>
        <p:sp>
          <p:nvSpPr>
            <p:cNvPr id="178" name="TextBox 177"/>
            <p:cNvSpPr txBox="1"/>
            <p:nvPr/>
          </p:nvSpPr>
          <p:spPr>
            <a:xfrm>
              <a:off x="702697" y="2192510"/>
              <a:ext cx="1600200" cy="215494"/>
            </a:xfrm>
            <a:prstGeom prst="rect">
              <a:avLst/>
            </a:prstGeom>
            <a:noFill/>
          </p:spPr>
          <p:txBody>
            <a:bodyPr wrap="square" rtlCol="0">
              <a:spAutoFit/>
            </a:bodyPr>
            <a:lstStyle/>
            <a:p>
              <a:r>
                <a:rPr lang="en-US" sz="800" dirty="0">
                  <a:latin typeface="Helvetica" panose="020B0604020202020204" pitchFamily="2" charset="0"/>
                </a:rPr>
                <a:t>  4. L/C Notification</a:t>
              </a:r>
              <a:endParaRPr lang="en-IN" sz="800" dirty="0">
                <a:latin typeface="Helvetica" panose="020B0604020202020204" pitchFamily="2" charset="0"/>
              </a:endParaRPr>
            </a:p>
          </p:txBody>
        </p:sp>
        <p:cxnSp>
          <p:nvCxnSpPr>
            <p:cNvPr id="179" name="Straight Connector 178"/>
            <p:cNvCxnSpPr/>
            <p:nvPr/>
          </p:nvCxnSpPr>
          <p:spPr>
            <a:xfrm flipH="1">
              <a:off x="686594" y="2210594"/>
              <a:ext cx="13845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686594" y="1654150"/>
              <a:ext cx="0" cy="561929"/>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1405362" y="1639815"/>
            <a:ext cx="2426158" cy="1148130"/>
            <a:chOff x="338270" y="1600994"/>
            <a:chExt cx="2426720" cy="1148395"/>
          </a:xfrm>
        </p:grpSpPr>
        <p:cxnSp>
          <p:nvCxnSpPr>
            <p:cNvPr id="182" name="Straight Connector 181"/>
            <p:cNvCxnSpPr/>
            <p:nvPr/>
          </p:nvCxnSpPr>
          <p:spPr>
            <a:xfrm>
              <a:off x="610394" y="1600994"/>
              <a:ext cx="0" cy="918318"/>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V="1">
              <a:off x="610394" y="2499462"/>
              <a:ext cx="1524000" cy="1593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338270" y="2533895"/>
              <a:ext cx="2426720" cy="215494"/>
            </a:xfrm>
            <a:prstGeom prst="rect">
              <a:avLst/>
            </a:prstGeom>
            <a:noFill/>
          </p:spPr>
          <p:txBody>
            <a:bodyPr wrap="square" rtlCol="0">
              <a:spAutoFit/>
            </a:bodyPr>
            <a:lstStyle/>
            <a:p>
              <a:r>
                <a:rPr lang="en-US" sz="800" dirty="0">
                  <a:latin typeface="Helvetica" panose="020B0604020202020204" pitchFamily="2" charset="0"/>
                </a:rPr>
                <a:t>      5. Invoice &amp; Packing List</a:t>
              </a:r>
              <a:endParaRPr lang="en-IN" sz="800" dirty="0">
                <a:latin typeface="Helvetica" panose="020B0604020202020204" pitchFamily="2" charset="0"/>
              </a:endParaRPr>
            </a:p>
          </p:txBody>
        </p:sp>
      </p:grpSp>
      <p:grpSp>
        <p:nvGrpSpPr>
          <p:cNvPr id="185" name="Group 184"/>
          <p:cNvGrpSpPr/>
          <p:nvPr/>
        </p:nvGrpSpPr>
        <p:grpSpPr>
          <a:xfrm>
            <a:off x="4419988" y="2554010"/>
            <a:ext cx="2666383" cy="235419"/>
            <a:chOff x="3353594" y="2515394"/>
            <a:chExt cx="2667000" cy="235473"/>
          </a:xfrm>
        </p:grpSpPr>
        <p:cxnSp>
          <p:nvCxnSpPr>
            <p:cNvPr id="186" name="Straight Arrow Connector 185"/>
            <p:cNvCxnSpPr/>
            <p:nvPr/>
          </p:nvCxnSpPr>
          <p:spPr>
            <a:xfrm>
              <a:off x="3353594" y="2515394"/>
              <a:ext cx="2667000"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3386174" y="2535373"/>
              <a:ext cx="2362200" cy="215494"/>
            </a:xfrm>
            <a:prstGeom prst="rect">
              <a:avLst/>
            </a:prstGeom>
            <a:noFill/>
          </p:spPr>
          <p:txBody>
            <a:bodyPr wrap="square" rtlCol="0">
              <a:spAutoFit/>
            </a:bodyPr>
            <a:lstStyle/>
            <a:p>
              <a:r>
                <a:rPr lang="en-US" sz="800" dirty="0">
                  <a:latin typeface="Helvetica" panose="020B0604020202020204" pitchFamily="2" charset="0"/>
                </a:rPr>
                <a:t>     6. Invoice &amp; Packing List</a:t>
              </a:r>
              <a:endParaRPr lang="en-IN" sz="800" dirty="0">
                <a:latin typeface="Helvetica" panose="020B0604020202020204" pitchFamily="2" charset="0"/>
              </a:endParaRPr>
            </a:p>
          </p:txBody>
        </p:sp>
      </p:grpSp>
      <p:sp>
        <p:nvSpPr>
          <p:cNvPr id="188" name="TextBox 187"/>
          <p:cNvSpPr txBox="1"/>
          <p:nvPr/>
        </p:nvSpPr>
        <p:spPr>
          <a:xfrm>
            <a:off x="8290513" y="3627843"/>
            <a:ext cx="1589915" cy="215444"/>
          </a:xfrm>
          <a:prstGeom prst="rect">
            <a:avLst/>
          </a:prstGeom>
          <a:noFill/>
        </p:spPr>
        <p:txBody>
          <a:bodyPr wrap="square" rtlCol="0">
            <a:spAutoFit/>
          </a:bodyPr>
          <a:lstStyle/>
          <a:p>
            <a:pPr algn="ctr"/>
            <a:r>
              <a:rPr lang="en-US" sz="800" dirty="0">
                <a:latin typeface="Helvetica" panose="020B0604020202020204" pitchFamily="2" charset="0"/>
              </a:rPr>
              <a:t> </a:t>
            </a:r>
            <a:endParaRPr lang="en-IN" sz="800" dirty="0">
              <a:latin typeface="Helvetica" panose="020B0604020202020204" pitchFamily="2" charset="0"/>
            </a:endParaRPr>
          </a:p>
        </p:txBody>
      </p:sp>
      <p:grpSp>
        <p:nvGrpSpPr>
          <p:cNvPr id="189" name="Group 188"/>
          <p:cNvGrpSpPr/>
          <p:nvPr/>
        </p:nvGrpSpPr>
        <p:grpSpPr>
          <a:xfrm>
            <a:off x="2194746" y="823649"/>
            <a:ext cx="7193049" cy="304592"/>
            <a:chOff x="1127837" y="784641"/>
            <a:chExt cx="7194714" cy="304663"/>
          </a:xfrm>
        </p:grpSpPr>
        <p:sp>
          <p:nvSpPr>
            <p:cNvPr id="190" name="TextBox 189"/>
            <p:cNvSpPr txBox="1"/>
            <p:nvPr/>
          </p:nvSpPr>
          <p:spPr>
            <a:xfrm>
              <a:off x="3078028" y="784641"/>
              <a:ext cx="3312220" cy="215494"/>
            </a:xfrm>
            <a:prstGeom prst="rect">
              <a:avLst/>
            </a:prstGeom>
            <a:noFill/>
          </p:spPr>
          <p:txBody>
            <a:bodyPr wrap="square" rtlCol="0">
              <a:spAutoFit/>
            </a:bodyPr>
            <a:lstStyle/>
            <a:p>
              <a:pPr algn="ctr"/>
              <a:r>
                <a:rPr lang="en-US" sz="800" dirty="0">
                  <a:latin typeface="Helvetica" panose="020B0604020202020204" pitchFamily="2" charset="0"/>
                </a:rPr>
                <a:t>      1. Purchase Order/Sales Contract</a:t>
              </a:r>
              <a:endParaRPr lang="en-IN" sz="800" dirty="0">
                <a:latin typeface="Helvetica" panose="020B0604020202020204" pitchFamily="2" charset="0"/>
              </a:endParaRPr>
            </a:p>
          </p:txBody>
        </p:sp>
        <p:cxnSp>
          <p:nvCxnSpPr>
            <p:cNvPr id="191" name="Straight Arrow Connector 190"/>
            <p:cNvCxnSpPr/>
            <p:nvPr/>
          </p:nvCxnSpPr>
          <p:spPr>
            <a:xfrm flipH="1">
              <a:off x="1127837" y="1089304"/>
              <a:ext cx="7194714"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2" name="Straight Arrow Connector 191"/>
          <p:cNvCxnSpPr/>
          <p:nvPr/>
        </p:nvCxnSpPr>
        <p:spPr>
          <a:xfrm>
            <a:off x="3207247" y="437320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8167463" y="5000654"/>
            <a:ext cx="1753385" cy="461665"/>
            <a:chOff x="7101936" y="4962606"/>
            <a:chExt cx="1753791" cy="461771"/>
          </a:xfrm>
        </p:grpSpPr>
        <p:sp>
          <p:nvSpPr>
            <p:cNvPr id="194" name="TextBox 193"/>
            <p:cNvSpPr txBox="1"/>
            <p:nvPr/>
          </p:nvSpPr>
          <p:spPr>
            <a:xfrm>
              <a:off x="7101936" y="4962606"/>
              <a:ext cx="1753791" cy="461771"/>
            </a:xfrm>
            <a:prstGeom prst="rect">
              <a:avLst/>
            </a:prstGeom>
            <a:noFill/>
          </p:spPr>
          <p:txBody>
            <a:bodyPr wrap="square" rtlCol="0">
              <a:spAutoFit/>
            </a:bodyPr>
            <a:lstStyle/>
            <a:p>
              <a:r>
                <a:rPr lang="en-US" sz="800" dirty="0">
                  <a:latin typeface="Helvetica" panose="020B0604020202020204" pitchFamily="2" charset="0"/>
                </a:rPr>
                <a:t>43. Air Waybill FWB</a:t>
              </a:r>
            </a:p>
            <a:p>
              <a:r>
                <a:rPr lang="en-US" sz="800" dirty="0">
                  <a:latin typeface="Helvetica" panose="020B0604020202020204" pitchFamily="2" charset="0"/>
                </a:rPr>
                <a:t>44. House Waybill FHL</a:t>
              </a:r>
            </a:p>
            <a:p>
              <a:r>
                <a:rPr lang="en-US" sz="800" dirty="0">
                  <a:latin typeface="Helvetica" panose="020B0604020202020204" pitchFamily="2" charset="0"/>
                </a:rPr>
                <a:t>45. Flight Manifest FFM</a:t>
              </a:r>
              <a:endParaRPr lang="en-IN" sz="800" dirty="0">
                <a:latin typeface="Helvetica" panose="020B0604020202020204" pitchFamily="2" charset="0"/>
              </a:endParaRPr>
            </a:p>
          </p:txBody>
        </p:sp>
        <p:cxnSp>
          <p:nvCxnSpPr>
            <p:cNvPr id="195" name="Straight Arrow Connector 194"/>
            <p:cNvCxnSpPr/>
            <p:nvPr/>
          </p:nvCxnSpPr>
          <p:spPr>
            <a:xfrm flipH="1" flipV="1">
              <a:off x="7125494" y="4972844"/>
              <a:ext cx="1154930" cy="1596"/>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9777837" y="761820"/>
            <a:ext cx="852751" cy="720940"/>
            <a:chOff x="8712683" y="722798"/>
            <a:chExt cx="852948" cy="721106"/>
          </a:xfrm>
        </p:grpSpPr>
        <p:sp>
          <p:nvSpPr>
            <p:cNvPr id="197" name="TextBox 196"/>
            <p:cNvSpPr txBox="1"/>
            <p:nvPr/>
          </p:nvSpPr>
          <p:spPr>
            <a:xfrm>
              <a:off x="8737393" y="722798"/>
              <a:ext cx="674688" cy="215494"/>
            </a:xfrm>
            <a:prstGeom prst="rect">
              <a:avLst/>
            </a:prstGeom>
            <a:noFill/>
          </p:spPr>
          <p:txBody>
            <a:bodyPr wrap="square" rtlCol="0">
              <a:spAutoFit/>
            </a:bodyPr>
            <a:lstStyle/>
            <a:p>
              <a:endParaRPr lang="en-IN" sz="800" dirty="0">
                <a:solidFill>
                  <a:srgbClr val="92D050"/>
                </a:solidFill>
                <a:latin typeface="Helvetica" panose="020B0604020202020204" pitchFamily="2" charset="0"/>
              </a:endParaRPr>
            </a:p>
          </p:txBody>
        </p:sp>
        <p:sp>
          <p:nvSpPr>
            <p:cNvPr id="198" name="TextBox 197"/>
            <p:cNvSpPr txBox="1"/>
            <p:nvPr/>
          </p:nvSpPr>
          <p:spPr>
            <a:xfrm>
              <a:off x="8712683" y="1228410"/>
              <a:ext cx="852948" cy="215494"/>
            </a:xfrm>
            <a:prstGeom prst="rect">
              <a:avLst/>
            </a:prstGeom>
            <a:noFill/>
          </p:spPr>
          <p:txBody>
            <a:bodyPr wrap="square" rtlCol="0">
              <a:spAutoFit/>
            </a:bodyPr>
            <a:lstStyle/>
            <a:p>
              <a:pPr algn="ctr"/>
              <a:r>
                <a:rPr lang="en-US" sz="800" dirty="0">
                  <a:solidFill>
                    <a:srgbClr val="92D050"/>
                  </a:solidFill>
                  <a:latin typeface="Helvetica" panose="020B0604020202020204" pitchFamily="2" charset="0"/>
                </a:rPr>
                <a:t>Importer</a:t>
              </a:r>
              <a:endParaRPr lang="en-IN" sz="800" dirty="0">
                <a:solidFill>
                  <a:srgbClr val="92D050"/>
                </a:solidFill>
                <a:latin typeface="Helvetica" panose="020B0604020202020204" pitchFamily="2" charset="0"/>
              </a:endParaRPr>
            </a:p>
          </p:txBody>
        </p:sp>
      </p:grpSp>
      <p:sp>
        <p:nvSpPr>
          <p:cNvPr id="199" name="TextBox 198"/>
          <p:cNvSpPr txBox="1"/>
          <p:nvPr/>
        </p:nvSpPr>
        <p:spPr>
          <a:xfrm>
            <a:off x="9415517" y="3803230"/>
            <a:ext cx="767645" cy="215444"/>
          </a:xfrm>
          <a:prstGeom prst="rect">
            <a:avLst/>
          </a:prstGeom>
          <a:noFill/>
        </p:spPr>
        <p:txBody>
          <a:bodyPr wrap="square" rtlCol="0">
            <a:spAutoFit/>
          </a:bodyPr>
          <a:lstStyle/>
          <a:p>
            <a:r>
              <a:rPr lang="en-US" sz="800" b="1" dirty="0">
                <a:latin typeface="Helvetica" panose="020B0604020202020204" pitchFamily="2" charset="0"/>
              </a:rPr>
              <a:t>Transporter</a:t>
            </a:r>
            <a:endParaRPr lang="en-IN" sz="800" b="1" dirty="0">
              <a:latin typeface="Helvetica" panose="020B0604020202020204" pitchFamily="2" charset="0"/>
            </a:endParaRPr>
          </a:p>
        </p:txBody>
      </p:sp>
      <p:sp>
        <p:nvSpPr>
          <p:cNvPr id="200" name="TextBox 199"/>
          <p:cNvSpPr txBox="1"/>
          <p:nvPr/>
        </p:nvSpPr>
        <p:spPr>
          <a:xfrm>
            <a:off x="4248826" y="3569805"/>
            <a:ext cx="704842" cy="215444"/>
          </a:xfrm>
          <a:prstGeom prst="rect">
            <a:avLst/>
          </a:prstGeom>
          <a:noFill/>
        </p:spPr>
        <p:txBody>
          <a:bodyPr wrap="square" rtlCol="0">
            <a:spAutoFit/>
          </a:bodyPr>
          <a:lstStyle/>
          <a:p>
            <a:r>
              <a:rPr lang="en-US" sz="800" b="1" dirty="0">
                <a:latin typeface="Helvetica" panose="020B0604020202020204" pitchFamily="2" charset="0"/>
              </a:rPr>
              <a:t>Insurance</a:t>
            </a:r>
            <a:endParaRPr lang="en-IN" sz="800" b="1" dirty="0">
              <a:latin typeface="Helvetica" panose="020B0604020202020204" pitchFamily="2" charset="0"/>
            </a:endParaRPr>
          </a:p>
        </p:txBody>
      </p:sp>
      <p:sp>
        <p:nvSpPr>
          <p:cNvPr id="201" name="TextBox 200"/>
          <p:cNvSpPr txBox="1"/>
          <p:nvPr/>
        </p:nvSpPr>
        <p:spPr>
          <a:xfrm>
            <a:off x="6157486" y="3810292"/>
            <a:ext cx="540757" cy="215444"/>
          </a:xfrm>
          <a:prstGeom prst="rect">
            <a:avLst/>
          </a:prstGeom>
          <a:noFill/>
        </p:spPr>
        <p:txBody>
          <a:bodyPr wrap="square" rtlCol="0">
            <a:spAutoFit/>
          </a:bodyPr>
          <a:lstStyle/>
          <a:p>
            <a:r>
              <a:rPr lang="en-US" sz="800" b="1" dirty="0">
                <a:latin typeface="Helvetica" panose="020B0604020202020204" pitchFamily="2" charset="0"/>
              </a:rPr>
              <a:t>Airline</a:t>
            </a:r>
            <a:endParaRPr lang="en-IN" sz="800" b="1" dirty="0">
              <a:latin typeface="Helvetica" panose="020B0604020202020204" pitchFamily="2" charset="0"/>
            </a:endParaRPr>
          </a:p>
        </p:txBody>
      </p:sp>
      <p:sp>
        <p:nvSpPr>
          <p:cNvPr id="202" name="TextBox 201"/>
          <p:cNvSpPr txBox="1"/>
          <p:nvPr/>
        </p:nvSpPr>
        <p:spPr>
          <a:xfrm>
            <a:off x="4724072" y="5264073"/>
            <a:ext cx="1183127" cy="215444"/>
          </a:xfrm>
          <a:prstGeom prst="rect">
            <a:avLst/>
          </a:prstGeom>
          <a:noFill/>
        </p:spPr>
        <p:txBody>
          <a:bodyPr wrap="square" rtlCol="0">
            <a:spAutoFit/>
          </a:bodyPr>
          <a:lstStyle/>
          <a:p>
            <a:r>
              <a:rPr lang="en-US" sz="800" b="1" dirty="0">
                <a:latin typeface="Helvetica" panose="020B0604020202020204" pitchFamily="2" charset="0"/>
              </a:rPr>
              <a:t>Airport Authority</a:t>
            </a:r>
            <a:endParaRPr lang="en-IN" sz="800" b="1" dirty="0">
              <a:latin typeface="Helvetica" panose="020B0604020202020204" pitchFamily="2" charset="0"/>
            </a:endParaRPr>
          </a:p>
        </p:txBody>
      </p:sp>
      <p:sp>
        <p:nvSpPr>
          <p:cNvPr id="203" name="TextBox 202"/>
          <p:cNvSpPr txBox="1"/>
          <p:nvPr/>
        </p:nvSpPr>
        <p:spPr>
          <a:xfrm>
            <a:off x="7916822" y="4588933"/>
            <a:ext cx="1210704" cy="215444"/>
          </a:xfrm>
          <a:prstGeom prst="rect">
            <a:avLst/>
          </a:prstGeom>
          <a:noFill/>
        </p:spPr>
        <p:txBody>
          <a:bodyPr wrap="square" rtlCol="0">
            <a:spAutoFit/>
          </a:bodyPr>
          <a:lstStyle/>
          <a:p>
            <a:r>
              <a:rPr lang="en-US" sz="800" b="1" dirty="0">
                <a:latin typeface="Helvetica" panose="020B0604020202020204" pitchFamily="2" charset="0"/>
              </a:rPr>
              <a:t>Airport Authority</a:t>
            </a:r>
            <a:endParaRPr lang="en-IN" sz="800" b="1" dirty="0">
              <a:latin typeface="Helvetica" panose="020B0604020202020204" pitchFamily="2" charset="0"/>
            </a:endParaRPr>
          </a:p>
        </p:txBody>
      </p:sp>
      <p:sp>
        <p:nvSpPr>
          <p:cNvPr id="204" name="TextBox 203"/>
          <p:cNvSpPr txBox="1"/>
          <p:nvPr/>
        </p:nvSpPr>
        <p:spPr>
          <a:xfrm>
            <a:off x="7678600" y="4982383"/>
            <a:ext cx="643890" cy="215444"/>
          </a:xfrm>
          <a:prstGeom prst="rect">
            <a:avLst/>
          </a:prstGeom>
          <a:noFill/>
        </p:spPr>
        <p:txBody>
          <a:bodyPr wrap="square" rtlCol="0">
            <a:spAutoFit/>
          </a:bodyPr>
          <a:lstStyle/>
          <a:p>
            <a:r>
              <a:rPr lang="en-US" sz="800" b="1" dirty="0">
                <a:latin typeface="Helvetica" panose="020B0604020202020204" pitchFamily="2" charset="0"/>
              </a:rPr>
              <a:t>Customs</a:t>
            </a:r>
            <a:endParaRPr lang="en-IN" sz="800" b="1" dirty="0">
              <a:latin typeface="Helvetica" panose="020B0604020202020204" pitchFamily="2" charset="0"/>
            </a:endParaRPr>
          </a:p>
        </p:txBody>
      </p:sp>
      <p:sp>
        <p:nvSpPr>
          <p:cNvPr id="205" name="TextBox 204"/>
          <p:cNvSpPr txBox="1"/>
          <p:nvPr/>
        </p:nvSpPr>
        <p:spPr>
          <a:xfrm>
            <a:off x="4995581" y="5776554"/>
            <a:ext cx="724307" cy="215444"/>
          </a:xfrm>
          <a:prstGeom prst="rect">
            <a:avLst/>
          </a:prstGeom>
          <a:noFill/>
        </p:spPr>
        <p:txBody>
          <a:bodyPr wrap="square" rtlCol="0">
            <a:spAutoFit/>
          </a:bodyPr>
          <a:lstStyle/>
          <a:p>
            <a:r>
              <a:rPr lang="en-US" sz="800" b="1" dirty="0">
                <a:latin typeface="Helvetica" panose="020B0604020202020204" pitchFamily="2" charset="0"/>
              </a:rPr>
              <a:t>Customs</a:t>
            </a:r>
            <a:endParaRPr lang="en-IN" sz="800" b="1" dirty="0">
              <a:latin typeface="Helvetica" panose="020B0604020202020204" pitchFamily="2" charset="0"/>
            </a:endParaRPr>
          </a:p>
        </p:txBody>
      </p:sp>
      <p:sp>
        <p:nvSpPr>
          <p:cNvPr id="206" name="TextBox 205"/>
          <p:cNvSpPr txBox="1"/>
          <p:nvPr/>
        </p:nvSpPr>
        <p:spPr>
          <a:xfrm>
            <a:off x="2906049" y="4568271"/>
            <a:ext cx="552544" cy="215444"/>
          </a:xfrm>
          <a:prstGeom prst="rect">
            <a:avLst/>
          </a:prstGeom>
          <a:noFill/>
        </p:spPr>
        <p:txBody>
          <a:bodyPr wrap="square" rtlCol="0">
            <a:spAutoFit/>
          </a:bodyPr>
          <a:lstStyle/>
          <a:p>
            <a:r>
              <a:rPr lang="en-US" sz="800" b="1" dirty="0">
                <a:latin typeface="Helvetica" panose="020B0604020202020204" pitchFamily="2" charset="0"/>
              </a:rPr>
              <a:t>CB/FF</a:t>
            </a:r>
            <a:endParaRPr lang="en-IN" sz="800" b="1" dirty="0">
              <a:latin typeface="Helvetica" panose="020B0604020202020204" pitchFamily="2" charset="0"/>
            </a:endParaRPr>
          </a:p>
        </p:txBody>
      </p:sp>
      <p:sp>
        <p:nvSpPr>
          <p:cNvPr id="207" name="TextBox 206"/>
          <p:cNvSpPr txBox="1"/>
          <p:nvPr/>
        </p:nvSpPr>
        <p:spPr>
          <a:xfrm>
            <a:off x="8710823" y="5752224"/>
            <a:ext cx="704694" cy="215444"/>
          </a:xfrm>
          <a:prstGeom prst="rect">
            <a:avLst/>
          </a:prstGeom>
          <a:noFill/>
        </p:spPr>
        <p:txBody>
          <a:bodyPr wrap="square" rtlCol="0">
            <a:spAutoFit/>
          </a:bodyPr>
          <a:lstStyle/>
          <a:p>
            <a:r>
              <a:rPr lang="en-US" sz="800" b="1" dirty="0">
                <a:latin typeface="Helvetica" panose="020B0604020202020204" pitchFamily="2" charset="0"/>
              </a:rPr>
              <a:t>CB/FF</a:t>
            </a:r>
            <a:endParaRPr lang="en-IN" sz="800" b="1" dirty="0">
              <a:latin typeface="Helvetica" panose="020B0604020202020204" pitchFamily="2" charset="0"/>
            </a:endParaRPr>
          </a:p>
        </p:txBody>
      </p:sp>
      <p:sp>
        <p:nvSpPr>
          <p:cNvPr id="208" name="TextBox 207"/>
          <p:cNvSpPr txBox="1"/>
          <p:nvPr/>
        </p:nvSpPr>
        <p:spPr>
          <a:xfrm>
            <a:off x="3397688" y="5390246"/>
            <a:ext cx="515386" cy="215444"/>
          </a:xfrm>
          <a:prstGeom prst="rect">
            <a:avLst/>
          </a:prstGeom>
          <a:noFill/>
        </p:spPr>
        <p:txBody>
          <a:bodyPr wrap="square" rtlCol="0">
            <a:spAutoFit/>
          </a:bodyPr>
          <a:lstStyle/>
          <a:p>
            <a:r>
              <a:rPr lang="en-US" sz="800" b="1" dirty="0">
                <a:latin typeface="Helvetica" panose="020B0604020202020204" pitchFamily="2" charset="0"/>
              </a:rPr>
              <a:t>CTO</a:t>
            </a:r>
            <a:endParaRPr lang="en-IN" sz="800" b="1" dirty="0">
              <a:latin typeface="Helvetica" panose="020B0604020202020204" pitchFamily="2" charset="0"/>
            </a:endParaRPr>
          </a:p>
        </p:txBody>
      </p:sp>
      <p:sp>
        <p:nvSpPr>
          <p:cNvPr id="209" name="TextBox 208"/>
          <p:cNvSpPr txBox="1"/>
          <p:nvPr/>
        </p:nvSpPr>
        <p:spPr>
          <a:xfrm>
            <a:off x="9454975" y="4975115"/>
            <a:ext cx="480263" cy="215445"/>
          </a:xfrm>
          <a:prstGeom prst="rect">
            <a:avLst/>
          </a:prstGeom>
          <a:noFill/>
        </p:spPr>
        <p:txBody>
          <a:bodyPr wrap="square" rtlCol="0">
            <a:spAutoFit/>
          </a:bodyPr>
          <a:lstStyle/>
          <a:p>
            <a:r>
              <a:rPr lang="en-US" sz="800" b="1" dirty="0">
                <a:latin typeface="Helvetica" panose="020B0604020202020204" pitchFamily="2" charset="0"/>
              </a:rPr>
              <a:t>CTO</a:t>
            </a:r>
            <a:endParaRPr lang="en-IN" sz="800" b="1" dirty="0">
              <a:latin typeface="Helvetica" panose="020B0604020202020204" pitchFamily="2" charset="0"/>
            </a:endParaRPr>
          </a:p>
        </p:txBody>
      </p:sp>
      <p:grpSp>
        <p:nvGrpSpPr>
          <p:cNvPr id="210" name="Group 209"/>
          <p:cNvGrpSpPr/>
          <p:nvPr/>
        </p:nvGrpSpPr>
        <p:grpSpPr>
          <a:xfrm>
            <a:off x="1905970" y="1550469"/>
            <a:ext cx="1745648" cy="470256"/>
            <a:chOff x="838994" y="1511630"/>
            <a:chExt cx="1746052" cy="470365"/>
          </a:xfrm>
        </p:grpSpPr>
        <p:cxnSp>
          <p:nvCxnSpPr>
            <p:cNvPr id="211" name="Straight Arrow Connector 210"/>
            <p:cNvCxnSpPr/>
            <p:nvPr/>
          </p:nvCxnSpPr>
          <p:spPr>
            <a:xfrm flipV="1">
              <a:off x="838994" y="1541839"/>
              <a:ext cx="0" cy="439784"/>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838994" y="1981994"/>
              <a:ext cx="1235899" cy="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908646" y="1511630"/>
              <a:ext cx="1676400" cy="215494"/>
            </a:xfrm>
            <a:prstGeom prst="rect">
              <a:avLst/>
            </a:prstGeom>
            <a:noFill/>
          </p:spPr>
          <p:txBody>
            <a:bodyPr wrap="square" rtlCol="0">
              <a:spAutoFit/>
            </a:bodyPr>
            <a:lstStyle/>
            <a:p>
              <a:r>
                <a:rPr lang="en-US" sz="800" dirty="0">
                  <a:latin typeface="Helvetica" panose="020B0604020202020204" pitchFamily="2" charset="0"/>
                </a:rPr>
                <a:t>  14. Air Waybill</a:t>
              </a:r>
            </a:p>
          </p:txBody>
        </p:sp>
        <p:cxnSp>
          <p:nvCxnSpPr>
            <p:cNvPr id="214" name="Straight Connector 213"/>
            <p:cNvCxnSpPr/>
            <p:nvPr/>
          </p:nvCxnSpPr>
          <p:spPr>
            <a:xfrm>
              <a:off x="938318" y="1640363"/>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1912894" y="1568799"/>
            <a:ext cx="1738725" cy="439682"/>
            <a:chOff x="845919" y="1529964"/>
            <a:chExt cx="1739127" cy="439784"/>
          </a:xfrm>
        </p:grpSpPr>
        <p:grpSp>
          <p:nvGrpSpPr>
            <p:cNvPr id="216" name="Group 215"/>
            <p:cNvGrpSpPr/>
            <p:nvPr/>
          </p:nvGrpSpPr>
          <p:grpSpPr>
            <a:xfrm>
              <a:off x="845919" y="1529964"/>
              <a:ext cx="1739127" cy="439784"/>
              <a:chOff x="845919" y="1529964"/>
              <a:chExt cx="1739127" cy="439784"/>
            </a:xfrm>
          </p:grpSpPr>
          <p:sp>
            <p:nvSpPr>
              <p:cNvPr id="218" name="TextBox 217"/>
              <p:cNvSpPr txBox="1"/>
              <p:nvPr/>
            </p:nvSpPr>
            <p:spPr>
              <a:xfrm>
                <a:off x="908646" y="1658776"/>
                <a:ext cx="1676400" cy="215494"/>
              </a:xfrm>
              <a:prstGeom prst="rect">
                <a:avLst/>
              </a:prstGeom>
              <a:noFill/>
            </p:spPr>
            <p:txBody>
              <a:bodyPr wrap="square" rtlCol="0">
                <a:spAutoFit/>
              </a:bodyPr>
              <a:lstStyle/>
              <a:p>
                <a:r>
                  <a:rPr lang="en-US" sz="800" dirty="0">
                    <a:latin typeface="Helvetica" panose="020B0604020202020204" pitchFamily="2" charset="0"/>
                  </a:rPr>
                  <a:t>  15. Credit Note</a:t>
                </a:r>
                <a:endParaRPr lang="en-IN" sz="800" dirty="0">
                  <a:latin typeface="Helvetica" panose="020B0604020202020204" pitchFamily="2" charset="0"/>
                </a:endParaRPr>
              </a:p>
            </p:txBody>
          </p:sp>
          <p:cxnSp>
            <p:nvCxnSpPr>
              <p:cNvPr id="219" name="Straight Arrow Connector 218"/>
              <p:cNvCxnSpPr/>
              <p:nvPr/>
            </p:nvCxnSpPr>
            <p:spPr>
              <a:xfrm flipV="1">
                <a:off x="845919" y="1529964"/>
                <a:ext cx="0" cy="43978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17" name="Straight Connector 216"/>
            <p:cNvCxnSpPr/>
            <p:nvPr/>
          </p:nvCxnSpPr>
          <p:spPr>
            <a:xfrm flipH="1">
              <a:off x="937529" y="176872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4261705" y="1697580"/>
            <a:ext cx="2818748" cy="323144"/>
            <a:chOff x="3195275" y="1658775"/>
            <a:chExt cx="2819400" cy="323219"/>
          </a:xfrm>
        </p:grpSpPr>
        <p:cxnSp>
          <p:nvCxnSpPr>
            <p:cNvPr id="221" name="Straight Arrow Connector 220"/>
            <p:cNvCxnSpPr/>
            <p:nvPr/>
          </p:nvCxnSpPr>
          <p:spPr>
            <a:xfrm>
              <a:off x="3195275" y="1981994"/>
              <a:ext cx="2819400"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3260725" y="1658775"/>
              <a:ext cx="2514600" cy="215494"/>
            </a:xfrm>
            <a:prstGeom prst="rect">
              <a:avLst/>
            </a:prstGeom>
            <a:noFill/>
          </p:spPr>
          <p:txBody>
            <a:bodyPr wrap="square" rtlCol="0">
              <a:spAutoFit/>
            </a:bodyPr>
            <a:lstStyle/>
            <a:p>
              <a:r>
                <a:rPr lang="en-US" sz="800" dirty="0">
                  <a:latin typeface="Helvetica" panose="020B0604020202020204" pitchFamily="2" charset="0"/>
                </a:rPr>
                <a:t>                16. Debit Note</a:t>
              </a:r>
              <a:endParaRPr lang="en-IN" sz="800" dirty="0">
                <a:latin typeface="Helvetica" panose="020B0604020202020204" pitchFamily="2" charset="0"/>
              </a:endParaRPr>
            </a:p>
          </p:txBody>
        </p:sp>
        <p:cxnSp>
          <p:nvCxnSpPr>
            <p:cNvPr id="223" name="Straight Connector 222"/>
            <p:cNvCxnSpPr/>
            <p:nvPr/>
          </p:nvCxnSpPr>
          <p:spPr>
            <a:xfrm>
              <a:off x="3728916" y="1772905"/>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a:off x="1243729" y="1639812"/>
            <a:ext cx="1066435" cy="2165373"/>
            <a:chOff x="176600" y="1600994"/>
            <a:chExt cx="1066682" cy="2165874"/>
          </a:xfrm>
        </p:grpSpPr>
        <p:cxnSp>
          <p:nvCxnSpPr>
            <p:cNvPr id="225" name="Straight Connector 224"/>
            <p:cNvCxnSpPr/>
            <p:nvPr/>
          </p:nvCxnSpPr>
          <p:spPr>
            <a:xfrm flipH="1">
              <a:off x="229394" y="3763172"/>
              <a:ext cx="3926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V="1">
              <a:off x="222654" y="1600994"/>
              <a:ext cx="6740" cy="216587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76600" y="3436736"/>
              <a:ext cx="1066682" cy="215494"/>
            </a:xfrm>
            <a:prstGeom prst="rect">
              <a:avLst/>
            </a:prstGeom>
            <a:noFill/>
          </p:spPr>
          <p:txBody>
            <a:bodyPr wrap="square" rtlCol="0">
              <a:spAutoFit/>
            </a:bodyPr>
            <a:lstStyle/>
            <a:p>
              <a:r>
                <a:rPr lang="en-US" sz="800" dirty="0">
                  <a:latin typeface="Helvetica" panose="020B0604020202020204" pitchFamily="2" charset="0"/>
                </a:rPr>
                <a:t>    28. Receipt</a:t>
              </a:r>
              <a:endParaRPr lang="en-IN" sz="800" dirty="0">
                <a:latin typeface="Helvetica" panose="020B0604020202020204" pitchFamily="2" charset="0"/>
              </a:endParaRPr>
            </a:p>
          </p:txBody>
        </p:sp>
        <p:cxnSp>
          <p:nvCxnSpPr>
            <p:cNvPr id="228" name="Straight Connector 227"/>
            <p:cNvCxnSpPr/>
            <p:nvPr/>
          </p:nvCxnSpPr>
          <p:spPr>
            <a:xfrm flipH="1">
              <a:off x="271741" y="3540611"/>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1871809" y="3861960"/>
            <a:ext cx="1480273" cy="444235"/>
            <a:chOff x="804825" y="3823656"/>
            <a:chExt cx="1480616" cy="444338"/>
          </a:xfrm>
        </p:grpSpPr>
        <p:sp>
          <p:nvSpPr>
            <p:cNvPr id="230" name="TextBox 229"/>
            <p:cNvSpPr txBox="1"/>
            <p:nvPr/>
          </p:nvSpPr>
          <p:spPr>
            <a:xfrm>
              <a:off x="804825" y="3823656"/>
              <a:ext cx="1480616" cy="215494"/>
            </a:xfrm>
            <a:prstGeom prst="rect">
              <a:avLst/>
            </a:prstGeom>
            <a:noFill/>
          </p:spPr>
          <p:txBody>
            <a:bodyPr wrap="square" rtlCol="0">
              <a:spAutoFit/>
            </a:bodyPr>
            <a:lstStyle/>
            <a:p>
              <a:pPr algn="ctr"/>
              <a:r>
                <a:rPr lang="en-US" sz="800" dirty="0">
                  <a:latin typeface="Helvetica" panose="020B0604020202020204" pitchFamily="2" charset="0"/>
                </a:rPr>
                <a:t>27. Transport Order</a:t>
              </a:r>
              <a:endParaRPr lang="en-IN" sz="800" dirty="0">
                <a:latin typeface="Helvetica" panose="020B0604020202020204" pitchFamily="2" charset="0"/>
              </a:endParaRPr>
            </a:p>
          </p:txBody>
        </p:sp>
        <p:cxnSp>
          <p:nvCxnSpPr>
            <p:cNvPr id="231" name="Straight Connector 230"/>
            <p:cNvCxnSpPr/>
            <p:nvPr/>
          </p:nvCxnSpPr>
          <p:spPr>
            <a:xfrm flipH="1">
              <a:off x="1143794" y="4267994"/>
              <a:ext cx="762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V="1">
              <a:off x="1143794" y="3984272"/>
              <a:ext cx="0" cy="28372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956413" y="3952323"/>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a:off x="3124888" y="3620554"/>
            <a:ext cx="2151867" cy="716400"/>
            <a:chOff x="2058194" y="3582194"/>
            <a:chExt cx="2152365" cy="716566"/>
          </a:xfrm>
        </p:grpSpPr>
        <p:cxnSp>
          <p:nvCxnSpPr>
            <p:cNvPr id="235" name="Straight Arrow Connector 234"/>
            <p:cNvCxnSpPr/>
            <p:nvPr/>
          </p:nvCxnSpPr>
          <p:spPr>
            <a:xfrm>
              <a:off x="2058194" y="3582194"/>
              <a:ext cx="0" cy="716566"/>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V="1">
              <a:off x="2058194" y="3582194"/>
              <a:ext cx="1237716" cy="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2115641" y="3642318"/>
              <a:ext cx="2094918" cy="338632"/>
            </a:xfrm>
            <a:prstGeom prst="rect">
              <a:avLst/>
            </a:prstGeom>
            <a:noFill/>
          </p:spPr>
          <p:txBody>
            <a:bodyPr wrap="square" rtlCol="0">
              <a:spAutoFit/>
            </a:bodyPr>
            <a:lstStyle/>
            <a:p>
              <a:r>
                <a:rPr lang="en-US" sz="800" dirty="0">
                  <a:latin typeface="Helvetica" panose="020B0604020202020204" pitchFamily="2" charset="0"/>
                </a:rPr>
                <a:t>   24. Invoice &amp; Packing List</a:t>
              </a:r>
            </a:p>
            <a:p>
              <a:r>
                <a:rPr lang="en-US" sz="800" dirty="0">
                  <a:latin typeface="Helvetica" panose="020B0604020202020204" pitchFamily="2" charset="0"/>
                </a:rPr>
                <a:t>   25. Air Waybill</a:t>
              </a:r>
            </a:p>
          </p:txBody>
        </p:sp>
        <p:cxnSp>
          <p:nvCxnSpPr>
            <p:cNvPr id="238" name="Straight Connector 237"/>
            <p:cNvCxnSpPr/>
            <p:nvPr/>
          </p:nvCxnSpPr>
          <p:spPr>
            <a:xfrm>
              <a:off x="2106886" y="3778992"/>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2115982" y="3931392"/>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a:off x="3124888" y="3632421"/>
            <a:ext cx="1555390" cy="716399"/>
            <a:chOff x="2058194" y="3594069"/>
            <a:chExt cx="1555750" cy="716566"/>
          </a:xfrm>
        </p:grpSpPr>
        <p:sp>
          <p:nvSpPr>
            <p:cNvPr id="241" name="TextBox 240"/>
            <p:cNvSpPr txBox="1"/>
            <p:nvPr/>
          </p:nvSpPr>
          <p:spPr>
            <a:xfrm>
              <a:off x="2067431" y="3951922"/>
              <a:ext cx="1546513" cy="215494"/>
            </a:xfrm>
            <a:prstGeom prst="rect">
              <a:avLst/>
            </a:prstGeom>
            <a:noFill/>
          </p:spPr>
          <p:txBody>
            <a:bodyPr wrap="square" rtlCol="0">
              <a:spAutoFit/>
            </a:bodyPr>
            <a:lstStyle/>
            <a:p>
              <a:r>
                <a:rPr lang="en-US" sz="800" dirty="0">
                  <a:latin typeface="Helvetica" panose="020B0604020202020204" pitchFamily="2" charset="0"/>
                </a:rPr>
                <a:t>   26. Certificate of Insurance</a:t>
              </a:r>
              <a:endParaRPr lang="en-IN" sz="800" dirty="0">
                <a:latin typeface="Helvetica" panose="020B0604020202020204" pitchFamily="2" charset="0"/>
              </a:endParaRPr>
            </a:p>
          </p:txBody>
        </p:sp>
        <p:cxnSp>
          <p:nvCxnSpPr>
            <p:cNvPr id="242" name="Straight Arrow Connector 241"/>
            <p:cNvCxnSpPr/>
            <p:nvPr/>
          </p:nvCxnSpPr>
          <p:spPr>
            <a:xfrm>
              <a:off x="2058194" y="3594069"/>
              <a:ext cx="0" cy="716566"/>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2111430" y="4083792"/>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1106236" y="1513478"/>
            <a:ext cx="1919532" cy="3429422"/>
            <a:chOff x="39075" y="1474631"/>
            <a:chExt cx="1919976" cy="3430216"/>
          </a:xfrm>
        </p:grpSpPr>
        <p:cxnSp>
          <p:nvCxnSpPr>
            <p:cNvPr id="245" name="Straight Arrow Connector 244"/>
            <p:cNvCxnSpPr/>
            <p:nvPr/>
          </p:nvCxnSpPr>
          <p:spPr>
            <a:xfrm>
              <a:off x="68040" y="4443075"/>
              <a:ext cx="1891011"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39075" y="4443075"/>
              <a:ext cx="1656571" cy="461772"/>
            </a:xfrm>
            <a:prstGeom prst="rect">
              <a:avLst/>
            </a:prstGeom>
            <a:noFill/>
          </p:spPr>
          <p:txBody>
            <a:bodyPr wrap="square" rtlCol="0">
              <a:spAutoFit/>
            </a:bodyPr>
            <a:lstStyle/>
            <a:p>
              <a:r>
                <a:rPr lang="en-US" sz="800" dirty="0">
                  <a:latin typeface="Helvetica" panose="020B0604020202020204" pitchFamily="2" charset="0"/>
                </a:rPr>
                <a:t>    10. Invoice &amp; Packing List</a:t>
              </a:r>
            </a:p>
            <a:p>
              <a:r>
                <a:rPr lang="en-US" sz="800" dirty="0">
                  <a:latin typeface="Helvetica" panose="020B0604020202020204" pitchFamily="2" charset="0"/>
                </a:rPr>
                <a:t>    11. Letter of Instruction</a:t>
              </a:r>
            </a:p>
            <a:p>
              <a:r>
                <a:rPr lang="en-US" sz="800" dirty="0">
                  <a:latin typeface="Helvetica" panose="020B0604020202020204" pitchFamily="2" charset="0"/>
                </a:rPr>
                <a:t>    12. L/C Instruction</a:t>
              </a:r>
            </a:p>
          </p:txBody>
        </p:sp>
        <p:cxnSp>
          <p:nvCxnSpPr>
            <p:cNvPr id="247" name="Straight Arrow Connector 246"/>
            <p:cNvCxnSpPr/>
            <p:nvPr/>
          </p:nvCxnSpPr>
          <p:spPr>
            <a:xfrm flipV="1">
              <a:off x="83344" y="1474631"/>
              <a:ext cx="0" cy="2968444"/>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26955" y="4555215"/>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22403" y="4707615"/>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138323" y="4860015"/>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a:off x="1129456" y="5106141"/>
            <a:ext cx="1109599" cy="215444"/>
            <a:chOff x="62300" y="5068104"/>
            <a:chExt cx="1109855" cy="215493"/>
          </a:xfrm>
        </p:grpSpPr>
        <p:sp>
          <p:nvSpPr>
            <p:cNvPr id="252" name="TextBox 251"/>
            <p:cNvSpPr txBox="1"/>
            <p:nvPr/>
          </p:nvSpPr>
          <p:spPr>
            <a:xfrm>
              <a:off x="62300" y="5068104"/>
              <a:ext cx="1109855" cy="215493"/>
            </a:xfrm>
            <a:prstGeom prst="rect">
              <a:avLst/>
            </a:prstGeom>
            <a:noFill/>
          </p:spPr>
          <p:txBody>
            <a:bodyPr wrap="none" rtlCol="0">
              <a:spAutoFit/>
            </a:bodyPr>
            <a:lstStyle/>
            <a:p>
              <a:pPr lvl="0"/>
              <a:r>
                <a:rPr lang="en-US" sz="800" dirty="0">
                  <a:solidFill>
                    <a:prstClr val="black"/>
                  </a:solidFill>
                  <a:latin typeface="Helvetica" panose="020B0604020202020204" pitchFamily="2" charset="0"/>
                </a:rPr>
                <a:t>   64. Handling Fees</a:t>
              </a:r>
              <a:endParaRPr lang="en-IN" sz="800" dirty="0">
                <a:solidFill>
                  <a:prstClr val="black"/>
                </a:solidFill>
                <a:latin typeface="Helvetica" panose="020B0604020202020204" pitchFamily="2" charset="0"/>
              </a:endParaRPr>
            </a:p>
          </p:txBody>
        </p:sp>
        <p:cxnSp>
          <p:nvCxnSpPr>
            <p:cNvPr id="253" name="Straight Connector 252"/>
            <p:cNvCxnSpPr/>
            <p:nvPr/>
          </p:nvCxnSpPr>
          <p:spPr>
            <a:xfrm flipH="1">
              <a:off x="133695" y="51823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a:off x="3247477" y="4436801"/>
            <a:ext cx="1641992" cy="742778"/>
            <a:chOff x="2180812" y="4398630"/>
            <a:chExt cx="1642372" cy="742950"/>
          </a:xfrm>
        </p:grpSpPr>
        <p:cxnSp>
          <p:nvCxnSpPr>
            <p:cNvPr id="255" name="Straight Arrow Connector 254"/>
            <p:cNvCxnSpPr/>
            <p:nvPr/>
          </p:nvCxnSpPr>
          <p:spPr>
            <a:xfrm flipV="1">
              <a:off x="2180812" y="4871230"/>
              <a:ext cx="1" cy="261792"/>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2225042" y="4398630"/>
              <a:ext cx="1487039" cy="461772"/>
            </a:xfrm>
            <a:prstGeom prst="rect">
              <a:avLst/>
            </a:prstGeom>
            <a:noFill/>
          </p:spPr>
          <p:txBody>
            <a:bodyPr wrap="square" rtlCol="0">
              <a:spAutoFit/>
            </a:bodyPr>
            <a:lstStyle/>
            <a:p>
              <a:r>
                <a:rPr lang="en-US" sz="800" dirty="0">
                  <a:latin typeface="Helvetica" panose="020B0604020202020204" pitchFamily="2" charset="0"/>
                </a:rPr>
                <a:t>  19. Booking</a:t>
              </a:r>
            </a:p>
            <a:p>
              <a:r>
                <a:rPr lang="en-US" sz="800" dirty="0">
                  <a:latin typeface="Helvetica" panose="020B0604020202020204" pitchFamily="2" charset="0"/>
                </a:rPr>
                <a:t>   20. Air Waybill FWB</a:t>
              </a:r>
            </a:p>
            <a:p>
              <a:r>
                <a:rPr lang="en-US" sz="800" dirty="0">
                  <a:latin typeface="Helvetica" panose="020B0604020202020204" pitchFamily="2" charset="0"/>
                </a:rPr>
                <a:t>   21. House Waybill FHL</a:t>
              </a:r>
            </a:p>
          </p:txBody>
        </p:sp>
        <p:cxnSp>
          <p:nvCxnSpPr>
            <p:cNvPr id="257" name="Straight Arrow Connector 256"/>
            <p:cNvCxnSpPr/>
            <p:nvPr/>
          </p:nvCxnSpPr>
          <p:spPr>
            <a:xfrm>
              <a:off x="2180813" y="5130892"/>
              <a:ext cx="1642371" cy="1068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283207" y="451137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292303" y="466377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2307789" y="4828056"/>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a:off x="3243432" y="4872433"/>
            <a:ext cx="1164134" cy="338554"/>
            <a:chOff x="2176765" y="4834367"/>
            <a:chExt cx="1164403" cy="338633"/>
          </a:xfrm>
        </p:grpSpPr>
        <p:sp>
          <p:nvSpPr>
            <p:cNvPr id="262" name="TextBox 261"/>
            <p:cNvSpPr txBox="1"/>
            <p:nvPr/>
          </p:nvSpPr>
          <p:spPr>
            <a:xfrm>
              <a:off x="2257891" y="4834367"/>
              <a:ext cx="1083277" cy="338633"/>
            </a:xfrm>
            <a:prstGeom prst="rect">
              <a:avLst/>
            </a:prstGeom>
            <a:noFill/>
          </p:spPr>
          <p:txBody>
            <a:bodyPr wrap="square" rtlCol="0">
              <a:spAutoFit/>
            </a:bodyPr>
            <a:lstStyle/>
            <a:p>
              <a:r>
                <a:rPr lang="en-US" sz="800" dirty="0">
                  <a:latin typeface="Helvetica" panose="020B0604020202020204" pitchFamily="2" charset="0"/>
                </a:rPr>
                <a:t>  38. MRN </a:t>
              </a:r>
            </a:p>
            <a:p>
              <a:endParaRPr lang="en-IN" sz="800" dirty="0">
                <a:latin typeface="Helvetica" panose="020B0604020202020204" pitchFamily="2" charset="0"/>
              </a:endParaRPr>
            </a:p>
          </p:txBody>
        </p:sp>
        <p:cxnSp>
          <p:nvCxnSpPr>
            <p:cNvPr id="263" name="Straight Arrow Connector 262"/>
            <p:cNvCxnSpPr/>
            <p:nvPr/>
          </p:nvCxnSpPr>
          <p:spPr>
            <a:xfrm flipV="1">
              <a:off x="2176765" y="4851579"/>
              <a:ext cx="1" cy="26179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2307707" y="495493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a:off x="5459373" y="4991853"/>
            <a:ext cx="3204766" cy="249832"/>
            <a:chOff x="4393220" y="4953794"/>
            <a:chExt cx="3205508" cy="249889"/>
          </a:xfrm>
        </p:grpSpPr>
        <p:cxnSp>
          <p:nvCxnSpPr>
            <p:cNvPr id="266" name="Straight Arrow Connector 265"/>
            <p:cNvCxnSpPr/>
            <p:nvPr/>
          </p:nvCxnSpPr>
          <p:spPr>
            <a:xfrm>
              <a:off x="4393220" y="4953794"/>
              <a:ext cx="2395700"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6134296" y="4988189"/>
              <a:ext cx="1464432" cy="215494"/>
            </a:xfrm>
            <a:prstGeom prst="rect">
              <a:avLst/>
            </a:prstGeom>
            <a:noFill/>
          </p:spPr>
          <p:txBody>
            <a:bodyPr wrap="square" rtlCol="0">
              <a:spAutoFit/>
            </a:bodyPr>
            <a:lstStyle/>
            <a:p>
              <a:r>
                <a:rPr lang="en-US" sz="800" dirty="0">
                  <a:latin typeface="Helvetica" panose="020B0604020202020204" pitchFamily="2" charset="0"/>
                </a:rPr>
                <a:t> 36. ACI </a:t>
              </a:r>
            </a:p>
          </p:txBody>
        </p:sp>
        <p:cxnSp>
          <p:nvCxnSpPr>
            <p:cNvPr id="268" name="Straight Connector 267"/>
            <p:cNvCxnSpPr/>
            <p:nvPr/>
          </p:nvCxnSpPr>
          <p:spPr>
            <a:xfrm>
              <a:off x="6153495" y="51061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444448" y="4989860"/>
            <a:ext cx="2426601" cy="405349"/>
            <a:chOff x="4378291" y="4951819"/>
            <a:chExt cx="2427163" cy="405443"/>
          </a:xfrm>
        </p:grpSpPr>
        <p:cxnSp>
          <p:nvCxnSpPr>
            <p:cNvPr id="270" name="Straight Arrow Connector 269"/>
            <p:cNvCxnSpPr/>
            <p:nvPr/>
          </p:nvCxnSpPr>
          <p:spPr>
            <a:xfrm>
              <a:off x="4378291" y="4951819"/>
              <a:ext cx="1355154" cy="0"/>
            </a:xfrm>
            <a:prstGeom prst="straightConnector1">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6073238" y="5141768"/>
              <a:ext cx="732216" cy="215494"/>
            </a:xfrm>
            <a:prstGeom prst="rect">
              <a:avLst/>
            </a:prstGeom>
            <a:noFill/>
          </p:spPr>
          <p:txBody>
            <a:bodyPr wrap="square" rtlCol="0">
              <a:spAutoFit/>
            </a:bodyPr>
            <a:lstStyle/>
            <a:p>
              <a:r>
                <a:rPr lang="en-US" sz="800" dirty="0">
                  <a:latin typeface="Helvetica" panose="020B0604020202020204" pitchFamily="2" charset="0"/>
                </a:rPr>
                <a:t>   37. MRN</a:t>
              </a:r>
              <a:endParaRPr lang="en-IN" sz="800" dirty="0">
                <a:latin typeface="Helvetica" panose="020B0604020202020204" pitchFamily="2" charset="0"/>
              </a:endParaRPr>
            </a:p>
          </p:txBody>
        </p:sp>
        <p:cxnSp>
          <p:nvCxnSpPr>
            <p:cNvPr id="272" name="Straight Connector 271"/>
            <p:cNvCxnSpPr/>
            <p:nvPr/>
          </p:nvCxnSpPr>
          <p:spPr>
            <a:xfrm flipH="1">
              <a:off x="6155767" y="52585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473872" y="5246123"/>
            <a:ext cx="1146963" cy="463972"/>
            <a:chOff x="4407721" y="5208139"/>
            <a:chExt cx="1147229" cy="464079"/>
          </a:xfrm>
        </p:grpSpPr>
        <p:cxnSp>
          <p:nvCxnSpPr>
            <p:cNvPr id="274" name="Straight Connector 273"/>
            <p:cNvCxnSpPr/>
            <p:nvPr/>
          </p:nvCxnSpPr>
          <p:spPr>
            <a:xfrm>
              <a:off x="4660871" y="5232148"/>
              <a:ext cx="0" cy="4313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4411645" y="5671644"/>
              <a:ext cx="249426" cy="574"/>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4610118" y="5208139"/>
              <a:ext cx="944832" cy="338632"/>
            </a:xfrm>
            <a:prstGeom prst="rect">
              <a:avLst/>
            </a:prstGeom>
            <a:noFill/>
          </p:spPr>
          <p:txBody>
            <a:bodyPr wrap="square" rtlCol="0">
              <a:spAutoFit/>
            </a:bodyPr>
            <a:lstStyle/>
            <a:p>
              <a:r>
                <a:rPr lang="en-US" sz="800" dirty="0">
                  <a:latin typeface="Helvetica" panose="020B0604020202020204" pitchFamily="2" charset="0"/>
                </a:rPr>
                <a:t>    35. Flight   </a:t>
              </a:r>
            </a:p>
            <a:p>
              <a:r>
                <a:rPr lang="en-US" sz="800" dirty="0">
                  <a:latin typeface="Helvetica" panose="020B0604020202020204" pitchFamily="2" charset="0"/>
                </a:rPr>
                <a:t>        Manifest</a:t>
              </a:r>
              <a:endParaRPr lang="en-IN" sz="800" dirty="0">
                <a:latin typeface="Helvetica" panose="020B0604020202020204" pitchFamily="2" charset="0"/>
              </a:endParaRPr>
            </a:p>
          </p:txBody>
        </p:sp>
        <p:cxnSp>
          <p:nvCxnSpPr>
            <p:cNvPr id="277" name="Straight Connector 276"/>
            <p:cNvCxnSpPr/>
            <p:nvPr/>
          </p:nvCxnSpPr>
          <p:spPr>
            <a:xfrm>
              <a:off x="4407721" y="5239261"/>
              <a:ext cx="2571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4684250" y="532797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6620834" y="5265463"/>
            <a:ext cx="2009047" cy="1043722"/>
            <a:chOff x="5554950" y="5227482"/>
            <a:chExt cx="2009512" cy="1043963"/>
          </a:xfrm>
        </p:grpSpPr>
        <p:cxnSp>
          <p:nvCxnSpPr>
            <p:cNvPr id="280" name="Straight Arrow Connector 279"/>
            <p:cNvCxnSpPr/>
            <p:nvPr/>
          </p:nvCxnSpPr>
          <p:spPr>
            <a:xfrm>
              <a:off x="6949536" y="5630069"/>
              <a:ext cx="614926" cy="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6950332" y="5227482"/>
              <a:ext cx="0" cy="41211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5554950" y="5563395"/>
              <a:ext cx="1069772" cy="708050"/>
            </a:xfrm>
            <a:prstGeom prst="rect">
              <a:avLst/>
            </a:prstGeom>
            <a:noFill/>
          </p:spPr>
          <p:txBody>
            <a:bodyPr wrap="none" rtlCol="0">
              <a:spAutoFit/>
            </a:bodyPr>
            <a:lstStyle/>
            <a:p>
              <a:r>
                <a:rPr lang="en-IN" sz="800" dirty="0">
                  <a:latin typeface="Helvetica" panose="020B0604020202020204" pitchFamily="2" charset="0"/>
                </a:rPr>
                <a:t>  50. Invoice </a:t>
              </a:r>
            </a:p>
            <a:p>
              <a:r>
                <a:rPr lang="en-IN" sz="800" dirty="0">
                  <a:latin typeface="Helvetica" panose="020B0604020202020204" pitchFamily="2" charset="0"/>
                </a:rPr>
                <a:t>  51. Air Waybill</a:t>
              </a:r>
            </a:p>
            <a:p>
              <a:r>
                <a:rPr lang="en-IN" sz="800" dirty="0">
                  <a:latin typeface="Helvetica" panose="020B0604020202020204" pitchFamily="2" charset="0"/>
                </a:rPr>
                <a:t>  52. House waybill</a:t>
              </a:r>
            </a:p>
            <a:p>
              <a:r>
                <a:rPr lang="en-IN" sz="800" dirty="0">
                  <a:latin typeface="Helvetica" panose="020B0604020202020204" pitchFamily="2" charset="0"/>
                </a:rPr>
                <a:t>  53. Import Goods </a:t>
              </a:r>
            </a:p>
            <a:p>
              <a:r>
                <a:rPr lang="en-IN" sz="800" dirty="0">
                  <a:latin typeface="Helvetica" panose="020B0604020202020204" pitchFamily="2" charset="0"/>
                </a:rPr>
                <a:t>Declaration</a:t>
              </a:r>
            </a:p>
          </p:txBody>
        </p:sp>
        <p:cxnSp>
          <p:nvCxnSpPr>
            <p:cNvPr id="283" name="Straight Connector 282"/>
            <p:cNvCxnSpPr/>
            <p:nvPr/>
          </p:nvCxnSpPr>
          <p:spPr>
            <a:xfrm flipH="1">
              <a:off x="5583866" y="567485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a:off x="5591826" y="582725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a:off x="5588348" y="5981035"/>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H="1">
              <a:off x="5597506" y="613205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9042224" y="4862442"/>
            <a:ext cx="2088181" cy="1569713"/>
            <a:chOff x="7976900" y="4824367"/>
            <a:chExt cx="2088664" cy="1570075"/>
          </a:xfrm>
        </p:grpSpPr>
        <p:sp>
          <p:nvSpPr>
            <p:cNvPr id="288" name="TextBox 287"/>
            <p:cNvSpPr txBox="1"/>
            <p:nvPr/>
          </p:nvSpPr>
          <p:spPr>
            <a:xfrm>
              <a:off x="7978831" y="6178948"/>
              <a:ext cx="2086733" cy="215494"/>
            </a:xfrm>
            <a:prstGeom prst="rect">
              <a:avLst/>
            </a:prstGeom>
            <a:noFill/>
          </p:spPr>
          <p:txBody>
            <a:bodyPr wrap="square" rtlCol="0">
              <a:spAutoFit/>
            </a:bodyPr>
            <a:lstStyle/>
            <a:p>
              <a:r>
                <a:rPr lang="en-US" sz="800" dirty="0">
                  <a:latin typeface="Helvetica" panose="020B0604020202020204" pitchFamily="2" charset="0"/>
                </a:rPr>
                <a:t>  56. Custom Release Import</a:t>
              </a:r>
              <a:endParaRPr lang="en-IN" sz="800" dirty="0">
                <a:latin typeface="Helvetica" panose="020B0604020202020204" pitchFamily="2" charset="0"/>
              </a:endParaRPr>
            </a:p>
          </p:txBody>
        </p:sp>
        <p:cxnSp>
          <p:nvCxnSpPr>
            <p:cNvPr id="289" name="Straight Connector 288"/>
            <p:cNvCxnSpPr/>
            <p:nvPr/>
          </p:nvCxnSpPr>
          <p:spPr>
            <a:xfrm rot="5400000">
              <a:off x="8575063" y="5012450"/>
              <a:ext cx="376166" cy="0"/>
            </a:xfrm>
            <a:prstGeom prst="line">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76900" y="629127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8374486" y="1525539"/>
            <a:ext cx="2011534" cy="2583598"/>
            <a:chOff x="7309007" y="1486694"/>
            <a:chExt cx="2012000" cy="2584196"/>
          </a:xfrm>
        </p:grpSpPr>
        <p:cxnSp>
          <p:nvCxnSpPr>
            <p:cNvPr id="292" name="Straight Connector 291"/>
            <p:cNvCxnSpPr/>
            <p:nvPr/>
          </p:nvCxnSpPr>
          <p:spPr>
            <a:xfrm flipV="1">
              <a:off x="7352459" y="3415735"/>
              <a:ext cx="1968548" cy="12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H="1" flipV="1">
              <a:off x="9297194" y="1486694"/>
              <a:ext cx="21958" cy="1920813"/>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a:off x="7340521" y="3421982"/>
              <a:ext cx="0" cy="648908"/>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7328646" y="2944018"/>
              <a:ext cx="1968548" cy="215494"/>
            </a:xfrm>
            <a:prstGeom prst="rect">
              <a:avLst/>
            </a:prstGeom>
            <a:noFill/>
          </p:spPr>
          <p:txBody>
            <a:bodyPr wrap="square" rtlCol="0">
              <a:spAutoFit/>
            </a:bodyPr>
            <a:lstStyle/>
            <a:p>
              <a:r>
                <a:rPr lang="en-US" sz="800" dirty="0">
                  <a:latin typeface="Helvetica" panose="020B0604020202020204" pitchFamily="2" charset="0"/>
                </a:rPr>
                <a:t>46. Freight Arrival Notice</a:t>
              </a:r>
            </a:p>
          </p:txBody>
        </p:sp>
        <p:cxnSp>
          <p:nvCxnSpPr>
            <p:cNvPr id="296" name="Straight Connector 295"/>
            <p:cNvCxnSpPr/>
            <p:nvPr/>
          </p:nvCxnSpPr>
          <p:spPr>
            <a:xfrm>
              <a:off x="7309007" y="30487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8383580" y="3175395"/>
            <a:ext cx="1978633" cy="962061"/>
            <a:chOff x="7318103" y="3136932"/>
            <a:chExt cx="1979091" cy="962284"/>
          </a:xfrm>
        </p:grpSpPr>
        <p:cxnSp>
          <p:nvCxnSpPr>
            <p:cNvPr id="298" name="Straight Arrow Connector 297"/>
            <p:cNvCxnSpPr/>
            <p:nvPr/>
          </p:nvCxnSpPr>
          <p:spPr>
            <a:xfrm>
              <a:off x="7336769" y="3450308"/>
              <a:ext cx="0" cy="64890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7328646" y="3136932"/>
              <a:ext cx="1968548" cy="215494"/>
            </a:xfrm>
            <a:prstGeom prst="rect">
              <a:avLst/>
            </a:prstGeom>
            <a:noFill/>
          </p:spPr>
          <p:txBody>
            <a:bodyPr wrap="square" rtlCol="0">
              <a:spAutoFit/>
            </a:bodyPr>
            <a:lstStyle/>
            <a:p>
              <a:r>
                <a:rPr lang="en-US" sz="800" dirty="0">
                  <a:latin typeface="Helvetica" panose="020B0604020202020204" pitchFamily="2" charset="0"/>
                </a:rPr>
                <a:t>47. Handling Forwarder</a:t>
              </a:r>
              <a:endParaRPr lang="en-IN" sz="800" dirty="0">
                <a:latin typeface="Helvetica" panose="020B0604020202020204" pitchFamily="2" charset="0"/>
              </a:endParaRPr>
            </a:p>
          </p:txBody>
        </p:sp>
        <p:cxnSp>
          <p:nvCxnSpPr>
            <p:cNvPr id="300" name="Straight Connector 299"/>
            <p:cNvCxnSpPr/>
            <p:nvPr/>
          </p:nvCxnSpPr>
          <p:spPr>
            <a:xfrm flipH="1">
              <a:off x="7318103" y="324213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8312811" y="3673997"/>
            <a:ext cx="1302926" cy="2159428"/>
            <a:chOff x="7271657" y="3635650"/>
            <a:chExt cx="1303228" cy="2159928"/>
          </a:xfrm>
        </p:grpSpPr>
        <p:sp>
          <p:nvSpPr>
            <p:cNvPr id="302" name="TextBox 301"/>
            <p:cNvSpPr txBox="1"/>
            <p:nvPr/>
          </p:nvSpPr>
          <p:spPr>
            <a:xfrm>
              <a:off x="7271657" y="3635650"/>
              <a:ext cx="1108002" cy="338632"/>
            </a:xfrm>
            <a:prstGeom prst="rect">
              <a:avLst/>
            </a:prstGeom>
            <a:noFill/>
          </p:spPr>
          <p:txBody>
            <a:bodyPr wrap="square" rtlCol="0">
              <a:spAutoFit/>
            </a:bodyPr>
            <a:lstStyle/>
            <a:p>
              <a:r>
                <a:rPr lang="en-US" sz="800" dirty="0">
                  <a:latin typeface="Helvetica" panose="020B0604020202020204" pitchFamily="2" charset="0"/>
                </a:rPr>
                <a:t>    60. Consignee</a:t>
              </a:r>
            </a:p>
            <a:p>
              <a:r>
                <a:rPr lang="en-US" sz="800" dirty="0">
                  <a:latin typeface="Helvetica" panose="020B0604020202020204" pitchFamily="2" charset="0"/>
                </a:rPr>
                <a:t>         Receipt</a:t>
              </a:r>
              <a:endParaRPr lang="en-IN" sz="800" dirty="0">
                <a:latin typeface="Helvetica" panose="020B0604020202020204" pitchFamily="2" charset="0"/>
              </a:endParaRPr>
            </a:p>
          </p:txBody>
        </p:sp>
        <p:cxnSp>
          <p:nvCxnSpPr>
            <p:cNvPr id="303" name="Straight Arrow Connector 302"/>
            <p:cNvCxnSpPr/>
            <p:nvPr/>
          </p:nvCxnSpPr>
          <p:spPr>
            <a:xfrm flipH="1">
              <a:off x="8114575" y="5795578"/>
              <a:ext cx="460310"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H="1">
              <a:off x="7385370" y="3755066"/>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9074913" y="4051382"/>
            <a:ext cx="831492" cy="711907"/>
            <a:chOff x="8009597" y="4013122"/>
            <a:chExt cx="831684" cy="712072"/>
          </a:xfrm>
        </p:grpSpPr>
        <p:cxnSp>
          <p:nvCxnSpPr>
            <p:cNvPr id="306" name="Straight Arrow Connector 305"/>
            <p:cNvCxnSpPr/>
            <p:nvPr/>
          </p:nvCxnSpPr>
          <p:spPr>
            <a:xfrm>
              <a:off x="8727282" y="4013122"/>
              <a:ext cx="1" cy="71207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8009597" y="4188562"/>
              <a:ext cx="831684" cy="215494"/>
            </a:xfrm>
            <a:prstGeom prst="rect">
              <a:avLst/>
            </a:prstGeom>
            <a:noFill/>
          </p:spPr>
          <p:txBody>
            <a:bodyPr wrap="square" rtlCol="0">
              <a:spAutoFit/>
            </a:bodyPr>
            <a:lstStyle/>
            <a:p>
              <a:r>
                <a:rPr lang="en-US" sz="800" dirty="0">
                  <a:latin typeface="Helvetica" panose="020B0604020202020204" pitchFamily="2" charset="0"/>
                </a:rPr>
                <a:t>  58. Receipt</a:t>
              </a:r>
              <a:endParaRPr lang="en-IN" sz="800" dirty="0">
                <a:latin typeface="Helvetica" panose="020B0604020202020204" pitchFamily="2" charset="0"/>
              </a:endParaRPr>
            </a:p>
          </p:txBody>
        </p:sp>
        <p:cxnSp>
          <p:nvCxnSpPr>
            <p:cNvPr id="308" name="Straight Connector 307"/>
            <p:cNvCxnSpPr/>
            <p:nvPr/>
          </p:nvCxnSpPr>
          <p:spPr>
            <a:xfrm rot="16200000" flipH="1">
              <a:off x="8065319" y="4303250"/>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9936308" y="1639814"/>
            <a:ext cx="1241850" cy="4037664"/>
            <a:chOff x="8871191" y="1600995"/>
            <a:chExt cx="1242137" cy="4038599"/>
          </a:xfrm>
        </p:grpSpPr>
        <p:cxnSp>
          <p:nvCxnSpPr>
            <p:cNvPr id="310" name="Straight Arrow Connector 309"/>
            <p:cNvCxnSpPr/>
            <p:nvPr/>
          </p:nvCxnSpPr>
          <p:spPr>
            <a:xfrm flipH="1" flipV="1">
              <a:off x="9708674" y="1600995"/>
              <a:ext cx="2" cy="259080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8871191" y="5639594"/>
              <a:ext cx="17108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V="1">
              <a:off x="9042273" y="4211006"/>
              <a:ext cx="0" cy="1419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9042273" y="4191794"/>
              <a:ext cx="6664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9020207" y="4465667"/>
              <a:ext cx="1093121" cy="461772"/>
            </a:xfrm>
            <a:prstGeom prst="rect">
              <a:avLst/>
            </a:prstGeom>
            <a:noFill/>
          </p:spPr>
          <p:txBody>
            <a:bodyPr wrap="square" rtlCol="0">
              <a:spAutoFit/>
            </a:bodyPr>
            <a:lstStyle/>
            <a:p>
              <a:r>
                <a:rPr lang="en-US" sz="800" dirty="0">
                  <a:latin typeface="Helvetica" panose="020B0604020202020204" pitchFamily="2" charset="0"/>
                </a:rPr>
                <a:t>61. Air Waybill</a:t>
              </a:r>
            </a:p>
            <a:p>
              <a:r>
                <a:rPr lang="en-US" sz="800" dirty="0">
                  <a:latin typeface="Helvetica" panose="020B0604020202020204" pitchFamily="2" charset="0"/>
                </a:rPr>
                <a:t>62. Customs Fees</a:t>
              </a:r>
            </a:p>
            <a:p>
              <a:r>
                <a:rPr lang="en-US" sz="800" dirty="0">
                  <a:latin typeface="Helvetica" panose="020B0604020202020204" pitchFamily="2" charset="0"/>
                </a:rPr>
                <a:t>63. Handling Fees</a:t>
              </a:r>
              <a:endParaRPr lang="en-IN" sz="800" dirty="0">
                <a:latin typeface="Helvetica" panose="020B0604020202020204" pitchFamily="2" charset="0"/>
              </a:endParaRPr>
            </a:p>
          </p:txBody>
        </p:sp>
      </p:grpSp>
      <p:grpSp>
        <p:nvGrpSpPr>
          <p:cNvPr id="315" name="Group 314"/>
          <p:cNvGrpSpPr/>
          <p:nvPr/>
        </p:nvGrpSpPr>
        <p:grpSpPr>
          <a:xfrm>
            <a:off x="9967375" y="1639813"/>
            <a:ext cx="837289" cy="2480271"/>
            <a:chOff x="8902265" y="1600995"/>
            <a:chExt cx="837483" cy="2480845"/>
          </a:xfrm>
        </p:grpSpPr>
        <p:cxnSp>
          <p:nvCxnSpPr>
            <p:cNvPr id="316" name="Straight Connector 315"/>
            <p:cNvCxnSpPr/>
            <p:nvPr/>
          </p:nvCxnSpPr>
          <p:spPr>
            <a:xfrm>
              <a:off x="9434433" y="1600995"/>
              <a:ext cx="18272" cy="21179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flipH="1">
              <a:off x="8992395" y="3718948"/>
              <a:ext cx="460310"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8902265" y="3866346"/>
              <a:ext cx="837483" cy="215494"/>
            </a:xfrm>
            <a:prstGeom prst="rect">
              <a:avLst/>
            </a:prstGeom>
            <a:noFill/>
          </p:spPr>
          <p:txBody>
            <a:bodyPr wrap="square" rtlCol="0">
              <a:spAutoFit/>
            </a:bodyPr>
            <a:lstStyle/>
            <a:p>
              <a:r>
                <a:rPr lang="en-US" sz="800" dirty="0">
                  <a:latin typeface="Helvetica" panose="020B0604020202020204" pitchFamily="2" charset="0"/>
                </a:rPr>
                <a:t>   59. Receipt</a:t>
              </a:r>
              <a:endParaRPr lang="en-IN" sz="800" dirty="0">
                <a:latin typeface="Helvetica" panose="020B0604020202020204" pitchFamily="2" charset="0"/>
              </a:endParaRPr>
            </a:p>
          </p:txBody>
        </p:sp>
        <p:cxnSp>
          <p:nvCxnSpPr>
            <p:cNvPr id="319" name="Straight Connector 318"/>
            <p:cNvCxnSpPr/>
            <p:nvPr/>
          </p:nvCxnSpPr>
          <p:spPr>
            <a:xfrm flipH="1">
              <a:off x="8966071" y="3991626"/>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3688962" y="5306753"/>
            <a:ext cx="1527197" cy="408817"/>
            <a:chOff x="2622398" y="5268788"/>
            <a:chExt cx="1527551" cy="408912"/>
          </a:xfrm>
        </p:grpSpPr>
        <p:sp>
          <p:nvSpPr>
            <p:cNvPr id="321" name="TextBox 320"/>
            <p:cNvSpPr txBox="1"/>
            <p:nvPr/>
          </p:nvSpPr>
          <p:spPr>
            <a:xfrm>
              <a:off x="2622398" y="5339067"/>
              <a:ext cx="1527551" cy="338633"/>
            </a:xfrm>
            <a:prstGeom prst="rect">
              <a:avLst/>
            </a:prstGeom>
            <a:noFill/>
          </p:spPr>
          <p:txBody>
            <a:bodyPr wrap="square" rtlCol="0">
              <a:spAutoFit/>
            </a:bodyPr>
            <a:lstStyle/>
            <a:p>
              <a:r>
                <a:rPr lang="en-US" sz="800" dirty="0">
                  <a:latin typeface="Helvetica" panose="020B0604020202020204" pitchFamily="2" charset="0"/>
                </a:rPr>
                <a:t>    22. Air Waybill FWB</a:t>
              </a:r>
            </a:p>
            <a:p>
              <a:r>
                <a:rPr lang="en-US" sz="800" dirty="0">
                  <a:latin typeface="Helvetica" panose="020B0604020202020204" pitchFamily="2" charset="0"/>
                </a:rPr>
                <a:t>    23. House Waybill FHL</a:t>
              </a:r>
              <a:endParaRPr lang="en-IN" sz="800" dirty="0">
                <a:latin typeface="Helvetica" panose="020B0604020202020204" pitchFamily="2" charset="0"/>
              </a:endParaRPr>
            </a:p>
          </p:txBody>
        </p:sp>
        <p:cxnSp>
          <p:nvCxnSpPr>
            <p:cNvPr id="322" name="Straight Arrow Connector 321"/>
            <p:cNvCxnSpPr/>
            <p:nvPr/>
          </p:nvCxnSpPr>
          <p:spPr>
            <a:xfrm flipH="1">
              <a:off x="2701000" y="5268788"/>
              <a:ext cx="1099714"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2704023" y="5466722"/>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a:off x="2717834" y="5619122"/>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25" name="Group 324"/>
          <p:cNvGrpSpPr/>
          <p:nvPr/>
        </p:nvGrpSpPr>
        <p:grpSpPr>
          <a:xfrm>
            <a:off x="2296405" y="4770450"/>
            <a:ext cx="4055579" cy="1561757"/>
            <a:chOff x="1229519" y="4732356"/>
            <a:chExt cx="4056518" cy="1562119"/>
          </a:xfrm>
        </p:grpSpPr>
        <p:cxnSp>
          <p:nvCxnSpPr>
            <p:cNvPr id="326" name="Straight Arrow Connector 325"/>
            <p:cNvCxnSpPr/>
            <p:nvPr/>
          </p:nvCxnSpPr>
          <p:spPr>
            <a:xfrm flipV="1">
              <a:off x="1951589" y="4732356"/>
              <a:ext cx="0" cy="695452"/>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flipV="1">
              <a:off x="1243282" y="5416081"/>
              <a:ext cx="709576" cy="56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36401" y="5416081"/>
              <a:ext cx="6881" cy="8783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1229519" y="6274872"/>
              <a:ext cx="1535471" cy="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2764990" y="5777573"/>
              <a:ext cx="0" cy="48701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1" name="TextBox 330"/>
            <p:cNvSpPr txBox="1"/>
            <p:nvPr/>
          </p:nvSpPr>
          <p:spPr>
            <a:xfrm>
              <a:off x="2823118" y="5897970"/>
              <a:ext cx="2462919" cy="215494"/>
            </a:xfrm>
            <a:prstGeom prst="rect">
              <a:avLst/>
            </a:prstGeom>
            <a:noFill/>
          </p:spPr>
          <p:txBody>
            <a:bodyPr wrap="square" rtlCol="0">
              <a:spAutoFit/>
            </a:bodyPr>
            <a:lstStyle/>
            <a:p>
              <a:r>
                <a:rPr lang="en-US" sz="800" dirty="0">
                  <a:latin typeface="Helvetica" panose="020B0604020202020204" pitchFamily="2" charset="0"/>
                </a:rPr>
                <a:t>  30. Export Goods Declaration.</a:t>
              </a:r>
            </a:p>
          </p:txBody>
        </p:sp>
        <p:cxnSp>
          <p:nvCxnSpPr>
            <p:cNvPr id="332" name="Straight Arrow Connector 331"/>
            <p:cNvCxnSpPr/>
            <p:nvPr/>
          </p:nvCxnSpPr>
          <p:spPr>
            <a:xfrm>
              <a:off x="2764990" y="5782468"/>
              <a:ext cx="1319038"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881610" y="601149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34" name="Group 333"/>
          <p:cNvGrpSpPr/>
          <p:nvPr/>
        </p:nvGrpSpPr>
        <p:grpSpPr>
          <a:xfrm>
            <a:off x="3011683" y="4714304"/>
            <a:ext cx="3306628" cy="1560021"/>
            <a:chOff x="1944963" y="4676195"/>
            <a:chExt cx="3307393" cy="1560381"/>
          </a:xfrm>
        </p:grpSpPr>
        <p:sp>
          <p:nvSpPr>
            <p:cNvPr id="335" name="TextBox 334"/>
            <p:cNvSpPr txBox="1"/>
            <p:nvPr/>
          </p:nvSpPr>
          <p:spPr>
            <a:xfrm>
              <a:off x="2789437" y="6021082"/>
              <a:ext cx="2462919" cy="215494"/>
            </a:xfrm>
            <a:prstGeom prst="rect">
              <a:avLst/>
            </a:prstGeom>
            <a:noFill/>
          </p:spPr>
          <p:txBody>
            <a:bodyPr wrap="square" rtlCol="0">
              <a:spAutoFit/>
            </a:bodyPr>
            <a:lstStyle/>
            <a:p>
              <a:r>
                <a:rPr lang="en-US" sz="800" dirty="0">
                  <a:latin typeface="Helvetica" panose="020B0604020202020204" pitchFamily="2" charset="0"/>
                </a:rPr>
                <a:t>   31. Customs Release Exports</a:t>
              </a:r>
              <a:endParaRPr lang="en-IN" sz="800" dirty="0">
                <a:latin typeface="Helvetica" panose="020B0604020202020204" pitchFamily="2" charset="0"/>
              </a:endParaRPr>
            </a:p>
          </p:txBody>
        </p:sp>
        <p:cxnSp>
          <p:nvCxnSpPr>
            <p:cNvPr id="336" name="Straight Arrow Connector 335"/>
            <p:cNvCxnSpPr/>
            <p:nvPr/>
          </p:nvCxnSpPr>
          <p:spPr>
            <a:xfrm flipV="1">
              <a:off x="1944963" y="4676195"/>
              <a:ext cx="0" cy="69545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2870234" y="612295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2344869" y="4839619"/>
            <a:ext cx="1369880" cy="990763"/>
            <a:chOff x="1253767" y="4801543"/>
            <a:chExt cx="1370197" cy="990992"/>
          </a:xfrm>
        </p:grpSpPr>
        <p:cxnSp>
          <p:nvCxnSpPr>
            <p:cNvPr id="339" name="Straight Arrow Connector 338"/>
            <p:cNvCxnSpPr/>
            <p:nvPr/>
          </p:nvCxnSpPr>
          <p:spPr>
            <a:xfrm flipV="1">
              <a:off x="2045681" y="4801543"/>
              <a:ext cx="1" cy="26179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0" name="TextBox 339"/>
            <p:cNvSpPr txBox="1"/>
            <p:nvPr/>
          </p:nvSpPr>
          <p:spPr>
            <a:xfrm>
              <a:off x="1253767" y="5577041"/>
              <a:ext cx="1370197" cy="215494"/>
            </a:xfrm>
            <a:prstGeom prst="rect">
              <a:avLst/>
            </a:prstGeom>
            <a:noFill/>
          </p:spPr>
          <p:txBody>
            <a:bodyPr wrap="square" rtlCol="0">
              <a:spAutoFit/>
            </a:bodyPr>
            <a:lstStyle/>
            <a:p>
              <a:r>
                <a:rPr lang="en-US" sz="800" dirty="0">
                  <a:latin typeface="Helvetica" panose="020B0604020202020204" pitchFamily="2" charset="0"/>
                </a:rPr>
                <a:t>  29. Cargo Receipt FOH</a:t>
              </a:r>
            </a:p>
          </p:txBody>
        </p:sp>
        <p:cxnSp>
          <p:nvCxnSpPr>
            <p:cNvPr id="341" name="Straight Connector 340"/>
            <p:cNvCxnSpPr/>
            <p:nvPr/>
          </p:nvCxnSpPr>
          <p:spPr>
            <a:xfrm>
              <a:off x="2046231" y="4837155"/>
              <a:ext cx="0" cy="568142"/>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a:off x="2037393" y="5410994"/>
              <a:ext cx="272328" cy="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a:off x="1275722" y="568849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44" name="Group 343"/>
          <p:cNvGrpSpPr/>
          <p:nvPr/>
        </p:nvGrpSpPr>
        <p:grpSpPr>
          <a:xfrm>
            <a:off x="987590" y="1429582"/>
            <a:ext cx="2986390" cy="4872883"/>
            <a:chOff x="-79599" y="1390715"/>
            <a:chExt cx="2987081" cy="4874012"/>
          </a:xfrm>
        </p:grpSpPr>
        <p:sp>
          <p:nvSpPr>
            <p:cNvPr id="345" name="TextBox 344"/>
            <p:cNvSpPr txBox="1"/>
            <p:nvPr/>
          </p:nvSpPr>
          <p:spPr>
            <a:xfrm>
              <a:off x="1198822" y="5696684"/>
              <a:ext cx="1708660" cy="338632"/>
            </a:xfrm>
            <a:prstGeom prst="rect">
              <a:avLst/>
            </a:prstGeom>
            <a:noFill/>
          </p:spPr>
          <p:txBody>
            <a:bodyPr wrap="square" rtlCol="0">
              <a:spAutoFit/>
            </a:bodyPr>
            <a:lstStyle/>
            <a:p>
              <a:r>
                <a:rPr lang="en-US" sz="800" dirty="0">
                  <a:solidFill>
                    <a:srgbClr val="92D050"/>
                  </a:solidFill>
                  <a:latin typeface="Helvetica" panose="020B0604020202020204" pitchFamily="2" charset="0"/>
                </a:rPr>
                <a:t>    32. Pouch</a:t>
              </a:r>
            </a:p>
            <a:p>
              <a:r>
                <a:rPr lang="en-US" sz="800" dirty="0">
                  <a:latin typeface="Helvetica" panose="020B0604020202020204" pitchFamily="2" charset="0"/>
                </a:rPr>
                <a:t>    33. Customs Rel. Exp.</a:t>
              </a:r>
            </a:p>
          </p:txBody>
        </p:sp>
        <p:cxnSp>
          <p:nvCxnSpPr>
            <p:cNvPr id="346" name="Curved Connector 345"/>
            <p:cNvCxnSpPr>
              <a:endCxn id="206" idx="1"/>
            </p:cNvCxnSpPr>
            <p:nvPr/>
          </p:nvCxnSpPr>
          <p:spPr>
            <a:xfrm rot="16200000" flipH="1">
              <a:off x="-612184" y="2225587"/>
              <a:ext cx="3286360" cy="1616616"/>
            </a:xfrm>
            <a:prstGeom prst="curvedConnector2">
              <a:avLst/>
            </a:prstGeom>
            <a:ln w="31750">
              <a:solidFill>
                <a:srgbClr val="B8D96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7" name="TextBox 346"/>
            <p:cNvSpPr txBox="1"/>
            <p:nvPr/>
          </p:nvSpPr>
          <p:spPr>
            <a:xfrm>
              <a:off x="-79599" y="5433538"/>
              <a:ext cx="1673476" cy="831189"/>
            </a:xfrm>
            <a:prstGeom prst="rect">
              <a:avLst/>
            </a:prstGeom>
            <a:noFill/>
          </p:spPr>
          <p:txBody>
            <a:bodyPr wrap="square" rtlCol="0">
              <a:spAutoFit/>
            </a:bodyPr>
            <a:lstStyle/>
            <a:p>
              <a:r>
                <a:rPr lang="en-US" sz="800" dirty="0">
                  <a:solidFill>
                    <a:srgbClr val="92D050"/>
                  </a:solidFill>
                  <a:latin typeface="Helvetica" panose="020B0604020202020204" pitchFamily="2" charset="0"/>
                </a:rPr>
                <a:t>Pouch Content:</a:t>
              </a:r>
            </a:p>
            <a:p>
              <a:pPr marL="171416" indent="-171416">
                <a:buSzPct val="83000"/>
                <a:buFont typeface="Arial" pitchFamily="34" charset="0"/>
                <a:buChar char="•"/>
              </a:pPr>
              <a:r>
                <a:rPr lang="en-US" sz="800" dirty="0">
                  <a:latin typeface="Helvetica" panose="020B0604020202020204" pitchFamily="2" charset="0"/>
                </a:rPr>
                <a:t>House Waybill(Paper)</a:t>
              </a:r>
            </a:p>
            <a:p>
              <a:pPr marL="171416" indent="-171416">
                <a:buSzPct val="83000"/>
                <a:buFont typeface="Arial" pitchFamily="34" charset="0"/>
                <a:buChar char="•"/>
              </a:pPr>
              <a:r>
                <a:rPr lang="en-US" sz="800" dirty="0">
                  <a:latin typeface="Helvetica" panose="020B0604020202020204" pitchFamily="2" charset="0"/>
                </a:rPr>
                <a:t>Invoice</a:t>
              </a:r>
            </a:p>
            <a:p>
              <a:pPr marL="171416" indent="-171416">
                <a:buSzPct val="83000"/>
                <a:buFont typeface="Arial" pitchFamily="34" charset="0"/>
                <a:buChar char="•"/>
              </a:pPr>
              <a:r>
                <a:rPr lang="en-US" sz="800" dirty="0">
                  <a:latin typeface="Helvetica" panose="020B0604020202020204" pitchFamily="2" charset="0"/>
                </a:rPr>
                <a:t>Packing List</a:t>
              </a:r>
            </a:p>
            <a:p>
              <a:pPr marL="171416" indent="-171416">
                <a:buSzPct val="83000"/>
                <a:buFont typeface="Arial" pitchFamily="34" charset="0"/>
                <a:buChar char="•"/>
              </a:pPr>
              <a:r>
                <a:rPr lang="en-US" sz="800" dirty="0">
                  <a:latin typeface="Helvetica" panose="020B0604020202020204" pitchFamily="2" charset="0"/>
                </a:rPr>
                <a:t>Certificate of Origin</a:t>
              </a:r>
            </a:p>
            <a:p>
              <a:pPr marL="171416" indent="-171416">
                <a:buSzPct val="83000"/>
                <a:buFont typeface="Arial" pitchFamily="34" charset="0"/>
                <a:buChar char="•"/>
              </a:pPr>
              <a:r>
                <a:rPr lang="en-US" sz="800" dirty="0">
                  <a:latin typeface="Helvetica" panose="020B0604020202020204" pitchFamily="2" charset="0"/>
                </a:rPr>
                <a:t>Regulatory Documents</a:t>
              </a:r>
              <a:endParaRPr lang="en-IN" sz="800" dirty="0">
                <a:latin typeface="Helvetica" panose="020B0604020202020204" pitchFamily="2" charset="0"/>
              </a:endParaRPr>
            </a:p>
          </p:txBody>
        </p:sp>
        <p:cxnSp>
          <p:nvCxnSpPr>
            <p:cNvPr id="348" name="Straight Connector 347"/>
            <p:cNvCxnSpPr/>
            <p:nvPr/>
          </p:nvCxnSpPr>
          <p:spPr>
            <a:xfrm>
              <a:off x="1277994" y="5820426"/>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287090" y="5972826"/>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p:nvGrpSpPr>
        <p:grpSpPr>
          <a:xfrm>
            <a:off x="2243137" y="6050872"/>
            <a:ext cx="1708265" cy="215444"/>
            <a:chOff x="1176239" y="6013049"/>
            <a:chExt cx="1708660" cy="215493"/>
          </a:xfrm>
        </p:grpSpPr>
        <p:sp>
          <p:nvSpPr>
            <p:cNvPr id="351" name="TextBox 350"/>
            <p:cNvSpPr txBox="1"/>
            <p:nvPr/>
          </p:nvSpPr>
          <p:spPr>
            <a:xfrm>
              <a:off x="1176239" y="6013049"/>
              <a:ext cx="1708660" cy="215493"/>
            </a:xfrm>
            <a:prstGeom prst="rect">
              <a:avLst/>
            </a:prstGeom>
            <a:noFill/>
          </p:spPr>
          <p:txBody>
            <a:bodyPr wrap="square" rtlCol="0">
              <a:spAutoFit/>
            </a:bodyPr>
            <a:lstStyle/>
            <a:p>
              <a:r>
                <a:rPr lang="en-US" sz="800" dirty="0">
                  <a:latin typeface="Helvetica" panose="020B0604020202020204" pitchFamily="2" charset="0"/>
                </a:rPr>
                <a:t>     34. Cargo Acceptance</a:t>
              </a:r>
              <a:endParaRPr lang="en-IN" sz="800" dirty="0">
                <a:latin typeface="Helvetica" panose="020B0604020202020204" pitchFamily="2" charset="0"/>
              </a:endParaRPr>
            </a:p>
          </p:txBody>
        </p:sp>
        <p:cxnSp>
          <p:nvCxnSpPr>
            <p:cNvPr id="352" name="Straight Connector 351"/>
            <p:cNvCxnSpPr/>
            <p:nvPr/>
          </p:nvCxnSpPr>
          <p:spPr>
            <a:xfrm flipH="1">
              <a:off x="1289362" y="6125226"/>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a:off x="8420738" y="1300823"/>
            <a:ext cx="1708185" cy="719901"/>
            <a:chOff x="7355270" y="1261926"/>
            <a:chExt cx="1708580" cy="720068"/>
          </a:xfrm>
        </p:grpSpPr>
        <p:sp>
          <p:nvSpPr>
            <p:cNvPr id="354" name="TextBox 353"/>
            <p:cNvSpPr txBox="1"/>
            <p:nvPr/>
          </p:nvSpPr>
          <p:spPr>
            <a:xfrm>
              <a:off x="7355270" y="1261926"/>
              <a:ext cx="1708580" cy="461772"/>
            </a:xfrm>
            <a:prstGeom prst="rect">
              <a:avLst/>
            </a:prstGeom>
            <a:noFill/>
          </p:spPr>
          <p:txBody>
            <a:bodyPr wrap="square" rtlCol="0">
              <a:spAutoFit/>
            </a:bodyPr>
            <a:lstStyle/>
            <a:p>
              <a:endParaRPr lang="en-US" sz="800" dirty="0">
                <a:latin typeface="Helvetica" panose="020B0604020202020204" pitchFamily="2" charset="0"/>
              </a:endParaRPr>
            </a:p>
            <a:p>
              <a:pPr algn="ctr"/>
              <a:r>
                <a:rPr lang="en-US" sz="800" dirty="0">
                  <a:latin typeface="Helvetica" panose="020B0604020202020204" pitchFamily="2" charset="0"/>
                </a:rPr>
                <a:t>        17. Invoice &amp; Packing List</a:t>
              </a:r>
            </a:p>
            <a:p>
              <a:r>
                <a:rPr lang="en-US" sz="800" dirty="0">
                  <a:latin typeface="Helvetica" panose="020B0604020202020204" pitchFamily="2" charset="0"/>
                </a:rPr>
                <a:t>          18. Debit Note</a:t>
              </a:r>
              <a:endParaRPr lang="en-IN" sz="800" dirty="0">
                <a:latin typeface="Helvetica" panose="020B0604020202020204" pitchFamily="2" charset="0"/>
              </a:endParaRPr>
            </a:p>
          </p:txBody>
        </p:sp>
        <p:cxnSp>
          <p:nvCxnSpPr>
            <p:cNvPr id="355" name="Straight Connector 354"/>
            <p:cNvCxnSpPr/>
            <p:nvPr/>
          </p:nvCxnSpPr>
          <p:spPr>
            <a:xfrm>
              <a:off x="7696994" y="1977715"/>
              <a:ext cx="1295400" cy="4279"/>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V="1">
              <a:off x="8992394" y="1496219"/>
              <a:ext cx="0" cy="48352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594865" y="1534028"/>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7617094" y="1689069"/>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grpSp>
        <p:nvGrpSpPr>
          <p:cNvPr id="359" name="Group 358"/>
          <p:cNvGrpSpPr/>
          <p:nvPr/>
        </p:nvGrpSpPr>
        <p:grpSpPr>
          <a:xfrm>
            <a:off x="8344757" y="3453396"/>
            <a:ext cx="1626459" cy="2388390"/>
            <a:chOff x="7303610" y="3414997"/>
            <a:chExt cx="1626835" cy="2388943"/>
          </a:xfrm>
        </p:grpSpPr>
        <p:sp>
          <p:nvSpPr>
            <p:cNvPr id="360" name="TextBox 359"/>
            <p:cNvSpPr txBox="1"/>
            <p:nvPr/>
          </p:nvSpPr>
          <p:spPr>
            <a:xfrm>
              <a:off x="7303610" y="3414997"/>
              <a:ext cx="1291264" cy="215494"/>
            </a:xfrm>
            <a:prstGeom prst="rect">
              <a:avLst/>
            </a:prstGeom>
            <a:noFill/>
          </p:spPr>
          <p:txBody>
            <a:bodyPr wrap="square" rtlCol="0">
              <a:spAutoFit/>
            </a:bodyPr>
            <a:lstStyle/>
            <a:p>
              <a:r>
                <a:rPr lang="en-US" sz="800" dirty="0">
                  <a:latin typeface="Helvetica" panose="020B0604020202020204" pitchFamily="2" charset="0"/>
                </a:rPr>
                <a:t>  57. Transport  Order</a:t>
              </a:r>
            </a:p>
          </p:txBody>
        </p:sp>
        <p:cxnSp>
          <p:nvCxnSpPr>
            <p:cNvPr id="361" name="Straight Arrow Connector 360"/>
            <p:cNvCxnSpPr/>
            <p:nvPr/>
          </p:nvCxnSpPr>
          <p:spPr>
            <a:xfrm flipH="1">
              <a:off x="8184335" y="5799945"/>
              <a:ext cx="646356" cy="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H="1" flipV="1">
              <a:off x="8830692" y="3909969"/>
              <a:ext cx="1" cy="189397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360334" y="3526131"/>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64" name="Curved Connector 363"/>
            <p:cNvCxnSpPr/>
            <p:nvPr/>
          </p:nvCxnSpPr>
          <p:spPr>
            <a:xfrm rot="5400000" flipH="1" flipV="1">
              <a:off x="7608058" y="4346887"/>
              <a:ext cx="1823260" cy="821515"/>
            </a:xfrm>
            <a:prstGeom prst="curvedConnector3">
              <a:avLst>
                <a:gd name="adj1" fmla="val 500"/>
              </a:avLst>
            </a:prstGeom>
            <a:ln w="31750">
              <a:solidFill>
                <a:srgbClr val="B8D965"/>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5" name="Curved Connector 364"/>
          <p:cNvCxnSpPr/>
          <p:nvPr/>
        </p:nvCxnSpPr>
        <p:spPr>
          <a:xfrm rot="5400000" flipH="1" flipV="1">
            <a:off x="9071163" y="2519753"/>
            <a:ext cx="2179471" cy="229635"/>
          </a:xfrm>
          <a:prstGeom prst="curvedConnector3">
            <a:avLst>
              <a:gd name="adj1" fmla="val 11869"/>
            </a:avLst>
          </a:prstGeom>
          <a:ln w="31750">
            <a:solidFill>
              <a:srgbClr val="B8D96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6" name="Group 365"/>
          <p:cNvGrpSpPr/>
          <p:nvPr/>
        </p:nvGrpSpPr>
        <p:grpSpPr>
          <a:xfrm>
            <a:off x="1243730" y="1620766"/>
            <a:ext cx="6387790" cy="1708899"/>
            <a:chOff x="176600" y="1581943"/>
            <a:chExt cx="6389269" cy="1709295"/>
          </a:xfrm>
        </p:grpSpPr>
        <p:cxnSp>
          <p:nvCxnSpPr>
            <p:cNvPr id="367" name="Straight Connector 366"/>
            <p:cNvCxnSpPr/>
            <p:nvPr/>
          </p:nvCxnSpPr>
          <p:spPr>
            <a:xfrm flipH="1">
              <a:off x="481809" y="2952606"/>
              <a:ext cx="607209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flipV="1">
              <a:off x="477046" y="1581943"/>
              <a:ext cx="0" cy="1371599"/>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176600" y="2952606"/>
              <a:ext cx="3600166" cy="338632"/>
            </a:xfrm>
            <a:prstGeom prst="rect">
              <a:avLst/>
            </a:prstGeom>
            <a:noFill/>
          </p:spPr>
          <p:txBody>
            <a:bodyPr wrap="square" rtlCol="0">
              <a:spAutoFit/>
            </a:bodyPr>
            <a:lstStyle/>
            <a:p>
              <a:r>
                <a:rPr lang="en-US" sz="800" dirty="0">
                  <a:latin typeface="Helvetica" panose="020B0604020202020204" pitchFamily="2" charset="0"/>
                </a:rPr>
                <a:t>         7. Certification Request</a:t>
              </a:r>
            </a:p>
            <a:p>
              <a:r>
                <a:rPr lang="en-US" sz="800" dirty="0">
                  <a:latin typeface="Helvetica" panose="020B0604020202020204" pitchFamily="2" charset="0"/>
                </a:rPr>
                <a:t>         8. Invoice &amp; Packing List</a:t>
              </a:r>
              <a:endParaRPr lang="en-IN" sz="800" dirty="0">
                <a:latin typeface="Helvetica" panose="020B0604020202020204" pitchFamily="2" charset="0"/>
              </a:endParaRPr>
            </a:p>
          </p:txBody>
        </p:sp>
        <p:cxnSp>
          <p:nvCxnSpPr>
            <p:cNvPr id="370" name="Straight Connector 369"/>
            <p:cNvCxnSpPr/>
            <p:nvPr/>
          </p:nvCxnSpPr>
          <p:spPr>
            <a:xfrm flipH="1">
              <a:off x="404300" y="3058387"/>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a:off x="412773" y="3210787"/>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a:xfrm flipV="1">
              <a:off x="6565869" y="2632228"/>
              <a:ext cx="0" cy="318523"/>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3" name="Group 372"/>
          <p:cNvGrpSpPr/>
          <p:nvPr/>
        </p:nvGrpSpPr>
        <p:grpSpPr>
          <a:xfrm>
            <a:off x="6475589" y="2640772"/>
            <a:ext cx="1162240" cy="722487"/>
            <a:chOff x="5360810" y="2591594"/>
            <a:chExt cx="1162509" cy="722654"/>
          </a:xfrm>
        </p:grpSpPr>
        <p:cxnSp>
          <p:nvCxnSpPr>
            <p:cNvPr id="374" name="Straight Connector 373"/>
            <p:cNvCxnSpPr/>
            <p:nvPr/>
          </p:nvCxnSpPr>
          <p:spPr>
            <a:xfrm>
              <a:off x="5402879" y="309442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375" name="TextBox 374"/>
            <p:cNvSpPr txBox="1"/>
            <p:nvPr/>
          </p:nvSpPr>
          <p:spPr>
            <a:xfrm>
              <a:off x="5360810" y="2975616"/>
              <a:ext cx="1143000" cy="338632"/>
            </a:xfrm>
            <a:prstGeom prst="rect">
              <a:avLst/>
            </a:prstGeom>
            <a:noFill/>
          </p:spPr>
          <p:txBody>
            <a:bodyPr wrap="square" rtlCol="0">
              <a:spAutoFit/>
            </a:bodyPr>
            <a:lstStyle/>
            <a:p>
              <a:pPr algn="ctr"/>
              <a:r>
                <a:rPr lang="en-US" sz="800" dirty="0">
                  <a:latin typeface="Helvetica" panose="020B0604020202020204" pitchFamily="2" charset="0"/>
                </a:rPr>
                <a:t>9. Certificate of    Conformity</a:t>
              </a:r>
              <a:endParaRPr lang="en-IN" sz="800" dirty="0">
                <a:latin typeface="Helvetica" panose="020B0604020202020204" pitchFamily="2" charset="0"/>
              </a:endParaRPr>
            </a:p>
          </p:txBody>
        </p:sp>
        <p:cxnSp>
          <p:nvCxnSpPr>
            <p:cNvPr id="376" name="Straight Arrow Connector 375"/>
            <p:cNvCxnSpPr/>
            <p:nvPr/>
          </p:nvCxnSpPr>
          <p:spPr>
            <a:xfrm flipV="1">
              <a:off x="6523319" y="2591594"/>
              <a:ext cx="0" cy="318523"/>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77" name="Group 376"/>
          <p:cNvGrpSpPr/>
          <p:nvPr/>
        </p:nvGrpSpPr>
        <p:grpSpPr>
          <a:xfrm>
            <a:off x="3182321" y="3933365"/>
            <a:ext cx="4973078" cy="1311906"/>
            <a:chOff x="2115640" y="3895078"/>
            <a:chExt cx="4974229" cy="1312210"/>
          </a:xfrm>
        </p:grpSpPr>
        <p:cxnSp>
          <p:nvCxnSpPr>
            <p:cNvPr id="378" name="Curved Connector 377"/>
            <p:cNvCxnSpPr/>
            <p:nvPr/>
          </p:nvCxnSpPr>
          <p:spPr>
            <a:xfrm>
              <a:off x="2115640" y="4720151"/>
              <a:ext cx="1685074" cy="487137"/>
            </a:xfrm>
            <a:prstGeom prst="curvedConnector3">
              <a:avLst>
                <a:gd name="adj1" fmla="val 668"/>
              </a:avLst>
            </a:prstGeom>
            <a:ln w="31750">
              <a:solidFill>
                <a:srgbClr val="B8D96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9" name="TextBox 378"/>
            <p:cNvSpPr txBox="1"/>
            <p:nvPr/>
          </p:nvSpPr>
          <p:spPr>
            <a:xfrm>
              <a:off x="4393220" y="4089132"/>
              <a:ext cx="2522709" cy="584911"/>
            </a:xfrm>
            <a:prstGeom prst="rect">
              <a:avLst/>
            </a:prstGeom>
            <a:noFill/>
          </p:spPr>
          <p:txBody>
            <a:bodyPr wrap="square" rtlCol="0">
              <a:spAutoFit/>
            </a:bodyPr>
            <a:lstStyle/>
            <a:p>
              <a:r>
                <a:rPr lang="en-US" sz="800" dirty="0">
                  <a:solidFill>
                    <a:srgbClr val="92D050"/>
                  </a:solidFill>
                  <a:latin typeface="Helvetica" panose="020B0604020202020204" pitchFamily="2" charset="0"/>
                </a:rPr>
                <a:t>   39. Pouch</a:t>
              </a:r>
            </a:p>
            <a:p>
              <a:r>
                <a:rPr lang="en-US" sz="800" dirty="0">
                  <a:latin typeface="Helvetica" panose="020B0604020202020204" pitchFamily="2" charset="0"/>
                </a:rPr>
                <a:t>   40. Air Waybill FWB</a:t>
              </a:r>
            </a:p>
            <a:p>
              <a:r>
                <a:rPr lang="en-US" sz="800" dirty="0">
                  <a:latin typeface="Helvetica" panose="020B0604020202020204" pitchFamily="2" charset="0"/>
                </a:rPr>
                <a:t>    41.House Waybill FHL</a:t>
              </a:r>
            </a:p>
            <a:p>
              <a:r>
                <a:rPr lang="en-US" sz="800" dirty="0">
                  <a:latin typeface="Helvetica" panose="020B0604020202020204" pitchFamily="2" charset="0"/>
                </a:rPr>
                <a:t>    42. Flight Manifest FFM</a:t>
              </a:r>
              <a:endParaRPr lang="en-IN" sz="800" dirty="0">
                <a:latin typeface="Helvetica" panose="020B0604020202020204" pitchFamily="2" charset="0"/>
              </a:endParaRPr>
            </a:p>
          </p:txBody>
        </p:sp>
        <p:cxnSp>
          <p:nvCxnSpPr>
            <p:cNvPr id="380" name="Straight Arrow Connector 379"/>
            <p:cNvCxnSpPr/>
            <p:nvPr/>
          </p:nvCxnSpPr>
          <p:spPr>
            <a:xfrm>
              <a:off x="4237659" y="4752573"/>
              <a:ext cx="0" cy="159409"/>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237659" y="4753769"/>
              <a:ext cx="2468735" cy="178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6706394" y="4495633"/>
              <a:ext cx="0" cy="275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p:nvPr/>
          </p:nvCxnSpPr>
          <p:spPr>
            <a:xfrm>
              <a:off x="6706394" y="4495633"/>
              <a:ext cx="243142"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4441533" y="4352869"/>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4443805" y="44965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4453705" y="4660869"/>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87" name="Curved Connector 386"/>
            <p:cNvCxnSpPr>
              <a:endCxn id="201" idx="1"/>
            </p:cNvCxnSpPr>
            <p:nvPr/>
          </p:nvCxnSpPr>
          <p:spPr>
            <a:xfrm flipV="1">
              <a:off x="4001949" y="3918923"/>
              <a:ext cx="1089544" cy="1082878"/>
            </a:xfrm>
            <a:prstGeom prst="curvedConnector3">
              <a:avLst>
                <a:gd name="adj1" fmla="val 50000"/>
              </a:avLst>
            </a:prstGeom>
            <a:ln w="31750">
              <a:solidFill>
                <a:srgbClr val="B8D965"/>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Curved Connector 387"/>
            <p:cNvCxnSpPr/>
            <p:nvPr/>
          </p:nvCxnSpPr>
          <p:spPr>
            <a:xfrm>
              <a:off x="5596751" y="3895078"/>
              <a:ext cx="1493118" cy="503552"/>
            </a:xfrm>
            <a:prstGeom prst="curvedConnector3">
              <a:avLst>
                <a:gd name="adj1" fmla="val 98514"/>
              </a:avLst>
            </a:prstGeom>
            <a:ln w="31750">
              <a:solidFill>
                <a:srgbClr val="B8D96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452439" y="4198494"/>
              <a:ext cx="95699" cy="0"/>
            </a:xfrm>
            <a:prstGeom prst="line">
              <a:avLst/>
            </a:prstGeom>
            <a:ln>
              <a:solidFill>
                <a:schemeClr val="tx1"/>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grpSp>
      <p:cxnSp>
        <p:nvCxnSpPr>
          <p:cNvPr id="390" name="Straight Arrow Connector 389"/>
          <p:cNvCxnSpPr/>
          <p:nvPr/>
        </p:nvCxnSpPr>
        <p:spPr>
          <a:xfrm>
            <a:off x="3161066" y="5450261"/>
            <a:ext cx="272265" cy="0"/>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1" name="TextBox 390"/>
          <p:cNvSpPr txBox="1"/>
          <p:nvPr/>
        </p:nvSpPr>
        <p:spPr>
          <a:xfrm>
            <a:off x="1152897" y="1315294"/>
            <a:ext cx="756050" cy="215444"/>
          </a:xfrm>
          <a:prstGeom prst="rect">
            <a:avLst/>
          </a:prstGeom>
          <a:noFill/>
        </p:spPr>
        <p:txBody>
          <a:bodyPr wrap="square" rtlCol="0">
            <a:spAutoFit/>
          </a:bodyPr>
          <a:lstStyle/>
          <a:p>
            <a:pPr algn="ctr"/>
            <a:r>
              <a:rPr lang="en-US" sz="800" dirty="0">
                <a:solidFill>
                  <a:srgbClr val="92D050"/>
                </a:solidFill>
                <a:latin typeface="Helvetica" panose="020B0604020202020204" pitchFamily="2" charset="0"/>
              </a:rPr>
              <a:t>   Exporter</a:t>
            </a:r>
            <a:endParaRPr lang="en-IN" sz="800" dirty="0">
              <a:solidFill>
                <a:srgbClr val="92D050"/>
              </a:solidFill>
              <a:latin typeface="Helvetica" panose="020B0604020202020204" pitchFamily="2" charset="0"/>
            </a:endParaRPr>
          </a:p>
        </p:txBody>
      </p:sp>
      <p:pic>
        <p:nvPicPr>
          <p:cNvPr id="392" name="Picture 39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5665" y="840113"/>
            <a:ext cx="502371" cy="502371"/>
          </a:xfrm>
          <a:prstGeom prst="rect">
            <a:avLst/>
          </a:prstGeom>
        </p:spPr>
      </p:pic>
      <p:sp>
        <p:nvSpPr>
          <p:cNvPr id="393" name="TextBox 392"/>
          <p:cNvSpPr txBox="1"/>
          <p:nvPr/>
        </p:nvSpPr>
        <p:spPr>
          <a:xfrm>
            <a:off x="1848857" y="3657638"/>
            <a:ext cx="816014" cy="215444"/>
          </a:xfrm>
          <a:prstGeom prst="rect">
            <a:avLst/>
          </a:prstGeom>
          <a:noFill/>
        </p:spPr>
        <p:txBody>
          <a:bodyPr wrap="square" rtlCol="0">
            <a:spAutoFit/>
          </a:bodyPr>
          <a:lstStyle/>
          <a:p>
            <a:r>
              <a:rPr lang="en-US" sz="800" b="1" dirty="0">
                <a:latin typeface="Helvetica" panose="020B0604020202020204" pitchFamily="2" charset="0"/>
              </a:rPr>
              <a:t>Transporter</a:t>
            </a:r>
            <a:endParaRPr lang="en-IN" sz="800" b="1" dirty="0">
              <a:latin typeface="Helvetica" panose="020B0604020202020204" pitchFamily="2" charset="0"/>
            </a:endParaRPr>
          </a:p>
        </p:txBody>
      </p:sp>
      <p:pic>
        <p:nvPicPr>
          <p:cNvPr id="394" name="Picture 39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9955" y="3343278"/>
            <a:ext cx="366571" cy="366571"/>
          </a:xfrm>
          <a:prstGeom prst="rect">
            <a:avLst/>
          </a:prstGeom>
        </p:spPr>
      </p:pic>
      <p:grpSp>
        <p:nvGrpSpPr>
          <p:cNvPr id="395" name="Group 394"/>
          <p:cNvGrpSpPr/>
          <p:nvPr/>
        </p:nvGrpSpPr>
        <p:grpSpPr>
          <a:xfrm>
            <a:off x="3397688" y="1826022"/>
            <a:ext cx="991938" cy="755864"/>
            <a:chOff x="3397688" y="1786833"/>
            <a:chExt cx="991938" cy="755864"/>
          </a:xfrm>
        </p:grpSpPr>
        <p:sp>
          <p:nvSpPr>
            <p:cNvPr id="396" name="TextBox 395"/>
            <p:cNvSpPr txBox="1"/>
            <p:nvPr/>
          </p:nvSpPr>
          <p:spPr>
            <a:xfrm>
              <a:off x="3397688" y="2327253"/>
              <a:ext cx="991938" cy="215444"/>
            </a:xfrm>
            <a:prstGeom prst="rect">
              <a:avLst/>
            </a:prstGeom>
            <a:noFill/>
          </p:spPr>
          <p:txBody>
            <a:bodyPr wrap="square" rtlCol="0">
              <a:spAutoFit/>
            </a:bodyPr>
            <a:lstStyle/>
            <a:p>
              <a:pPr algn="ctr"/>
              <a:r>
                <a:rPr lang="en-US" sz="800" b="1" dirty="0" smtClean="0">
                  <a:latin typeface="Helvetica" panose="020B0604020202020204" pitchFamily="2" charset="0"/>
                </a:rPr>
                <a:t>Exporter’s Bank</a:t>
              </a:r>
              <a:endParaRPr lang="en-IN" sz="800" b="1" dirty="0">
                <a:latin typeface="Helvetica" panose="020B0604020202020204" pitchFamily="2" charset="0"/>
              </a:endParaRPr>
            </a:p>
          </p:txBody>
        </p:sp>
        <p:pic>
          <p:nvPicPr>
            <p:cNvPr id="397" name="Picture 3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4858" y="1786833"/>
              <a:ext cx="542355" cy="540322"/>
            </a:xfrm>
            <a:prstGeom prst="rect">
              <a:avLst/>
            </a:prstGeom>
          </p:spPr>
        </p:pic>
      </p:grpSp>
      <p:pic>
        <p:nvPicPr>
          <p:cNvPr id="398" name="Picture 3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9029" y="1741847"/>
            <a:ext cx="536626" cy="534614"/>
          </a:xfrm>
          <a:prstGeom prst="rect">
            <a:avLst/>
          </a:prstGeom>
        </p:spPr>
      </p:pic>
      <p:pic>
        <p:nvPicPr>
          <p:cNvPr id="399" name="Picture 3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394" y="3489493"/>
            <a:ext cx="366571" cy="366571"/>
          </a:xfrm>
          <a:prstGeom prst="rect">
            <a:avLst/>
          </a:prstGeom>
        </p:spPr>
      </p:pic>
      <p:pic>
        <p:nvPicPr>
          <p:cNvPr id="400" name="Picture 3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1732" y="3129234"/>
            <a:ext cx="469354" cy="469354"/>
          </a:xfrm>
          <a:prstGeom prst="rect">
            <a:avLst/>
          </a:prstGeom>
        </p:spPr>
      </p:pic>
      <p:pic>
        <p:nvPicPr>
          <p:cNvPr id="401" name="Picture 40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18013" y="3310669"/>
            <a:ext cx="613718" cy="613718"/>
          </a:xfrm>
          <a:prstGeom prst="rect">
            <a:avLst/>
          </a:prstGeom>
        </p:spPr>
      </p:pic>
      <p:pic>
        <p:nvPicPr>
          <p:cNvPr id="402" name="Picture 40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01895" y="4379832"/>
            <a:ext cx="350400" cy="247612"/>
          </a:xfrm>
          <a:prstGeom prst="rect">
            <a:avLst/>
          </a:prstGeom>
        </p:spPr>
      </p:pic>
      <p:pic>
        <p:nvPicPr>
          <p:cNvPr id="403" name="Picture 40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25627" y="5488163"/>
            <a:ext cx="399244" cy="282128"/>
          </a:xfrm>
          <a:prstGeom prst="rect">
            <a:avLst/>
          </a:prstGeom>
        </p:spPr>
      </p:pic>
      <p:pic>
        <p:nvPicPr>
          <p:cNvPr id="404" name="Picture 40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8154" y="5514874"/>
            <a:ext cx="307803" cy="307803"/>
          </a:xfrm>
          <a:prstGeom prst="rect">
            <a:avLst/>
          </a:prstGeom>
        </p:spPr>
      </p:pic>
      <p:pic>
        <p:nvPicPr>
          <p:cNvPr id="405" name="Picture 40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868814" y="4745714"/>
            <a:ext cx="277913" cy="277913"/>
          </a:xfrm>
          <a:prstGeom prst="rect">
            <a:avLst/>
          </a:prstGeom>
        </p:spPr>
      </p:pic>
      <p:pic>
        <p:nvPicPr>
          <p:cNvPr id="406" name="Picture 40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95581" y="4870353"/>
            <a:ext cx="420343" cy="420343"/>
          </a:xfrm>
          <a:prstGeom prst="rect">
            <a:avLst/>
          </a:prstGeom>
        </p:spPr>
      </p:pic>
      <p:pic>
        <p:nvPicPr>
          <p:cNvPr id="407" name="Picture 40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7331" y="4223652"/>
            <a:ext cx="420343" cy="420343"/>
          </a:xfrm>
          <a:prstGeom prst="rect">
            <a:avLst/>
          </a:prstGeom>
        </p:spPr>
      </p:pic>
      <p:pic>
        <p:nvPicPr>
          <p:cNvPr id="408" name="Picture 40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950251" y="843775"/>
            <a:ext cx="482311" cy="482311"/>
          </a:xfrm>
          <a:prstGeom prst="rect">
            <a:avLst/>
          </a:prstGeom>
        </p:spPr>
      </p:pic>
      <p:pic>
        <p:nvPicPr>
          <p:cNvPr id="409" name="Picture 40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95483" y="4607127"/>
            <a:ext cx="353864" cy="353864"/>
          </a:xfrm>
          <a:prstGeom prst="rect">
            <a:avLst/>
          </a:prstGeom>
        </p:spPr>
      </p:pic>
      <p:pic>
        <p:nvPicPr>
          <p:cNvPr id="410" name="Picture 40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23591" y="5144217"/>
            <a:ext cx="294225" cy="294225"/>
          </a:xfrm>
          <a:prstGeom prst="rect">
            <a:avLst/>
          </a:prstGeom>
        </p:spPr>
      </p:pic>
    </p:spTree>
    <p:extLst>
      <p:ext uri="{BB962C8B-B14F-4D97-AF65-F5344CB8AC3E}">
        <p14:creationId xmlns:p14="http://schemas.microsoft.com/office/powerpoint/2010/main" val="3940420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763588" y="44828"/>
            <a:ext cx="10999384" cy="501081"/>
          </a:xfrm>
        </p:spPr>
        <p:txBody>
          <a:bodyPr/>
          <a:lstStyle/>
          <a:p>
            <a:r>
              <a:rPr lang="en-US" sz="2000" dirty="0"/>
              <a:t>An example of the current documentation and information flow in </a:t>
            </a:r>
            <a:r>
              <a:rPr lang="en-US" sz="2000" dirty="0" smtClean="0"/>
              <a:t>Air Cargo Exports </a:t>
            </a:r>
            <a:endParaRPr lang="en-US" sz="2000" dirty="0"/>
          </a:p>
        </p:txBody>
      </p:sp>
      <p:sp>
        <p:nvSpPr>
          <p:cNvPr id="3" name="TextBox 2"/>
          <p:cNvSpPr txBox="1">
            <a:spLocks noChangeArrowheads="1"/>
          </p:cNvSpPr>
          <p:nvPr/>
        </p:nvSpPr>
        <p:spPr bwMode="auto">
          <a:xfrm>
            <a:off x="1315300" y="2690187"/>
            <a:ext cx="11083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00" b="1" dirty="0">
                <a:latin typeface="Helvetica" panose="020B0604020202020204" pitchFamily="2" charset="0"/>
              </a:rPr>
              <a:t>ERP </a:t>
            </a:r>
            <a:r>
              <a:rPr lang="en-US" sz="1000" b="1" dirty="0" smtClean="0">
                <a:latin typeface="Helvetica" panose="020B0604020202020204" pitchFamily="2" charset="0"/>
              </a:rPr>
              <a:t>Systems</a:t>
            </a:r>
            <a:endParaRPr lang="en-US" sz="1000" b="1" dirty="0">
              <a:latin typeface="Helvetica" panose="020B0604020202020204" pitchFamily="2" charset="0"/>
            </a:endParaRPr>
          </a:p>
        </p:txBody>
      </p:sp>
      <p:sp>
        <p:nvSpPr>
          <p:cNvPr id="4" name="TextBox 5"/>
          <p:cNvSpPr txBox="1">
            <a:spLocks noChangeArrowheads="1"/>
          </p:cNvSpPr>
          <p:nvPr/>
        </p:nvSpPr>
        <p:spPr bwMode="auto">
          <a:xfrm>
            <a:off x="1094587" y="1872590"/>
            <a:ext cx="1200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dirty="0">
                <a:latin typeface="Helvetica" panose="020B0604020202020204" pitchFamily="2" charset="0"/>
              </a:rPr>
              <a:t>Manufacturer </a:t>
            </a:r>
          </a:p>
        </p:txBody>
      </p:sp>
      <p:sp>
        <p:nvSpPr>
          <p:cNvPr id="5" name="TextBox 169"/>
          <p:cNvSpPr txBox="1">
            <a:spLocks noChangeArrowheads="1"/>
          </p:cNvSpPr>
          <p:nvPr/>
        </p:nvSpPr>
        <p:spPr bwMode="auto">
          <a:xfrm>
            <a:off x="3946398" y="1768521"/>
            <a:ext cx="1101980" cy="50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900">
                <a:latin typeface="Helvetica" panose="020B0604020202020204" pitchFamily="2" charset="0"/>
              </a:rPr>
              <a:t>Freight </a:t>
            </a:r>
            <a:br>
              <a:rPr lang="en-US" sz="900">
                <a:latin typeface="Helvetica" panose="020B0604020202020204" pitchFamily="2" charset="0"/>
              </a:rPr>
            </a:br>
            <a:r>
              <a:rPr lang="en-US" sz="900">
                <a:latin typeface="Helvetica" panose="020B0604020202020204" pitchFamily="2" charset="0"/>
              </a:rPr>
              <a:t>Forwarder/</a:t>
            </a:r>
          </a:p>
          <a:p>
            <a:pPr algn="ctr" eaLnBrk="1" hangingPunct="1"/>
            <a:r>
              <a:rPr lang="en-US" sz="900">
                <a:latin typeface="Helvetica" panose="020B0604020202020204" pitchFamily="2" charset="0"/>
              </a:rPr>
              <a:t>3PL Provider</a:t>
            </a:r>
          </a:p>
        </p:txBody>
      </p:sp>
      <p:sp>
        <p:nvSpPr>
          <p:cNvPr id="6" name="TextBox 27"/>
          <p:cNvSpPr txBox="1">
            <a:spLocks noChangeArrowheads="1"/>
          </p:cNvSpPr>
          <p:nvPr/>
        </p:nvSpPr>
        <p:spPr bwMode="auto">
          <a:xfrm>
            <a:off x="4214746" y="3153844"/>
            <a:ext cx="1108331" cy="39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00" b="1">
                <a:latin typeface="Helvetica" panose="020B0604020202020204" pitchFamily="2" charset="0"/>
              </a:rPr>
              <a:t>Documentation System</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9938" y="1359708"/>
            <a:ext cx="1402087" cy="87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9"/>
          <p:cNvSpPr txBox="1">
            <a:spLocks noChangeArrowheads="1"/>
          </p:cNvSpPr>
          <p:nvPr/>
        </p:nvSpPr>
        <p:spPr bwMode="auto">
          <a:xfrm>
            <a:off x="9123561" y="1691273"/>
            <a:ext cx="6719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900">
                <a:latin typeface="Helvetica" panose="020B0604020202020204" pitchFamily="2" charset="0"/>
              </a:rPr>
              <a:t>Customs </a:t>
            </a:r>
          </a:p>
        </p:txBody>
      </p:sp>
      <p:sp>
        <p:nvSpPr>
          <p:cNvPr id="9" name="TextBox 109"/>
          <p:cNvSpPr txBox="1">
            <a:spLocks noChangeArrowheads="1"/>
          </p:cNvSpPr>
          <p:nvPr/>
        </p:nvSpPr>
        <p:spPr bwMode="auto">
          <a:xfrm>
            <a:off x="8858234" y="3836483"/>
            <a:ext cx="13067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900" dirty="0" smtClean="0">
                <a:latin typeface="Helvetica" panose="020B0604020202020204" pitchFamily="2" charset="0"/>
              </a:rPr>
              <a:t>Airport Cargo Handler</a:t>
            </a:r>
            <a:endParaRPr lang="en-US" sz="900" dirty="0">
              <a:latin typeface="Helvetica" panose="020B0604020202020204" pitchFamily="2" charset="0"/>
            </a:endParaRP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61971" y="3677995"/>
            <a:ext cx="1467190" cy="100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4"/>
          <p:cNvSpPr txBox="1">
            <a:spLocks noChangeArrowheads="1"/>
          </p:cNvSpPr>
          <p:nvPr/>
        </p:nvSpPr>
        <p:spPr bwMode="auto">
          <a:xfrm>
            <a:off x="6344077" y="5353196"/>
            <a:ext cx="951132" cy="2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a:latin typeface="Helvetica" panose="020B0604020202020204" pitchFamily="2" charset="0"/>
              </a:rPr>
              <a:t>Airline</a:t>
            </a:r>
          </a:p>
        </p:txBody>
      </p:sp>
      <p:sp>
        <p:nvSpPr>
          <p:cNvPr id="12" name="TextBox 78"/>
          <p:cNvSpPr txBox="1">
            <a:spLocks noChangeArrowheads="1"/>
          </p:cNvSpPr>
          <p:nvPr/>
        </p:nvSpPr>
        <p:spPr bwMode="auto">
          <a:xfrm>
            <a:off x="6292108" y="3723690"/>
            <a:ext cx="84792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000" b="1" dirty="0">
                <a:latin typeface="Helvetica" panose="020B0604020202020204" pitchFamily="2" charset="0"/>
              </a:rPr>
              <a:t>3</a:t>
            </a:r>
            <a:r>
              <a:rPr lang="en-US" sz="1000" b="1" baseline="30000" dirty="0">
                <a:latin typeface="Helvetica" panose="020B0604020202020204" pitchFamily="2" charset="0"/>
              </a:rPr>
              <a:t>rd</a:t>
            </a:r>
            <a:r>
              <a:rPr lang="en-US" sz="1000" b="1" dirty="0">
                <a:latin typeface="Helvetica" panose="020B0604020202020204" pitchFamily="2" charset="0"/>
              </a:rPr>
              <a:t> Party DEO</a:t>
            </a:r>
          </a:p>
        </p:txBody>
      </p:sp>
      <p:sp>
        <p:nvSpPr>
          <p:cNvPr id="13" name="TextBox 86"/>
          <p:cNvSpPr txBox="1">
            <a:spLocks noChangeArrowheads="1"/>
          </p:cNvSpPr>
          <p:nvPr/>
        </p:nvSpPr>
        <p:spPr bwMode="auto">
          <a:xfrm>
            <a:off x="3814604" y="5783353"/>
            <a:ext cx="1108331"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00" b="1">
                <a:latin typeface="Helvetica" panose="020B0604020202020204" pitchFamily="2" charset="0"/>
              </a:rPr>
              <a:t>Airline System</a:t>
            </a:r>
          </a:p>
        </p:txBody>
      </p:sp>
      <p:sp>
        <p:nvSpPr>
          <p:cNvPr id="14" name="TextBox 13"/>
          <p:cNvSpPr txBox="1"/>
          <p:nvPr/>
        </p:nvSpPr>
        <p:spPr>
          <a:xfrm>
            <a:off x="2455390" y="1788433"/>
            <a:ext cx="809812" cy="1061829"/>
          </a:xfrm>
          <a:prstGeom prst="rect">
            <a:avLst/>
          </a:prstGeom>
          <a:noFill/>
        </p:spPr>
        <p:txBody>
          <a:bodyPr>
            <a:spAutoFit/>
          </a:bodyPr>
          <a:lstStyle/>
          <a:p>
            <a:pPr>
              <a:defRPr/>
            </a:pPr>
            <a:r>
              <a:rPr lang="en-US" sz="1050" dirty="0">
                <a:latin typeface="Helvetica" panose="020B0604020202020204" pitchFamily="2" charset="0"/>
                <a:cs typeface="Arial" charset="0"/>
              </a:rPr>
              <a:t>Invoice</a:t>
            </a:r>
          </a:p>
          <a:p>
            <a:pPr>
              <a:defRPr/>
            </a:pPr>
            <a:r>
              <a:rPr lang="en-US" sz="1050" dirty="0">
                <a:latin typeface="Helvetica" panose="020B0604020202020204" pitchFamily="2" charset="0"/>
                <a:cs typeface="Arial" charset="0"/>
              </a:rPr>
              <a:t>Packing List</a:t>
            </a:r>
          </a:p>
          <a:p>
            <a:pPr>
              <a:defRPr/>
            </a:pPr>
            <a:r>
              <a:rPr lang="en-US" sz="1050" dirty="0">
                <a:latin typeface="Helvetica" panose="020B0604020202020204" pitchFamily="2" charset="0"/>
                <a:cs typeface="Arial" charset="0"/>
              </a:rPr>
              <a:t>SLI</a:t>
            </a:r>
          </a:p>
          <a:p>
            <a:pPr>
              <a:defRPr/>
            </a:pPr>
            <a:r>
              <a:rPr lang="en-US" sz="1050" dirty="0">
                <a:latin typeface="Helvetica" panose="020B0604020202020204" pitchFamily="2" charset="0"/>
                <a:cs typeface="Arial" charset="0"/>
              </a:rPr>
              <a:t>SDDG</a:t>
            </a:r>
          </a:p>
          <a:p>
            <a:pPr>
              <a:defRPr/>
            </a:pPr>
            <a:endParaRPr lang="en-US" sz="1050" dirty="0">
              <a:latin typeface="Helvetica" panose="020B0604020202020204" pitchFamily="2" charset="0"/>
              <a:cs typeface="Arial" charset="0"/>
            </a:endParaRPr>
          </a:p>
        </p:txBody>
      </p:sp>
      <p:sp>
        <p:nvSpPr>
          <p:cNvPr id="15" name="TextBox 14"/>
          <p:cNvSpPr txBox="1"/>
          <p:nvPr/>
        </p:nvSpPr>
        <p:spPr>
          <a:xfrm>
            <a:off x="3227093" y="4055907"/>
            <a:ext cx="1152792" cy="738359"/>
          </a:xfrm>
          <a:prstGeom prst="rect">
            <a:avLst/>
          </a:prstGeom>
          <a:noFill/>
        </p:spPr>
        <p:txBody>
          <a:bodyPr>
            <a:spAutoFit/>
          </a:bodyPr>
          <a:lstStyle/>
          <a:p>
            <a:pPr>
              <a:defRPr/>
            </a:pPr>
            <a:r>
              <a:rPr lang="en-US" sz="1050" dirty="0">
                <a:latin typeface="Helvetica" panose="020B0604020202020204" pitchFamily="2" charset="0"/>
                <a:cs typeface="Arial" charset="0"/>
              </a:rPr>
              <a:t>MAWB</a:t>
            </a:r>
          </a:p>
          <a:p>
            <a:pPr>
              <a:defRPr/>
            </a:pPr>
            <a:r>
              <a:rPr lang="en-US" sz="1050" dirty="0">
                <a:latin typeface="Helvetica" panose="020B0604020202020204" pitchFamily="2" charset="0"/>
                <a:cs typeface="Arial" charset="0"/>
              </a:rPr>
              <a:t>House Manifest</a:t>
            </a:r>
          </a:p>
          <a:p>
            <a:pPr>
              <a:defRPr/>
            </a:pPr>
            <a:r>
              <a:rPr lang="en-US" sz="1050" dirty="0">
                <a:latin typeface="Helvetica" panose="020B0604020202020204" pitchFamily="2" charset="0"/>
                <a:cs typeface="Arial" charset="0"/>
              </a:rPr>
              <a:t>Other shipment docs</a:t>
            </a:r>
          </a:p>
        </p:txBody>
      </p:sp>
      <p:sp>
        <p:nvSpPr>
          <p:cNvPr id="16" name="TextBox 15"/>
          <p:cNvSpPr txBox="1"/>
          <p:nvPr/>
        </p:nvSpPr>
        <p:spPr>
          <a:xfrm>
            <a:off x="6628305" y="4551322"/>
            <a:ext cx="1200428" cy="577984"/>
          </a:xfrm>
          <a:prstGeom prst="rect">
            <a:avLst/>
          </a:prstGeom>
          <a:noFill/>
        </p:spPr>
        <p:txBody>
          <a:bodyPr>
            <a:spAutoFit/>
          </a:bodyPr>
          <a:lstStyle/>
          <a:p>
            <a:pPr>
              <a:defRPr/>
            </a:pPr>
            <a:r>
              <a:rPr lang="en-US" sz="1050" dirty="0">
                <a:latin typeface="Helvetica" panose="020B0604020202020204" pitchFamily="2" charset="0"/>
                <a:cs typeface="Arial" charset="0"/>
              </a:rPr>
              <a:t>MAWB</a:t>
            </a:r>
          </a:p>
          <a:p>
            <a:pPr>
              <a:defRPr/>
            </a:pPr>
            <a:r>
              <a:rPr lang="en-US" sz="1050" dirty="0">
                <a:latin typeface="Helvetica" panose="020B0604020202020204" pitchFamily="2" charset="0"/>
                <a:cs typeface="Arial" charset="0"/>
              </a:rPr>
              <a:t>House Manifest</a:t>
            </a:r>
          </a:p>
          <a:p>
            <a:pPr>
              <a:defRPr/>
            </a:pPr>
            <a:r>
              <a:rPr lang="en-US" sz="1050" dirty="0">
                <a:latin typeface="Helvetica" panose="020B0604020202020204" pitchFamily="2" charset="0"/>
                <a:cs typeface="Arial" charset="0"/>
              </a:rPr>
              <a:t>Flight Manifest</a:t>
            </a:r>
          </a:p>
        </p:txBody>
      </p:sp>
      <p:cxnSp>
        <p:nvCxnSpPr>
          <p:cNvPr id="17" name="Elbow Connector 16"/>
          <p:cNvCxnSpPr/>
          <p:nvPr/>
        </p:nvCxnSpPr>
        <p:spPr>
          <a:xfrm flipV="1">
            <a:off x="2445863" y="2865006"/>
            <a:ext cx="161962" cy="79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3192160" y="1796372"/>
            <a:ext cx="971775" cy="1060695"/>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4134560" y="2657790"/>
            <a:ext cx="730419" cy="4764"/>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0"/>
          </p:cNvCxnSpPr>
          <p:nvPr/>
        </p:nvCxnSpPr>
        <p:spPr>
          <a:xfrm rot="5400000" flipH="1" flipV="1">
            <a:off x="4425139" y="2075043"/>
            <a:ext cx="1422729" cy="735182"/>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108"/>
          <p:cNvCxnSpPr>
            <a:stCxn id="6" idx="3"/>
          </p:cNvCxnSpPr>
          <p:nvPr/>
        </p:nvCxnSpPr>
        <p:spPr>
          <a:xfrm flipV="1">
            <a:off x="5323078" y="2839601"/>
            <a:ext cx="744710" cy="514469"/>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110"/>
          <p:cNvCxnSpPr/>
          <p:nvPr/>
        </p:nvCxnSpPr>
        <p:spPr>
          <a:xfrm>
            <a:off x="6440937" y="2466453"/>
            <a:ext cx="174665" cy="770115"/>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6995103" y="2236211"/>
            <a:ext cx="906672" cy="1187725"/>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4356067" y="3792322"/>
            <a:ext cx="314398" cy="22230"/>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116"/>
          <p:cNvCxnSpPr/>
          <p:nvPr/>
        </p:nvCxnSpPr>
        <p:spPr>
          <a:xfrm>
            <a:off x="4897529" y="4333785"/>
            <a:ext cx="674844" cy="859036"/>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118"/>
          <p:cNvCxnSpPr>
            <a:endCxn id="13" idx="0"/>
          </p:cNvCxnSpPr>
          <p:nvPr/>
        </p:nvCxnSpPr>
        <p:spPr>
          <a:xfrm rot="10800000" flipV="1">
            <a:off x="4368770" y="5504042"/>
            <a:ext cx="801873" cy="279465"/>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hape 120"/>
          <p:cNvCxnSpPr/>
          <p:nvPr/>
        </p:nvCxnSpPr>
        <p:spPr>
          <a:xfrm flipV="1">
            <a:off x="5923292" y="5068967"/>
            <a:ext cx="325513" cy="45571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hape 122"/>
          <p:cNvCxnSpPr/>
          <p:nvPr/>
        </p:nvCxnSpPr>
        <p:spPr>
          <a:xfrm rot="5400000" flipH="1" flipV="1">
            <a:off x="5896299" y="3763740"/>
            <a:ext cx="911436" cy="206423"/>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6167823" y="-374243"/>
            <a:ext cx="63515" cy="3404388"/>
          </a:xfrm>
          <a:prstGeom prst="bentConnector3">
            <a:avLst>
              <a:gd name="adj1" fmla="val -359994"/>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135"/>
          <p:cNvCxnSpPr/>
          <p:nvPr/>
        </p:nvCxnSpPr>
        <p:spPr>
          <a:xfrm flipV="1">
            <a:off x="5580313" y="4679940"/>
            <a:ext cx="2715253" cy="1233773"/>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hape 137"/>
          <p:cNvCxnSpPr/>
          <p:nvPr/>
        </p:nvCxnSpPr>
        <p:spPr>
          <a:xfrm rot="16200000" flipH="1">
            <a:off x="5322284" y="471297"/>
            <a:ext cx="2881980" cy="4531774"/>
          </a:xfrm>
          <a:prstGeom prst="bentConnector4">
            <a:avLst>
              <a:gd name="adj1" fmla="val -7932"/>
              <a:gd name="adj2" fmla="val 10189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142"/>
          <p:cNvSpPr txBox="1">
            <a:spLocks noChangeArrowheads="1"/>
          </p:cNvSpPr>
          <p:nvPr/>
        </p:nvSpPr>
        <p:spPr bwMode="auto">
          <a:xfrm>
            <a:off x="924685" y="3854248"/>
            <a:ext cx="2102337" cy="1338828"/>
          </a:xfrm>
          <a:prstGeom prst="rect">
            <a:avLst/>
          </a:prstGeom>
          <a:solidFill>
            <a:srgbClr val="2189A2"/>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schemeClr val="bg1"/>
                </a:solidFill>
                <a:latin typeface="Helvetica" panose="020B0604020202020204" pitchFamily="2" charset="0"/>
              </a:rPr>
              <a:t>Estimated 118 copies, 258 signatures, 22 hours of key-punching during exports clearance process</a:t>
            </a:r>
          </a:p>
          <a:p>
            <a:pPr eaLnBrk="1" hangingPunct="1"/>
            <a:r>
              <a:rPr lang="en-US" sz="1100" b="1" i="1" dirty="0">
                <a:solidFill>
                  <a:schemeClr val="bg1"/>
                </a:solidFill>
                <a:latin typeface="Helvetica" panose="020B0604020202020204" pitchFamily="2" charset="0"/>
              </a:rPr>
              <a:t>Source: </a:t>
            </a:r>
            <a:r>
              <a:rPr lang="en-US" sz="1100" b="1" i="1" dirty="0" smtClean="0">
                <a:solidFill>
                  <a:schemeClr val="bg1"/>
                </a:solidFill>
                <a:latin typeface="Helvetica" panose="020B0604020202020204" pitchFamily="2" charset="0"/>
              </a:rPr>
              <a:t>IATA</a:t>
            </a:r>
            <a:endParaRPr lang="en-US" sz="1100" b="1" i="1" dirty="0">
              <a:solidFill>
                <a:schemeClr val="bg1"/>
              </a:solidFill>
              <a:latin typeface="Helvetica" panose="020B0604020202020204" pitchFamily="2" charset="0"/>
            </a:endParaRPr>
          </a:p>
        </p:txBody>
      </p:sp>
      <p:sp>
        <p:nvSpPr>
          <p:cNvPr id="33" name="TextBox 32"/>
          <p:cNvSpPr txBox="1"/>
          <p:nvPr/>
        </p:nvSpPr>
        <p:spPr>
          <a:xfrm>
            <a:off x="5886772" y="1132643"/>
            <a:ext cx="997180" cy="577081"/>
          </a:xfrm>
          <a:prstGeom prst="rect">
            <a:avLst/>
          </a:prstGeom>
          <a:noFill/>
        </p:spPr>
        <p:txBody>
          <a:bodyPr wrap="square">
            <a:spAutoFit/>
          </a:bodyPr>
          <a:lstStyle/>
          <a:p>
            <a:pPr>
              <a:defRPr/>
            </a:pPr>
            <a:r>
              <a:rPr lang="en-US" sz="1050" dirty="0">
                <a:latin typeface="Helvetica" panose="020B0604020202020204" pitchFamily="2" charset="0"/>
                <a:cs typeface="Arial" charset="0"/>
              </a:rPr>
              <a:t>Pre-alerts for Overseas Agents</a:t>
            </a:r>
          </a:p>
        </p:txBody>
      </p:sp>
      <p:sp>
        <p:nvSpPr>
          <p:cNvPr id="34" name="TextBox 33"/>
          <p:cNvSpPr txBox="1"/>
          <p:nvPr/>
        </p:nvSpPr>
        <p:spPr>
          <a:xfrm>
            <a:off x="5882007" y="1696336"/>
            <a:ext cx="1302052" cy="577081"/>
          </a:xfrm>
          <a:prstGeom prst="rect">
            <a:avLst/>
          </a:prstGeom>
          <a:noFill/>
        </p:spPr>
        <p:txBody>
          <a:bodyPr wrap="square">
            <a:spAutoFit/>
          </a:bodyPr>
          <a:lstStyle/>
          <a:p>
            <a:pPr>
              <a:defRPr/>
            </a:pPr>
            <a:r>
              <a:rPr lang="en-US" sz="1050" dirty="0">
                <a:latin typeface="Helvetica" panose="020B0604020202020204" pitchFamily="2" charset="0"/>
                <a:cs typeface="Arial" charset="0"/>
              </a:rPr>
              <a:t>House Manifests, Invoice, Packing Lists</a:t>
            </a:r>
          </a:p>
        </p:txBody>
      </p:sp>
      <p:sp>
        <p:nvSpPr>
          <p:cNvPr id="35" name="TextBox 34"/>
          <p:cNvSpPr txBox="1"/>
          <p:nvPr/>
        </p:nvSpPr>
        <p:spPr>
          <a:xfrm>
            <a:off x="8390838" y="4910180"/>
            <a:ext cx="1074987" cy="1061829"/>
          </a:xfrm>
          <a:prstGeom prst="rect">
            <a:avLst/>
          </a:prstGeom>
          <a:noFill/>
        </p:spPr>
        <p:txBody>
          <a:bodyPr>
            <a:spAutoFit/>
          </a:bodyPr>
          <a:lstStyle/>
          <a:p>
            <a:pPr>
              <a:defRPr/>
            </a:pPr>
            <a:r>
              <a:rPr lang="en-US" sz="1050" dirty="0">
                <a:latin typeface="Helvetica" panose="020B0604020202020204" pitchFamily="2" charset="0"/>
                <a:cs typeface="Arial" charset="0"/>
              </a:rPr>
              <a:t>Carting Order , Charges receipts, MAWB, Booking Lists, Manifests</a:t>
            </a:r>
          </a:p>
        </p:txBody>
      </p:sp>
      <p:sp>
        <p:nvSpPr>
          <p:cNvPr id="36" name="TextBox 35"/>
          <p:cNvSpPr txBox="1"/>
          <p:nvPr/>
        </p:nvSpPr>
        <p:spPr>
          <a:xfrm>
            <a:off x="6898243" y="2733214"/>
            <a:ext cx="994005" cy="415498"/>
          </a:xfrm>
          <a:prstGeom prst="rect">
            <a:avLst/>
          </a:prstGeom>
          <a:noFill/>
        </p:spPr>
        <p:txBody>
          <a:bodyPr>
            <a:spAutoFit/>
          </a:bodyPr>
          <a:lstStyle/>
          <a:p>
            <a:pPr>
              <a:defRPr/>
            </a:pPr>
            <a:r>
              <a:rPr lang="en-US" sz="1050" dirty="0" smtClean="0">
                <a:latin typeface="Helvetica" panose="020B0604020202020204" pitchFamily="2" charset="0"/>
                <a:cs typeface="Arial" charset="0"/>
              </a:rPr>
              <a:t>Declarations, Manifest</a:t>
            </a:r>
            <a:endParaRPr lang="en-US" sz="1050" dirty="0">
              <a:latin typeface="Helvetica" panose="020B0604020202020204" pitchFamily="2" charset="0"/>
              <a:cs typeface="Arial" charset="0"/>
            </a:endParaRPr>
          </a:p>
        </p:txBody>
      </p:sp>
      <p:cxnSp>
        <p:nvCxnSpPr>
          <p:cNvPr id="37" name="Elbow Connector 36"/>
          <p:cNvCxnSpPr/>
          <p:nvPr/>
        </p:nvCxnSpPr>
        <p:spPr>
          <a:xfrm rot="16200000" flipH="1">
            <a:off x="7537359" y="2919788"/>
            <a:ext cx="1427492" cy="88921"/>
          </a:xfrm>
          <a:prstGeom prst="bentConnector3">
            <a:avLst>
              <a:gd name="adj1" fmla="val 50000"/>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86039" y="2742742"/>
            <a:ext cx="994005" cy="738664"/>
          </a:xfrm>
          <a:prstGeom prst="rect">
            <a:avLst/>
          </a:prstGeom>
          <a:noFill/>
        </p:spPr>
        <p:txBody>
          <a:bodyPr>
            <a:spAutoFit/>
          </a:bodyPr>
          <a:lstStyle/>
          <a:p>
            <a:pPr>
              <a:defRPr/>
            </a:pPr>
            <a:r>
              <a:rPr lang="en-US" sz="1050" dirty="0" smtClean="0">
                <a:latin typeface="Helvetica" panose="020B0604020202020204" pitchFamily="2" charset="0"/>
                <a:cs typeface="Arial" charset="0"/>
              </a:rPr>
              <a:t>Cargo Arrival, Release Order</a:t>
            </a:r>
            <a:endParaRPr lang="en-US" sz="1050" dirty="0">
              <a:latin typeface="Helvetica" panose="020B0604020202020204" pitchFamily="2" charset="0"/>
              <a:cs typeface="Arial" charset="0"/>
            </a:endParaRPr>
          </a:p>
        </p:txBody>
      </p:sp>
      <p:sp>
        <p:nvSpPr>
          <p:cNvPr id="39" name="TextBox 38"/>
          <p:cNvSpPr txBox="1"/>
          <p:nvPr/>
        </p:nvSpPr>
        <p:spPr>
          <a:xfrm>
            <a:off x="9168893" y="2526791"/>
            <a:ext cx="736771" cy="415498"/>
          </a:xfrm>
          <a:prstGeom prst="rect">
            <a:avLst/>
          </a:prstGeom>
          <a:noFill/>
        </p:spPr>
        <p:txBody>
          <a:bodyPr>
            <a:spAutoFit/>
          </a:bodyPr>
          <a:lstStyle/>
          <a:p>
            <a:pPr>
              <a:defRPr/>
            </a:pPr>
            <a:r>
              <a:rPr lang="en-US" sz="1050" dirty="0" smtClean="0">
                <a:latin typeface="Helvetica" panose="020B0604020202020204" pitchFamily="2" charset="0"/>
                <a:cs typeface="Arial" charset="0"/>
              </a:rPr>
              <a:t>Terminal Receipt</a:t>
            </a:r>
            <a:endParaRPr lang="en-US" sz="1050" dirty="0">
              <a:latin typeface="Helvetica" panose="020B0604020202020204" pitchFamily="2" charset="0"/>
              <a:cs typeface="Arial" charset="0"/>
            </a:endParaRPr>
          </a:p>
        </p:txBody>
      </p:sp>
      <p:pic>
        <p:nvPicPr>
          <p:cNvPr id="40" name="Picture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5300" y="1033002"/>
            <a:ext cx="776361" cy="776361"/>
          </a:xfrm>
          <a:prstGeom prst="rect">
            <a:avLst/>
          </a:prstGeom>
        </p:spPr>
      </p:pic>
      <p:pic>
        <p:nvPicPr>
          <p:cNvPr id="41" name="Picture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7285" y="3125608"/>
            <a:ext cx="449262" cy="449262"/>
          </a:xfrm>
          <a:prstGeom prst="rect">
            <a:avLst/>
          </a:prstGeom>
        </p:spPr>
      </p:pic>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198" y="2640650"/>
            <a:ext cx="449262" cy="449262"/>
          </a:xfrm>
          <a:prstGeom prst="rect">
            <a:avLst/>
          </a:prstGeom>
        </p:spPr>
      </p:pic>
      <p:pic>
        <p:nvPicPr>
          <p:cNvPr id="43" name="Pictur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5950" y="5192821"/>
            <a:ext cx="613718" cy="613718"/>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8412" y="5581908"/>
            <a:ext cx="449262" cy="449262"/>
          </a:xfrm>
          <a:prstGeom prst="rect">
            <a:avLst/>
          </a:prstGeom>
        </p:spPr>
      </p:pic>
      <p:pic>
        <p:nvPicPr>
          <p:cNvPr id="45" name="Picture 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2999" y="1258170"/>
            <a:ext cx="433103" cy="433103"/>
          </a:xfrm>
          <a:prstGeom prst="rect">
            <a:avLst/>
          </a:prstGeom>
        </p:spPr>
      </p:pic>
      <p:pic>
        <p:nvPicPr>
          <p:cNvPr id="46" name="Picture 4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55472" y="3334112"/>
            <a:ext cx="502371" cy="502371"/>
          </a:xfrm>
          <a:prstGeom prst="rect">
            <a:avLst/>
          </a:prstGeom>
        </p:spPr>
      </p:pic>
      <p:pic>
        <p:nvPicPr>
          <p:cNvPr id="47" name="Picture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85527" y="4096669"/>
            <a:ext cx="532943" cy="532943"/>
          </a:xfrm>
          <a:prstGeom prst="rect">
            <a:avLst/>
          </a:prstGeom>
        </p:spPr>
      </p:pic>
      <p:pic>
        <p:nvPicPr>
          <p:cNvPr id="48" name="Picture 4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80149" y="2660172"/>
            <a:ext cx="532943" cy="532943"/>
          </a:xfrm>
          <a:prstGeom prst="rect">
            <a:avLst/>
          </a:prstGeom>
        </p:spPr>
      </p:pic>
      <p:pic>
        <p:nvPicPr>
          <p:cNvPr id="49" name="Picture 4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28477" y="1105863"/>
            <a:ext cx="532943" cy="532943"/>
          </a:xfrm>
          <a:prstGeom prst="rect">
            <a:avLst/>
          </a:prstGeom>
        </p:spPr>
      </p:pic>
      <p:pic>
        <p:nvPicPr>
          <p:cNvPr id="50"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68296" y="2297130"/>
            <a:ext cx="532943" cy="532943"/>
          </a:xfrm>
          <a:prstGeom prst="rect">
            <a:avLst/>
          </a:prstGeom>
        </p:spPr>
      </p:pic>
      <p:pic>
        <p:nvPicPr>
          <p:cNvPr id="51" name="Picture 5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34228" y="4402064"/>
            <a:ext cx="532943" cy="532943"/>
          </a:xfrm>
          <a:prstGeom prst="rect">
            <a:avLst/>
          </a:prstGeom>
        </p:spPr>
      </p:pic>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7602" y="3246295"/>
            <a:ext cx="482311" cy="482311"/>
          </a:xfrm>
          <a:prstGeom prst="rect">
            <a:avLst/>
          </a:prstGeom>
        </p:spPr>
      </p:pic>
    </p:spTree>
    <p:extLst>
      <p:ext uri="{BB962C8B-B14F-4D97-AF65-F5344CB8AC3E}">
        <p14:creationId xmlns:p14="http://schemas.microsoft.com/office/powerpoint/2010/main" val="103916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08546A268F9A46B37CFC370E8A6BCE" ma:contentTypeVersion="0" ma:contentTypeDescription="Create a new document." ma:contentTypeScope="" ma:versionID="fb1f8bda110092ab628c1dc3d32c5fc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26C6974-AA5A-44B3-94A4-3FA4AA3424E2}">
  <ds:schemaRefs>
    <ds:schemaRef ds:uri="http://schemas.microsoft.com/sharepoint/v3/contenttype/forms"/>
  </ds:schemaRefs>
</ds:datastoreItem>
</file>

<file path=customXml/itemProps2.xml><?xml version="1.0" encoding="utf-8"?>
<ds:datastoreItem xmlns:ds="http://schemas.openxmlformats.org/officeDocument/2006/customXml" ds:itemID="{E279D94A-46C2-482A-B966-402DF2F4940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7FA1FFF-0D52-462A-AE05-A7E5C25F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26435</TotalTime>
  <Words>3193</Words>
  <Application>Microsoft Office PowerPoint</Application>
  <PresentationFormat>Custom</PresentationFormat>
  <Paragraphs>968</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Narrow</vt:lpstr>
      <vt:lpstr>Avenir Book</vt:lpstr>
      <vt:lpstr>Avenir Heavy</vt:lpstr>
      <vt:lpstr>Calibri</vt:lpstr>
      <vt:lpstr>Courier New</vt:lpstr>
      <vt:lpstr>Helvetica</vt:lpstr>
      <vt:lpstr>Kozuka Gothic Pro EL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Ganesh Dhumadia</dc:creator>
  <cp:keywords>Kale</cp:keywords>
  <cp:lastModifiedBy>Vineet Malhotra</cp:lastModifiedBy>
  <cp:revision>2608</cp:revision>
  <cp:lastPrinted>2018-08-09T08:15:27Z</cp:lastPrinted>
  <dcterms:created xsi:type="dcterms:W3CDTF">2013-01-09T11:53:36Z</dcterms:created>
  <dcterms:modified xsi:type="dcterms:W3CDTF">2018-09-19T04:05:40Z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0x010100FD08546A268F9A46B37CFC370E8A6BCE</vt:lpwstr>
  </property>
</Properties>
</file>