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1"/>
  </p:notesMasterIdLst>
  <p:sldIdLst>
    <p:sldId id="256" r:id="rId3"/>
    <p:sldId id="579" r:id="rId4"/>
    <p:sldId id="541" r:id="rId5"/>
    <p:sldId id="539" r:id="rId6"/>
    <p:sldId id="542" r:id="rId7"/>
    <p:sldId id="544" r:id="rId8"/>
    <p:sldId id="545" r:id="rId9"/>
    <p:sldId id="556" r:id="rId10"/>
    <p:sldId id="551" r:id="rId11"/>
    <p:sldId id="553" r:id="rId12"/>
    <p:sldId id="577" r:id="rId13"/>
    <p:sldId id="578" r:id="rId14"/>
    <p:sldId id="572" r:id="rId15"/>
    <p:sldId id="573" r:id="rId16"/>
    <p:sldId id="574" r:id="rId17"/>
    <p:sldId id="519" r:id="rId18"/>
    <p:sldId id="575" r:id="rId19"/>
    <p:sldId id="576" r:id="rId20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2" autoAdjust="0"/>
    <p:restoredTop sz="94643"/>
  </p:normalViewPr>
  <p:slideViewPr>
    <p:cSldViewPr>
      <p:cViewPr varScale="1">
        <p:scale>
          <a:sx n="90" d="100"/>
          <a:sy n="90" d="100"/>
        </p:scale>
        <p:origin x="4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53C0-644E-46B6-BB85-E3090987F30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D6B7-21AB-4E76-96B1-5528E97ED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D6B7-21AB-4E76-96B1-5528E97ED6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3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D6B7-21AB-4E76-96B1-5528E97ED6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0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D6B7-21AB-4E76-96B1-5528E97ED6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56DCD0-ADC6-4C20-9784-72A502E1A5D8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7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D6B7-21AB-4E76-96B1-5528E97ED6A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1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977BA-5726-4570-8C4F-16520B538D90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84492-8A74-47FB-AA7C-EB63425F6C0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935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7E0215-77E5-4DB0-8036-142C3A5C0026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6ECA99-DA91-4370-9630-CC917198CE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01DF1-5285-4756-BDB0-D47B131D85B7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7AC62-6533-420D-A655-4B556A490A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6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2A977BA-5726-4570-8C4F-16520B538D90}" type="datetime1">
              <a:rPr lang="en-US"/>
              <a:pPr/>
              <a:t>9/19/18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4484492-8A74-47FB-AA7C-EB63425F6C0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240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4E5DD7D-0FBC-48AA-A6DE-E8C31AB78172}" type="datetime1">
              <a:rPr lang="en-US"/>
              <a:pPr/>
              <a:t>9/19/18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80745C8-1925-489E-ACFF-8BEC181B3AA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3258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4B3ED34-5979-458D-8F36-D1EDC756E12C}" type="datetime1">
              <a:rPr lang="en-US"/>
              <a:pPr/>
              <a:t>9/19/18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715693-D8D8-4E2B-8B07-F25383C5F92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83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3FA19AB-D2C4-405D-B895-A0E0EE5A5A0F}" type="datetime1">
              <a:rPr lang="en-US"/>
              <a:pPr/>
              <a:t>9/19/18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F47065C-CF53-4670-A3C8-A65FA09AFC9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20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8B202E5-2C10-4014-8719-A61E133D93BC}" type="datetime1">
              <a:rPr lang="en-US"/>
              <a:pPr/>
              <a:t>9/19/18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F1F4631-DD24-4E09-8862-16459988AC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63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44FF972-1C0D-4AED-B599-C03C0624F485}" type="datetime1">
              <a:rPr lang="en-US"/>
              <a:pPr/>
              <a:t>9/19/18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0BE314B-989A-41B4-B610-E276D930947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4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3824591-61B0-431E-A4B7-B5E8DF7AB731}" type="datetime1">
              <a:rPr lang="en-US"/>
              <a:pPr/>
              <a:t>9/19/18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E07F703-6638-4699-B2AE-6D0F448C2A4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61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9B9945D-3139-48CD-9E54-2A25CBC32CB9}" type="datetime1">
              <a:rPr lang="en-US"/>
              <a:pPr/>
              <a:t>9/19/18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0914A70-0041-4A44-A0BE-EE93E00EA84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98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E5DD7D-0FBC-48AA-A6DE-E8C31AB78172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745C8-1925-489E-ACFF-8BEC181B3A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046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D75E8D6-50FB-4492-95E1-B8FA3391FA06}" type="datetime1">
              <a:rPr lang="en-US"/>
              <a:pPr/>
              <a:t>9/19/18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233E035-D4B7-4235-AD22-6447F785195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13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F7E0215-77E5-4DB0-8036-142C3A5C0026}" type="datetime1">
              <a:rPr lang="en-US"/>
              <a:pPr/>
              <a:t>9/19/18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16ECA99-DA91-4370-9630-CC917198CE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92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8701DF1-5285-4756-BDB0-D47B131D85B7}" type="datetime1">
              <a:rPr lang="en-US"/>
              <a:pPr/>
              <a:t>9/19/18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067AC62-6533-420D-A655-4B556A490A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84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6AFD55-A461-4FB5-8479-D8F5FD56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C1E8-A6DC-4EEB-801E-7B348FA5BEDA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7E9FCE-479B-40D8-87AF-D2443D92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8159D2-9BA3-4D8F-88C5-A1119DA7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F6B-6827-4EC1-A897-BBB9B1EC27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BE0693-5DA1-401B-8B32-4C521D35C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66347"/>
            <a:ext cx="3749964" cy="10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3ED34-5979-458D-8F36-D1EDC756E12C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15693-D8D8-4E2B-8B07-F25383C5F9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3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A19AB-D2C4-405D-B895-A0E0EE5A5A0F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47065C-CF53-4670-A3C8-A65FA09AFC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B202E5-2C10-4014-8719-A61E133D93BC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1F4631-DD24-4E09-8862-16459988ACF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2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FF972-1C0D-4AED-B599-C03C0624F485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E314B-989A-41B4-B610-E276D9309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4591-61B0-431E-A4B7-B5E8DF7AB731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07F703-6638-4699-B2AE-6D0F448C2A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9945D-3139-48CD-9E54-2A25CBC32CB9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914A70-0041-4A44-A0BE-EE93E00EA8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3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75E8D6-50FB-4492-95E1-B8FA3391FA06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3E035-D4B7-4235-AD22-6447F78519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5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C84FD23-2F74-4C58-B191-02059417A96C}" type="datetime1">
              <a:rPr lang="en-GB"/>
              <a:pPr lvl="0"/>
              <a:t>19/09/2018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E2FA067-788A-4CFF-B247-03D6E71E624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9C84FD23-2F74-4C58-B191-02059417A96C}" type="datetime1">
              <a:rPr lang="en-US"/>
              <a:pPr/>
              <a:t>9/19/18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6E2FA067-788A-4CFF-B247-03D6E71E62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9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11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jpeg"/><Relationship Id="rId37" Type="http://schemas.openxmlformats.org/officeDocument/2006/relationships/image" Target="../media/image48.jpeg"/><Relationship Id="rId40" Type="http://schemas.openxmlformats.org/officeDocument/2006/relationships/image" Target="../media/image51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"/><Relationship Id="rId36" Type="http://schemas.openxmlformats.org/officeDocument/2006/relationships/image" Target="../media/image47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Relationship Id="rId30" Type="http://schemas.openxmlformats.org/officeDocument/2006/relationships/image" Target="../media/image41.jpg"/><Relationship Id="rId35" Type="http://schemas.openxmlformats.org/officeDocument/2006/relationships/image" Target="../media/image46.jpeg"/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g"/><Relationship Id="rId38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496" y="332656"/>
            <a:ext cx="9001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>
                    <a:lumMod val="75000"/>
                  </a:schemeClr>
                </a:solidFill>
              </a:rPr>
              <a:t>““Network of Trusted Networks - collaboration across logistics and electronic exchange platforms for cross border trade.””</a:t>
            </a:r>
          </a:p>
          <a:p>
            <a:pPr algn="ctr"/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Richard Morton</a:t>
            </a:r>
          </a:p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Secretary General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International Port Community Systems Association</a:t>
            </a:r>
          </a:p>
          <a:p>
            <a:pPr algn="ctr"/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496" y="5373217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19-20 October2018 </a:t>
            </a:r>
          </a:p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7th APEC E-Commerce Business Alliance Forum</a:t>
            </a:r>
          </a:p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Xi’an, Shaanxi Province, China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What and How to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124744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Problem: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Visibility and the lack of it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Public versus Private Data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Survey or participants</a:t>
            </a:r>
          </a:p>
          <a:p>
            <a:pPr lvl="2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Vessel Status</a:t>
            </a:r>
          </a:p>
          <a:p>
            <a:pPr lvl="2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Container Status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APIs (Application Program Interface)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No current standards for API, IPCSA has developed it’s own for exchanging information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Relatively easy to implement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Standards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Use of 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11910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0689"/>
            <a:ext cx="9144000" cy="6223421"/>
          </a:xfrm>
        </p:spPr>
      </p:pic>
      <p:sp>
        <p:nvSpPr>
          <p:cNvPr id="5" name="TextBox 4"/>
          <p:cNvSpPr txBox="1"/>
          <p:nvPr/>
        </p:nvSpPr>
        <p:spPr>
          <a:xfrm>
            <a:off x="1847528" y="949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Network of Trusted Networks – The Vision</a:t>
            </a:r>
          </a:p>
        </p:txBody>
      </p:sp>
    </p:spTree>
    <p:extLst>
      <p:ext uri="{BB962C8B-B14F-4D97-AF65-F5344CB8AC3E}">
        <p14:creationId xmlns:p14="http://schemas.microsoft.com/office/powerpoint/2010/main" val="343719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39" y="1926873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/>
          <a:stretch/>
        </p:blipFill>
        <p:spPr>
          <a:xfrm>
            <a:off x="-24680" y="-27384"/>
            <a:ext cx="9144000" cy="6914902"/>
          </a:xfrm>
        </p:spPr>
      </p:pic>
    </p:spTree>
    <p:extLst>
      <p:ext uri="{BB962C8B-B14F-4D97-AF65-F5344CB8AC3E}">
        <p14:creationId xmlns:p14="http://schemas.microsoft.com/office/powerpoint/2010/main" val="80275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591925"/>
            <a:ext cx="5904655" cy="4663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7528" y="949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Global Data Sharing – ISO TC154/JW8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655821"/>
            <a:ext cx="262829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61"/>
          <p:cNvSpPr txBox="1">
            <a:spLocks noChangeArrowheads="1"/>
          </p:cNvSpPr>
          <p:nvPr/>
        </p:nvSpPr>
        <p:spPr bwMode="auto">
          <a:xfrm>
            <a:off x="1524000" y="0"/>
            <a:ext cx="9144000" cy="6206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90000"/>
              </a:schemeClr>
            </a:outerShdw>
          </a:effectLst>
          <a:scene3d>
            <a:camera prst="orthographicFront"/>
            <a:lightRig rig="balanced" dir="t"/>
          </a:scene3d>
          <a:sp3d prstMaterial="matte"/>
        </p:spPr>
        <p:txBody>
          <a:bodyPr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prstClr val="white"/>
                </a:solidFill>
                <a:ea typeface="ＭＳ Ｐゴシック" pitchFamily="-106" charset="-128"/>
                <a:cs typeface="Arial" panose="020B0604020202020204" pitchFamily="34" charset="0"/>
              </a:rPr>
              <a:t>The Reality: Network of Trusted Networks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2184A061-0E5F-43E3-AB20-3A2FAE16D57B}"/>
              </a:ext>
            </a:extLst>
          </p:cNvPr>
          <p:cNvSpPr/>
          <p:nvPr/>
        </p:nvSpPr>
        <p:spPr>
          <a:xfrm>
            <a:off x="4357565" y="1687592"/>
            <a:ext cx="1905745" cy="34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3000"/>
              </a:lnSpc>
              <a:defRPr/>
            </a:pPr>
            <a:r>
              <a:rPr lang="en-US" altLang="zh-CN" b="1" dirty="0">
                <a:solidFill>
                  <a:srgbClr val="00223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China: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Ningbo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Qingdao Port</a:t>
            </a:r>
          </a:p>
          <a:p>
            <a:pPr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Dalian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Zhoushan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Wenzhou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Jiaxing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Qinzhou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Fangcheng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Beihai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Zhuhai Port</a:t>
            </a:r>
            <a:endParaRPr lang="zh-CN" altLang="en-US" sz="1100" dirty="0">
              <a:solidFill>
                <a:srgbClr val="002231"/>
              </a:solidFill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80E4882-5100-4D1C-95B7-1B4BCFA0EE05}"/>
              </a:ext>
            </a:extLst>
          </p:cNvPr>
          <p:cNvSpPr/>
          <p:nvPr/>
        </p:nvSpPr>
        <p:spPr>
          <a:xfrm>
            <a:off x="6362111" y="1700047"/>
            <a:ext cx="2507591" cy="225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3000"/>
              </a:lnSpc>
              <a:defRPr/>
            </a:pPr>
            <a:r>
              <a:rPr lang="en-US" altLang="zh-CN" b="1" dirty="0">
                <a:solidFill>
                  <a:srgbClr val="00223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Japan: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Tokyo-Yokohama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Kawasaki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Osaka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Kobe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Yokkaichi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Niigata Port</a:t>
            </a:r>
            <a:endParaRPr lang="zh-CN" altLang="en-US" sz="1100" dirty="0">
              <a:solidFill>
                <a:srgbClr val="002231"/>
              </a:solidFill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E3FD2698-CF64-4FCB-84AD-9597E8F4FFE8}"/>
              </a:ext>
            </a:extLst>
          </p:cNvPr>
          <p:cNvSpPr/>
          <p:nvPr/>
        </p:nvSpPr>
        <p:spPr>
          <a:xfrm>
            <a:off x="8772761" y="1664985"/>
            <a:ext cx="1872208" cy="194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3000"/>
              </a:lnSpc>
              <a:defRPr/>
            </a:pPr>
            <a:r>
              <a:rPr lang="en-US" altLang="zh-CN" b="1" dirty="0">
                <a:solidFill>
                  <a:srgbClr val="00223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Korea: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Busan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Kwangyang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Incheon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Ulsan Port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Pyeongtaek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Port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19536" y="520170"/>
            <a:ext cx="8229600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IPCSA and NEAL-NET Cooperation</a:t>
            </a:r>
            <a:b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(North East Asia Logistics Network)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2184A061-0E5F-43E3-AB20-3A2FAE16D57B}"/>
              </a:ext>
            </a:extLst>
          </p:cNvPr>
          <p:cNvSpPr/>
          <p:nvPr/>
        </p:nvSpPr>
        <p:spPr>
          <a:xfrm>
            <a:off x="1549396" y="1701393"/>
            <a:ext cx="2973275" cy="467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3000"/>
              </a:lnSpc>
              <a:defRPr/>
            </a:pPr>
            <a:r>
              <a:rPr lang="en-US" altLang="zh-CN" b="1" dirty="0">
                <a:solidFill>
                  <a:srgbClr val="00223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IPCSA: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PORTIC, Spain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Antwerp Port, Belgium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Trieste Port Italy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Odessa Port, Ukraine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Portbase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Netherlands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Maqta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Gateway, Abu Dhabi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1-STOP, Australia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DBH, Germany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DAKOSY, Germany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 err="1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ValenciaportPCS</a:t>
            </a: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Spain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Bilbao Port, Spain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PORTEL, Spain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MCP, UK</a:t>
            </a:r>
          </a:p>
          <a:p>
            <a:pPr lvl="0">
              <a:lnSpc>
                <a:spcPct val="123000"/>
              </a:lnSpc>
            </a:pPr>
            <a:r>
              <a:rPr lang="en-US" altLang="zh-CN" sz="1600" dirty="0">
                <a:solidFill>
                  <a:srgbClr val="0022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Israel Ports</a:t>
            </a:r>
          </a:p>
        </p:txBody>
      </p:sp>
      <p:pic>
        <p:nvPicPr>
          <p:cNvPr id="12" name="Picture 2" descr="E:\2017年11月国际港口会议\171108-09国际港口物流信息互联共享签约仪式\精修\2017.11.08国际港口物流信息共享研讨会\IMG_0128.JPG-1826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0" y="4293096"/>
            <a:ext cx="3262282" cy="217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756" y="5442592"/>
            <a:ext cx="2387245" cy="14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3000"/>
              </a:lnSpc>
            </a:pP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“Soon to Come SEAL-NET”(South East Asia Logistics Network)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0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9496" y="0"/>
            <a:ext cx="9001000" cy="1143000"/>
          </a:xfrm>
        </p:spPr>
        <p:txBody>
          <a:bodyPr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Conclusion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5520" y="980729"/>
            <a:ext cx="8712968" cy="4525959"/>
          </a:xfrm>
        </p:spPr>
        <p:txBody>
          <a:bodyPr/>
          <a:lstStyle/>
          <a:p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changing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dynamic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collaboration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Retailers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manufacturers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are more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consumer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driven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than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ever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before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Consumers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need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more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transparency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Logistics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needs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adapt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and to trust </a:t>
            </a:r>
          </a:p>
          <a:p>
            <a:pPr lvl="1"/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Administrations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need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consider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how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support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Trade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Faciliation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whilst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managing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risks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Reduce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requirement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paper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based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transactions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Trust  and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Transparency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lead to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greater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visibility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whole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supply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chain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 and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improving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efficiencies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631504" y="620689"/>
            <a:ext cx="8928992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Members in every region of the world.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1 million + users within our members around the world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Estimated 20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</a:rPr>
              <a:t>bn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+ electronic messages a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Members currently handle the exchange of information for over 150 air and sea ports, this equates to over 500m TEU and 8bn tonnes of cargo.  With NEAL-NET relationship 50% of world maritime trade.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IPCSA membership covers: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Air and Sea Port Community System Operators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Air and Sea Port Authorities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Single Window Operators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International and Regional Organisations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31504" y="18054"/>
            <a:ext cx="8928992" cy="602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l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IPCSA –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Faciliating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Data Exchange</a:t>
            </a:r>
          </a:p>
        </p:txBody>
      </p:sp>
    </p:spTree>
    <p:extLst>
      <p:ext uri="{BB962C8B-B14F-4D97-AF65-F5344CB8AC3E}">
        <p14:creationId xmlns:p14="http://schemas.microsoft.com/office/powerpoint/2010/main" val="166817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18" y="4655134"/>
            <a:ext cx="925417" cy="44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03" y="1419871"/>
            <a:ext cx="1486160" cy="222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37" y="1278946"/>
            <a:ext cx="762328" cy="664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48" y="2651151"/>
            <a:ext cx="1165815" cy="462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18" y="3933954"/>
            <a:ext cx="1172850" cy="454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06" y="1277475"/>
            <a:ext cx="1312620" cy="582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9" y="1268761"/>
            <a:ext cx="1059333" cy="414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50" y="3297255"/>
            <a:ext cx="1260063" cy="535211"/>
          </a:xfrm>
          <a:prstGeom prst="rect">
            <a:avLst/>
          </a:prstGeom>
        </p:spPr>
      </p:pic>
      <p:pic>
        <p:nvPicPr>
          <p:cNvPr id="15" name="Picture 3" descr="C:\Users\Richard Morton\Desktop\EPCSA\EPCSA - Marketing\EPCSA - Logos\SOGET CMJ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671" y="1261496"/>
            <a:ext cx="1450163" cy="5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ichard Morton\Desktop\EPCSA\EPCSA - Marketing\EPCSA - Logos\Ravenn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39" y="3306945"/>
            <a:ext cx="1495715" cy="4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Richard Morton\Desktop\EPCSA\EPCSA - Marketing\EPCSA - Logos\Riga logo ADJ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95" y="4508878"/>
            <a:ext cx="559308" cy="6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Richard Morton\Desktop\EPCSA\EPCSA - Marketing\EPCSA - Logos\Valencia port 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5" y="1950528"/>
            <a:ext cx="1443288" cy="4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3" y="2507703"/>
            <a:ext cx="939335" cy="714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5" y="3293743"/>
            <a:ext cx="2056092" cy="402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13" y="2623075"/>
            <a:ext cx="556395" cy="5856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86" y="4665660"/>
            <a:ext cx="1324239" cy="4045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47" y="4595902"/>
            <a:ext cx="1549241" cy="532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27" y="1911992"/>
            <a:ext cx="978825" cy="476304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21"/>
          <a:srcRect l="32183" r="31121"/>
          <a:stretch/>
        </p:blipFill>
        <p:spPr>
          <a:xfrm>
            <a:off x="6110425" y="5361779"/>
            <a:ext cx="728313" cy="371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2375" y="3303981"/>
            <a:ext cx="1575302" cy="5588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80128" y="5450696"/>
            <a:ext cx="689435" cy="4344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0730" y="5398181"/>
            <a:ext cx="1367825" cy="385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6" y="4011615"/>
            <a:ext cx="1540102" cy="404999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49" y="2688703"/>
            <a:ext cx="1183237" cy="481443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42" y="2636738"/>
            <a:ext cx="533384" cy="577692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59" y="2647076"/>
            <a:ext cx="670888" cy="557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47" y="2780609"/>
            <a:ext cx="1494859" cy="244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6" y="3917324"/>
            <a:ext cx="1490217" cy="4418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12" y="3306945"/>
            <a:ext cx="1894490" cy="4300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6677"/>
            <a:ext cx="12192000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Richard Morton, IPCSA, Secretary General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E: </a:t>
            </a:r>
            <a:r>
              <a:rPr lang="en-GB" sz="3200" b="1" dirty="0" err="1">
                <a:solidFill>
                  <a:schemeClr val="bg1"/>
                </a:solidFill>
              </a:rPr>
              <a:t>richard.morton@ipcsa.international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08" y="1911992"/>
            <a:ext cx="1529794" cy="4896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04" y="3894793"/>
            <a:ext cx="1428508" cy="532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99012" y="1938625"/>
            <a:ext cx="1727584" cy="4708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99" y="4573553"/>
            <a:ext cx="1067427" cy="5666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17" y="3980592"/>
            <a:ext cx="1792694" cy="3475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38" y="4593115"/>
            <a:ext cx="1293732" cy="5562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34" y="5465759"/>
            <a:ext cx="939184" cy="8435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13879" y="5106093"/>
            <a:ext cx="2621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chemeClr val="tx2">
                    <a:lumMod val="75000"/>
                  </a:schemeClr>
                </a:solidFill>
              </a:rPr>
              <a:t>Associate Members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48" y="5208109"/>
            <a:ext cx="739501" cy="739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05" y="1312533"/>
            <a:ext cx="1680144" cy="373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87" y="1866021"/>
            <a:ext cx="1224136" cy="491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r="6520" b="35375"/>
          <a:stretch/>
        </p:blipFill>
        <p:spPr>
          <a:xfrm>
            <a:off x="3784288" y="5191038"/>
            <a:ext cx="762761" cy="7969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6309156"/>
            <a:ext cx="1219200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IPCSA Annual Conference, Morocco 12-14</a:t>
            </a:r>
            <a:r>
              <a:rPr lang="en-GB" sz="2800" b="1" baseline="30000" dirty="0">
                <a:solidFill>
                  <a:schemeClr val="bg1"/>
                </a:solidFill>
              </a:rPr>
              <a:t>th</a:t>
            </a:r>
            <a:r>
              <a:rPr lang="en-GB" sz="2800" b="1" dirty="0">
                <a:solidFill>
                  <a:schemeClr val="bg1"/>
                </a:solidFill>
              </a:rPr>
              <a:t>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5305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936104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548681"/>
            <a:ext cx="8928992" cy="5154559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Collaboration is at the heart of cross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broder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trade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Change dynamics, particularly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means there needs to be a step change in collaboration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Collaboration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“The action of working with someone..”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Key Requirements for Collaboration: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Trust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Mutual Ambitions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Business case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Transparency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Trust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3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40" y="667341"/>
            <a:ext cx="5909712" cy="3240360"/>
          </a:xfrm>
        </p:spPr>
        <p:txBody>
          <a:bodyPr/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Technology and telecommunications advances now enables every person to access products and services globally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Consumers rather than manufacturers are driving the driving force of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650887"/>
            <a:ext cx="3005522" cy="2515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6040" y="6237312"/>
            <a:ext cx="4355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1. Eye for transport, hot trends Q1&amp;2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1768" y="4279684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“Without any sympathy for the work necessary to accomplish it, consumers want what they want where they want it and when they want it.”</a:t>
            </a:r>
            <a:r>
              <a:rPr lang="en-GB" sz="32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560482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Collaboration in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. Why 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3717033"/>
            <a:ext cx="7524328" cy="112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Expectations of “instant gratification”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5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Logistics Revolution -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836713"/>
            <a:ext cx="8928992" cy="5154559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Seen a shift to Business to Consumer logistics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Different logistics requirements are needed to adapt to this change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However to effectively deliver some challenges have to be overcome: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Collections from multiple business but small in scale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Consolidation at centres around the globe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Delivery direct to consumers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Cross Border regulatory compliance issues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Expectations of consumers and tracking of consignments</a:t>
            </a:r>
          </a:p>
          <a:p>
            <a:pPr lvl="1"/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5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Logistics Revolution -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836713"/>
            <a:ext cx="8928992" cy="5154559"/>
          </a:xfrm>
        </p:spPr>
        <p:txBody>
          <a:bodyPr/>
          <a:lstStyle/>
          <a:p>
            <a:pPr marL="457200" lvl="1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208" y="6578161"/>
            <a:ext cx="4355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2. Eye for transport, hot trends Q1&amp;2 2018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39008" y="836711"/>
            <a:ext cx="8928992" cy="5741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 recent report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identifies that retailers and manufacturers biggest challenges are: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Navigating customs compliance (51%)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Tracking deliveries across borders (46%)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Managing delivery expectations (43%)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Managing risk across borders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Creating seamless experience for overseas consumers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Cross-border logistics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Cross-border returns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Working with partners across borders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Data from consumers across borders</a:t>
            </a:r>
          </a:p>
        </p:txBody>
      </p:sp>
    </p:spTree>
    <p:extLst>
      <p:ext uri="{BB962C8B-B14F-4D97-AF65-F5344CB8AC3E}">
        <p14:creationId xmlns:p14="http://schemas.microsoft.com/office/powerpoint/2010/main" val="199354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628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Logistics – cause and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20688"/>
            <a:ext cx="8928992" cy="5904656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This leads to potential disruption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Retail and other forms of property will also go through ‘re-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logistification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’, which will effectively combine retail and logistics. – 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more the inventories are integrated into urban retail shops, they are used as small warehouse facilities to cater to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operations.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use of mobile warehouses that are parked at strategic locations in cities for better and flexible distribution.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Traditional Logistics models need to adapt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Cross Border logistics need to improve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1824" y="6596390"/>
            <a:ext cx="622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3. Impact of Growing </a:t>
            </a:r>
            <a:r>
              <a:rPr lang="en-GB" sz="1100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 Business on Logistics Sector, </a:t>
            </a:r>
            <a:r>
              <a:rPr lang="en-GB" sz="1100" dirty="0" err="1">
                <a:solidFill>
                  <a:schemeClr val="tx2">
                    <a:lumMod val="75000"/>
                  </a:schemeClr>
                </a:solidFill>
              </a:rPr>
              <a:t>Shiprocket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, Praveen Sharma Jan 2018</a:t>
            </a:r>
          </a:p>
        </p:txBody>
      </p:sp>
    </p:spTree>
    <p:extLst>
      <p:ext uri="{BB962C8B-B14F-4D97-AF65-F5344CB8AC3E}">
        <p14:creationId xmlns:p14="http://schemas.microsoft.com/office/powerpoint/2010/main" val="292009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and Trade Facilitation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572" y="851342"/>
            <a:ext cx="8928992" cy="5904656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Effective Trade Facilitation for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is critical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consumer doesn’t understand or even care about where goods come from and the processes involved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Customs and other administrative processes should be streamlined in parallel to those of the logistics sector.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can this be practically implemented…………………………………..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6096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4868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Community System –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collaboration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620688"/>
            <a:ext cx="8928992" cy="5904656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Port Community Systems have been creating efficiencies in sea and air ports for nearly 40 years through the electronic exchange of information.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Exchanging data electronically is not new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biggest challenge is trust and neutrality.  Community Systems are both a trusted third party and neutral actor.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Transparency is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4640994"/>
            <a:ext cx="4536504" cy="22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39" y="-315416"/>
            <a:ext cx="9144000" cy="18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050" y="129844"/>
            <a:ext cx="8928100" cy="12829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5400" b="1" dirty="0">
                <a:solidFill>
                  <a:schemeClr val="bg1">
                    <a:lumMod val="95000"/>
                  </a:schemeClr>
                </a:solidFill>
              </a:rPr>
              <a:t>Network of Trusted Networks</a:t>
            </a:r>
            <a:br>
              <a:rPr lang="en-GB" sz="5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Globally Connected Logistics</a:t>
            </a:r>
          </a:p>
        </p:txBody>
      </p:sp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1416051" y="1500491"/>
            <a:ext cx="9064625" cy="5827236"/>
          </a:xfrm>
        </p:spPr>
        <p:txBody>
          <a:bodyPr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Value Proposition of Community Systems</a:t>
            </a:r>
          </a:p>
          <a:p>
            <a:pPr marL="457200" indent="-4572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Existing global network of Systems with over 1 million users</a:t>
            </a:r>
          </a:p>
          <a:p>
            <a:pPr marL="457200" indent="-4572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Trusted and Neutral</a:t>
            </a:r>
          </a:p>
          <a:p>
            <a:pPr marL="457200" indent="-4572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Using and developing international open standards</a:t>
            </a:r>
            <a:endParaRPr lang="en-GB" sz="28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l">
              <a:spcBef>
                <a:spcPts val="400"/>
              </a:spcBef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Vision:</a:t>
            </a:r>
          </a:p>
          <a:p>
            <a:pPr marL="571500" indent="-5715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neutral and trusted network</a:t>
            </a:r>
          </a:p>
          <a:p>
            <a:pPr marL="571500" indent="-5715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Globally Connecting Logistics</a:t>
            </a:r>
          </a:p>
          <a:p>
            <a:pPr marL="571500" indent="-5715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Use of  existing IT Infrastructures not new ones</a:t>
            </a:r>
          </a:p>
          <a:p>
            <a:pPr marL="571500" indent="-5715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APIs to connect Community Systems</a:t>
            </a:r>
          </a:p>
          <a:p>
            <a:pPr marL="571500" indent="-5715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Simplified User Authorization</a:t>
            </a:r>
            <a:endParaRPr lang="en-GB" sz="28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2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942</Words>
  <Application>Microsoft Macintosh PowerPoint</Application>
  <PresentationFormat>宽屏</PresentationFormat>
  <Paragraphs>158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宋体</vt:lpstr>
      <vt:lpstr>微软雅黑</vt:lpstr>
      <vt:lpstr>ＭＳ Ｐゴシック</vt:lpstr>
      <vt:lpstr>Agency FB</vt:lpstr>
      <vt:lpstr>Arial</vt:lpstr>
      <vt:lpstr>Calibri</vt:lpstr>
      <vt:lpstr>Wingdings</vt:lpstr>
      <vt:lpstr>Office Theme</vt:lpstr>
      <vt:lpstr>1_Office Theme</vt:lpstr>
      <vt:lpstr>PowerPoint 演示文稿</vt:lpstr>
      <vt:lpstr>Collaboration</vt:lpstr>
      <vt:lpstr>Collaboration in eCommerce. Why ?</vt:lpstr>
      <vt:lpstr>Logistics Revolution - drivers</vt:lpstr>
      <vt:lpstr>Logistics Revolution - drivers</vt:lpstr>
      <vt:lpstr>Logistics – cause and effect</vt:lpstr>
      <vt:lpstr>eCommerce and Trade Facilitation</vt:lpstr>
      <vt:lpstr>Community System – collaboration platforms</vt:lpstr>
      <vt:lpstr>Network of Trusted Networks Globally Connected Logistics</vt:lpstr>
      <vt:lpstr>What and How to Exchange</vt:lpstr>
      <vt:lpstr>PowerPoint 演示文稿</vt:lpstr>
      <vt:lpstr>PowerPoint 演示文稿</vt:lpstr>
      <vt:lpstr>PowerPoint 演示文稿</vt:lpstr>
      <vt:lpstr>PowerPoint 演示文稿</vt:lpstr>
      <vt:lpstr>IPCSA and NEAL-NET Cooperation (North East Asia Logistics Network)</vt:lpstr>
      <vt:lpstr>In Conclusion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Microsoft Office User</cp:lastModifiedBy>
  <cp:revision>243</cp:revision>
  <cp:lastPrinted>2014-03-23T05:03:48Z</cp:lastPrinted>
  <dcterms:created xsi:type="dcterms:W3CDTF">2010-10-11T13:45:12Z</dcterms:created>
  <dcterms:modified xsi:type="dcterms:W3CDTF">2018-09-18T16:30:37Z</dcterms:modified>
</cp:coreProperties>
</file>