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71" r:id="rId4"/>
    <p:sldId id="260" r:id="rId5"/>
    <p:sldId id="27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BC8A1-0439-4FFA-9614-5B27EDAFD6FC}" type="datetimeFigureOut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4FDFF-D38B-4A8B-8344-174461BD9A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533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EA01-01C0-4EC6-9757-108B43EE189A}" type="datetime1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Hong Xue © 2018 BNU Institute for Internet Policy &amp; Law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519-BD9E-4FDC-8347-116E6B4840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608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600B5-4AEA-4E17-8CD2-E8FB1A8433E4}" type="datetime1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Hong Xue © 2018 BNU Institute for Internet Policy &amp; Law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519-BD9E-4FDC-8347-116E6B4840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0281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B5A0-8BB3-46F9-9468-A3EDAE31E809}" type="datetime1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Hong Xue © 2018 BNU Institute for Internet Policy &amp; Law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519-BD9E-4FDC-8347-116E6B4840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08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0858-4C89-4DAD-8A54-17EB49EEDDC8}" type="datetime1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Hong Xue © 2018 BNU Institute for Internet Policy &amp; Law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519-BD9E-4FDC-8347-116E6B4840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1050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8E07B-C653-47DA-9734-253ECAF5AF08}" type="datetime1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Hong Xue © 2018 BNU Institute for Internet Policy &amp; Law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519-BD9E-4FDC-8347-116E6B4840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872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F007-EF26-472F-8391-C46E59ADFF08}" type="datetime1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Hong Xue © 2018 BNU Institute for Internet Policy &amp; Law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519-BD9E-4FDC-8347-116E6B4840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170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4FE05-AB0A-4499-82C4-2D8908067B8A}" type="datetime1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Hong Xue © 2018 BNU Institute for Internet Policy &amp; Law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519-BD9E-4FDC-8347-116E6B4840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4544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F5F5-D0FF-4DAF-AFA2-17CBA23A382C}" type="datetime1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Hong Xue © 2018 BNU Institute for Internet Policy &amp; Law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519-BD9E-4FDC-8347-116E6B4840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501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2EBC-BA7E-4D43-8D91-FF10CD217862}" type="datetime1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Hong Xue © 2018 BNU Institute for Internet Policy &amp; Law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519-BD9E-4FDC-8347-116E6B4840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7390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4288-97C2-4CD6-8F41-899254F715B4}" type="datetime1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Hong Xue © 2018 BNU Institute for Internet Policy &amp; Law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519-BD9E-4FDC-8347-116E6B4840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0111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DD01-46D2-4B0A-B0E6-5F214CF70F50}" type="datetime1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Hong Xue © 2018 BNU Institute for Internet Policy &amp; Law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519-BD9E-4FDC-8347-116E6B4840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788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A71D6-3A0D-4061-B91C-741C07CF8750}" type="datetime1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Hong Xue © 2018 BNU Institute for Internet Policy &amp; Law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C7519-BD9E-4FDC-8347-116E6B4840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765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947796"/>
            <a:ext cx="9144000" cy="2030296"/>
          </a:xfrm>
        </p:spPr>
        <p:txBody>
          <a:bodyPr>
            <a:normAutofit/>
          </a:bodyPr>
          <a:lstStyle/>
          <a:p>
            <a:r>
              <a:rPr lang="en-US" altLang="zh-CN" sz="3600" dirty="0">
                <a:latin typeface="Algerian" panose="04020705040A02060702" pitchFamily="82" charset="0"/>
              </a:rPr>
              <a:t>Legal measures on Facilitation of cross-border e-commerce</a:t>
            </a:r>
            <a:br>
              <a:rPr lang="en-US" altLang="zh-CN" sz="3600" dirty="0">
                <a:latin typeface="Algerian" panose="04020705040A02060702" pitchFamily="82" charset="0"/>
              </a:rPr>
            </a:br>
            <a:endParaRPr lang="zh-CN" altLang="en-US" sz="3600" dirty="0">
              <a:latin typeface="Algerian" panose="04020705040A02060702" pitchFamily="82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81387" y="3513875"/>
            <a:ext cx="9144000" cy="1917613"/>
          </a:xfrm>
        </p:spPr>
        <p:txBody>
          <a:bodyPr>
            <a:normAutofit/>
          </a:bodyPr>
          <a:lstStyle/>
          <a:p>
            <a:r>
              <a:rPr lang="en-US" altLang="zh-CN" dirty="0"/>
              <a:t>Prof. dr. Hong Xue</a:t>
            </a:r>
          </a:p>
          <a:p>
            <a:r>
              <a:rPr lang="en-US" altLang="zh-CN" dirty="0"/>
              <a:t>Director of Institute for Internet Policy &amp; Law</a:t>
            </a:r>
            <a:endParaRPr lang="zh-CN" altLang="en-US" dirty="0"/>
          </a:p>
          <a:p>
            <a:r>
              <a:rPr lang="en-US" altLang="zh-CN" dirty="0"/>
              <a:t>Beijing Normal University</a:t>
            </a:r>
          </a:p>
          <a:p>
            <a:r>
              <a:rPr lang="en-US" altLang="zh-CN" dirty="0"/>
              <a:t> </a:t>
            </a:r>
            <a:r>
              <a:rPr lang="en-US" altLang="zh-CN" sz="2000" i="1" dirty="0">
                <a:latin typeface="Book Antiqua" panose="02040602050305030304" pitchFamily="18" charset="0"/>
              </a:rPr>
              <a:t>7th APEC-ECBA Forum, September 18, 2018 Xi’an</a:t>
            </a:r>
          </a:p>
          <a:p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4206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China’s E-Commerce Law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Seven chapters</a:t>
            </a:r>
          </a:p>
          <a:p>
            <a:pPr lvl="1"/>
            <a:r>
              <a:rPr lang="en-US" altLang="zh-CN" dirty="0"/>
              <a:t>General stipulations; </a:t>
            </a:r>
          </a:p>
          <a:p>
            <a:pPr lvl="1"/>
            <a:r>
              <a:rPr lang="en-US" altLang="zh-CN" dirty="0"/>
              <a:t>E-commerce operators; </a:t>
            </a:r>
          </a:p>
          <a:p>
            <a:pPr lvl="1"/>
            <a:r>
              <a:rPr lang="en-US" altLang="zh-CN" dirty="0"/>
              <a:t>E-commerce contracts</a:t>
            </a:r>
          </a:p>
          <a:p>
            <a:pPr lvl="1"/>
            <a:r>
              <a:rPr lang="en-US" altLang="zh-CN" dirty="0"/>
              <a:t>E-commerce dispute resolution; </a:t>
            </a:r>
          </a:p>
          <a:p>
            <a:pPr lvl="1"/>
            <a:r>
              <a:rPr lang="en-US" altLang="zh-CN" dirty="0"/>
              <a:t>Promotion of e-commerce: </a:t>
            </a:r>
            <a:r>
              <a:rPr lang="en-US" altLang="zh-CN" u="sng" dirty="0"/>
              <a:t>facilitation of cross-border e-commerce</a:t>
            </a:r>
          </a:p>
          <a:p>
            <a:pPr lvl="1"/>
            <a:r>
              <a:rPr lang="en-US" altLang="zh-CN" dirty="0"/>
              <a:t>Legal liability; and,</a:t>
            </a:r>
          </a:p>
          <a:p>
            <a:pPr lvl="1"/>
            <a:r>
              <a:rPr lang="en-US" altLang="zh-CN" dirty="0"/>
              <a:t>Supplementary provisions.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2FA885-8459-4E6E-A946-964F9B688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C36CF-C0A6-4EE5-B553-698FD8D47769}" type="datetime1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94A675-5FCE-4805-85C6-054FB0D37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Hong Xue © 2018 BNU Institute for Internet Policy &amp; Law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E4A08D-A816-4084-92FA-B76EA95CC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519-BD9E-4FDC-8347-116E6B48402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039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03EE9E-67B1-407A-AF85-C8C39F3D7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Legal Measures for CB E-Commerce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E5B829-6BB7-45B7-84A3-1621A7EE9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Paperless trade</a:t>
            </a:r>
          </a:p>
          <a:p>
            <a:endParaRPr lang="en-US" altLang="zh-CN" dirty="0"/>
          </a:p>
          <a:p>
            <a:r>
              <a:rPr lang="en-US" altLang="zh-CN" dirty="0"/>
              <a:t>National single window</a:t>
            </a:r>
          </a:p>
          <a:p>
            <a:endParaRPr lang="en-US" altLang="zh-CN" dirty="0"/>
          </a:p>
          <a:p>
            <a:r>
              <a:rPr lang="en-US" altLang="zh-CN" dirty="0"/>
              <a:t>Complex services for cross-border E-commerce</a:t>
            </a:r>
          </a:p>
          <a:p>
            <a:endParaRPr lang="en-US" altLang="zh-CN" dirty="0"/>
          </a:p>
          <a:p>
            <a:r>
              <a:rPr lang="en-US" altLang="zh-CN" dirty="0"/>
              <a:t>Support for SMEs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4DA723-C72B-4434-BC20-5B7C46463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3809-F80B-487B-B8C9-80C107AD0321}" type="datetime1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04E6FB7-0BDA-4401-A71C-E0D49331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Hong Xue © 2018 BNU Institute for Internet Policy &amp; Law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769080-B5BC-4E29-B2FF-7ADC86F82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519-BD9E-4FDC-8347-116E6B48402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4945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International Strategy for CB E-Commerce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International exchange</a:t>
            </a:r>
          </a:p>
          <a:p>
            <a:endParaRPr lang="en-US" altLang="zh-CN" dirty="0"/>
          </a:p>
          <a:p>
            <a:r>
              <a:rPr lang="en-US" altLang="zh-CN" dirty="0"/>
              <a:t>International law, rules and other norms</a:t>
            </a:r>
          </a:p>
          <a:p>
            <a:endParaRPr lang="en-US" altLang="zh-CN" dirty="0"/>
          </a:p>
          <a:p>
            <a:r>
              <a:rPr lang="en-US" altLang="zh-CN" dirty="0"/>
              <a:t>International cooperative mechanisms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50ECF3-F543-4E1E-9DBD-FDFD1FBE3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6534-C061-496A-A0AA-45C93DB9E399}" type="datetime1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2D5AE34-71B4-4FE7-A7C7-0302EC85A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Hong Xue © 2018 BNU Institute for Internet Policy &amp; Law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68EC3F4-FD82-4413-BB08-7A40C157E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519-BD9E-4FDC-8347-116E6B484028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6106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87829" y="2393431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/>
              <a:t>Thank you!</a:t>
            </a:r>
            <a:endParaRPr lang="zh-CN" alt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5140AF4-5E68-46A0-B056-0B34748AC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5916-FE2E-465D-8468-555F146CB524}" type="datetime1">
              <a:rPr lang="zh-CN" altLang="en-US" smtClean="0"/>
              <a:t>2018/8/24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74A90D4-D7E6-4100-9080-6C311909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Hong Xue © 2018 BNU Institute for Internet Policy &amp; Law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C24BB5D-3342-4439-8110-1795CA7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519-BD9E-4FDC-8347-116E6B484028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5308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157</Words>
  <Application>Microsoft Office PowerPoint</Application>
  <PresentationFormat>宽屏</PresentationFormat>
  <Paragraphs>41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等线 Light</vt:lpstr>
      <vt:lpstr>Algerian</vt:lpstr>
      <vt:lpstr>Arial</vt:lpstr>
      <vt:lpstr>Book Antiqua</vt:lpstr>
      <vt:lpstr>Office 主题​​</vt:lpstr>
      <vt:lpstr>Legal measures on Facilitation of cross-border e-commerce </vt:lpstr>
      <vt:lpstr>China’s E-Commerce Law</vt:lpstr>
      <vt:lpstr>Legal Measures for CB E-Commerce</vt:lpstr>
      <vt:lpstr>International Strategy for CB E-Commerce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国际数字化贸易法律研讨会 Facilitation of International Digital Trade through UNCITRAL Texts and Chinese E-Commerce Law</dc:title>
  <dc:creator>DELL</dc:creator>
  <cp:lastModifiedBy>Hong Xue</cp:lastModifiedBy>
  <cp:revision>14</cp:revision>
  <dcterms:created xsi:type="dcterms:W3CDTF">2017-11-24T02:12:02Z</dcterms:created>
  <dcterms:modified xsi:type="dcterms:W3CDTF">2018-08-24T09:00:28Z</dcterms:modified>
</cp:coreProperties>
</file>